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262" r:id="rId2"/>
    <p:sldId id="264" r:id="rId3"/>
    <p:sldId id="261" r:id="rId4"/>
    <p:sldId id="293" r:id="rId5"/>
    <p:sldId id="268" r:id="rId6"/>
    <p:sldId id="291" r:id="rId7"/>
    <p:sldId id="324" r:id="rId8"/>
    <p:sldId id="335" r:id="rId9"/>
    <p:sldId id="265" r:id="rId10"/>
    <p:sldId id="275" r:id="rId11"/>
    <p:sldId id="267" r:id="rId12"/>
    <p:sldId id="325" r:id="rId13"/>
    <p:sldId id="326" r:id="rId14"/>
    <p:sldId id="276" r:id="rId15"/>
    <p:sldId id="334" r:id="rId16"/>
    <p:sldId id="270" r:id="rId17"/>
    <p:sldId id="380" r:id="rId18"/>
    <p:sldId id="313" r:id="rId19"/>
    <p:sldId id="266" r:id="rId20"/>
    <p:sldId id="332" r:id="rId21"/>
    <p:sldId id="333" r:id="rId22"/>
    <p:sldId id="392" r:id="rId23"/>
    <p:sldId id="347" r:id="rId24"/>
    <p:sldId id="394" r:id="rId25"/>
    <p:sldId id="317" r:id="rId26"/>
    <p:sldId id="367" r:id="rId27"/>
    <p:sldId id="320" r:id="rId28"/>
    <p:sldId id="298" r:id="rId29"/>
    <p:sldId id="348" r:id="rId30"/>
    <p:sldId id="361" r:id="rId31"/>
    <p:sldId id="352" r:id="rId32"/>
    <p:sldId id="357" r:id="rId33"/>
    <p:sldId id="353" r:id="rId34"/>
    <p:sldId id="349" r:id="rId35"/>
    <p:sldId id="370" r:id="rId36"/>
    <p:sldId id="362" r:id="rId37"/>
    <p:sldId id="356" r:id="rId38"/>
    <p:sldId id="366" r:id="rId39"/>
    <p:sldId id="358" r:id="rId40"/>
    <p:sldId id="364" r:id="rId41"/>
    <p:sldId id="365" r:id="rId42"/>
    <p:sldId id="350" r:id="rId43"/>
    <p:sldId id="371" r:id="rId44"/>
    <p:sldId id="354" r:id="rId45"/>
    <p:sldId id="355" r:id="rId46"/>
    <p:sldId id="368" r:id="rId47"/>
    <p:sldId id="360" r:id="rId48"/>
    <p:sldId id="369" r:id="rId49"/>
    <p:sldId id="373" r:id="rId50"/>
    <p:sldId id="314" r:id="rId51"/>
    <p:sldId id="336" r:id="rId52"/>
    <p:sldId id="315" r:id="rId53"/>
    <p:sldId id="288" r:id="rId54"/>
    <p:sldId id="273" r:id="rId55"/>
    <p:sldId id="294" r:id="rId56"/>
    <p:sldId id="274" r:id="rId57"/>
    <p:sldId id="381" r:id="rId58"/>
    <p:sldId id="385" r:id="rId59"/>
    <p:sldId id="378" r:id="rId60"/>
    <p:sldId id="379" r:id="rId61"/>
    <p:sldId id="388" r:id="rId62"/>
    <p:sldId id="390" r:id="rId63"/>
    <p:sldId id="386" r:id="rId64"/>
    <p:sldId id="389" r:id="rId65"/>
    <p:sldId id="393" r:id="rId66"/>
    <p:sldId id="391" r:id="rId67"/>
    <p:sldId id="319" r:id="rId68"/>
    <p:sldId id="295" r:id="rId69"/>
    <p:sldId id="299" r:id="rId70"/>
    <p:sldId id="300" r:id="rId71"/>
    <p:sldId id="296" r:id="rId72"/>
    <p:sldId id="285" r:id="rId73"/>
    <p:sldId id="297" r:id="rId74"/>
    <p:sldId id="343" r:id="rId75"/>
    <p:sldId id="306" r:id="rId76"/>
    <p:sldId id="301" r:id="rId77"/>
    <p:sldId id="302" r:id="rId78"/>
    <p:sldId id="303" r:id="rId79"/>
    <p:sldId id="304" r:id="rId80"/>
    <p:sldId id="305" r:id="rId81"/>
    <p:sldId id="307" r:id="rId82"/>
    <p:sldId id="308" r:id="rId83"/>
    <p:sldId id="309" r:id="rId84"/>
    <p:sldId id="310" r:id="rId85"/>
    <p:sldId id="311" r:id="rId86"/>
    <p:sldId id="312" r:id="rId87"/>
    <p:sldId id="375" r:id="rId88"/>
    <p:sldId id="376" r:id="rId89"/>
  </p:sldIdLst>
  <p:sldSz cx="9144000" cy="5143500" type="screen16x9"/>
  <p:notesSz cx="6858000" cy="9144000"/>
  <p:defaultTextStyle>
    <a:defPPr>
      <a:defRPr lang="en-US"/>
    </a:defPPr>
    <a:lvl1pPr marL="0" algn="l" defTabSz="434334" rtl="0" eaLnBrk="1" latinLnBrk="0" hangingPunct="1">
      <a:defRPr sz="1800" kern="1200">
        <a:solidFill>
          <a:schemeClr val="tx1"/>
        </a:solidFill>
        <a:latin typeface="+mn-lt"/>
        <a:ea typeface="+mn-ea"/>
        <a:cs typeface="+mn-cs"/>
      </a:defRPr>
    </a:lvl1pPr>
    <a:lvl2pPr marL="434334" algn="l" defTabSz="434334" rtl="0" eaLnBrk="1" latinLnBrk="0" hangingPunct="1">
      <a:defRPr sz="1800" kern="1200">
        <a:solidFill>
          <a:schemeClr val="tx1"/>
        </a:solidFill>
        <a:latin typeface="+mn-lt"/>
        <a:ea typeface="+mn-ea"/>
        <a:cs typeface="+mn-cs"/>
      </a:defRPr>
    </a:lvl2pPr>
    <a:lvl3pPr marL="868669" algn="l" defTabSz="434334" rtl="0" eaLnBrk="1" latinLnBrk="0" hangingPunct="1">
      <a:defRPr sz="1800" kern="1200">
        <a:solidFill>
          <a:schemeClr val="tx1"/>
        </a:solidFill>
        <a:latin typeface="+mn-lt"/>
        <a:ea typeface="+mn-ea"/>
        <a:cs typeface="+mn-cs"/>
      </a:defRPr>
    </a:lvl3pPr>
    <a:lvl4pPr marL="1303003" algn="l" defTabSz="434334" rtl="0" eaLnBrk="1" latinLnBrk="0" hangingPunct="1">
      <a:defRPr sz="1800" kern="1200">
        <a:solidFill>
          <a:schemeClr val="tx1"/>
        </a:solidFill>
        <a:latin typeface="+mn-lt"/>
        <a:ea typeface="+mn-ea"/>
        <a:cs typeface="+mn-cs"/>
      </a:defRPr>
    </a:lvl4pPr>
    <a:lvl5pPr marL="1737337" algn="l" defTabSz="434334" rtl="0" eaLnBrk="1" latinLnBrk="0" hangingPunct="1">
      <a:defRPr sz="1800" kern="1200">
        <a:solidFill>
          <a:schemeClr val="tx1"/>
        </a:solidFill>
        <a:latin typeface="+mn-lt"/>
        <a:ea typeface="+mn-ea"/>
        <a:cs typeface="+mn-cs"/>
      </a:defRPr>
    </a:lvl5pPr>
    <a:lvl6pPr marL="2171671" algn="l" defTabSz="434334" rtl="0" eaLnBrk="1" latinLnBrk="0" hangingPunct="1">
      <a:defRPr sz="1800" kern="1200">
        <a:solidFill>
          <a:schemeClr val="tx1"/>
        </a:solidFill>
        <a:latin typeface="+mn-lt"/>
        <a:ea typeface="+mn-ea"/>
        <a:cs typeface="+mn-cs"/>
      </a:defRPr>
    </a:lvl6pPr>
    <a:lvl7pPr marL="2606006" algn="l" defTabSz="434334" rtl="0" eaLnBrk="1" latinLnBrk="0" hangingPunct="1">
      <a:defRPr sz="1800" kern="1200">
        <a:solidFill>
          <a:schemeClr val="tx1"/>
        </a:solidFill>
        <a:latin typeface="+mn-lt"/>
        <a:ea typeface="+mn-ea"/>
        <a:cs typeface="+mn-cs"/>
      </a:defRPr>
    </a:lvl7pPr>
    <a:lvl8pPr marL="3040340" algn="l" defTabSz="434334" rtl="0" eaLnBrk="1" latinLnBrk="0" hangingPunct="1">
      <a:defRPr sz="1800" kern="1200">
        <a:solidFill>
          <a:schemeClr val="tx1"/>
        </a:solidFill>
        <a:latin typeface="+mn-lt"/>
        <a:ea typeface="+mn-ea"/>
        <a:cs typeface="+mn-cs"/>
      </a:defRPr>
    </a:lvl8pPr>
    <a:lvl9pPr marL="3474674" algn="l" defTabSz="43433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36B0C0FF-92EE-40DC-945B-99E74EAC606E}">
          <p14:sldIdLst>
            <p14:sldId id="262"/>
          </p14:sldIdLst>
        </p14:section>
        <p14:section name="Introduction" id="{B74BBC94-C99B-416B-A909-7124C1823ECA}">
          <p14:sldIdLst>
            <p14:sldId id="264"/>
            <p14:sldId id="261"/>
            <p14:sldId id="293"/>
          </p14:sldIdLst>
        </p14:section>
        <p14:section name="Compressed GDPR" id="{1931D838-8333-48BB-AF28-94BA7FAD9E3E}">
          <p14:sldIdLst>
            <p14:sldId id="268"/>
            <p14:sldId id="291"/>
            <p14:sldId id="324"/>
            <p14:sldId id="335"/>
            <p14:sldId id="265"/>
            <p14:sldId id="275"/>
            <p14:sldId id="267"/>
            <p14:sldId id="325"/>
            <p14:sldId id="326"/>
            <p14:sldId id="276"/>
            <p14:sldId id="334"/>
          </p14:sldIdLst>
        </p14:section>
        <p14:section name="GDPR Implementation Basics" id="{B8F73E4E-4132-4C26-80D2-6E6F2683325E}">
          <p14:sldIdLst>
            <p14:sldId id="270"/>
            <p14:sldId id="380"/>
            <p14:sldId id="313"/>
            <p14:sldId id="266"/>
            <p14:sldId id="332"/>
            <p14:sldId id="333"/>
          </p14:sldIdLst>
        </p14:section>
        <p14:section name="Third-Party" id="{32323D95-6F93-4723-AF46-27F8ECF6EDC5}">
          <p14:sldIdLst>
            <p14:sldId id="392"/>
            <p14:sldId id="347"/>
            <p14:sldId id="394"/>
            <p14:sldId id="317"/>
            <p14:sldId id="367"/>
            <p14:sldId id="320"/>
            <p14:sldId id="298"/>
          </p14:sldIdLst>
        </p14:section>
        <p14:section name="M&amp;A" id="{57B13A34-BA52-4733-9E93-6ACF1B7FE30A}">
          <p14:sldIdLst>
            <p14:sldId id="348"/>
            <p14:sldId id="361"/>
            <p14:sldId id="352"/>
            <p14:sldId id="357"/>
            <p14:sldId id="353"/>
            <p14:sldId id="349"/>
            <p14:sldId id="370"/>
            <p14:sldId id="362"/>
            <p14:sldId id="356"/>
            <p14:sldId id="366"/>
            <p14:sldId id="358"/>
            <p14:sldId id="364"/>
            <p14:sldId id="365"/>
            <p14:sldId id="350"/>
            <p14:sldId id="371"/>
            <p14:sldId id="354"/>
            <p14:sldId id="355"/>
            <p14:sldId id="368"/>
            <p14:sldId id="360"/>
            <p14:sldId id="369"/>
            <p14:sldId id="373"/>
          </p14:sldIdLst>
        </p14:section>
        <p14:section name="Cloud" id="{67C1F744-3918-4FB8-99BE-7E3E116379C9}">
          <p14:sldIdLst>
            <p14:sldId id="314"/>
            <p14:sldId id="336"/>
            <p14:sldId id="315"/>
          </p14:sldIdLst>
        </p14:section>
        <p14:section name="Insurance" id="{01EAB0B8-1D70-4719-81A8-B5D32FBFEE7F}">
          <p14:sldIdLst>
            <p14:sldId id="288"/>
            <p14:sldId id="273"/>
            <p14:sldId id="294"/>
            <p14:sldId id="274"/>
          </p14:sldIdLst>
        </p14:section>
        <p14:section name="Implementation Tools" id="{29E3070D-DBAA-49BE-B1FB-7357F5F1A42B}">
          <p14:sldIdLst>
            <p14:sldId id="381"/>
            <p14:sldId id="385"/>
            <p14:sldId id="378"/>
            <p14:sldId id="379"/>
            <p14:sldId id="388"/>
            <p14:sldId id="390"/>
            <p14:sldId id="386"/>
            <p14:sldId id="389"/>
            <p14:sldId id="393"/>
            <p14:sldId id="391"/>
          </p14:sldIdLst>
        </p14:section>
        <p14:section name="DPO" id="{C1CE1B8E-AE2C-4E9B-9E4D-D4BC40544486}">
          <p14:sldIdLst>
            <p14:sldId id="319"/>
          </p14:sldIdLst>
        </p14:section>
        <p14:section name="Incident Management" id="{29DA5401-C020-496E-8E14-1E029BE877E4}">
          <p14:sldIdLst>
            <p14:sldId id="295"/>
            <p14:sldId id="299"/>
            <p14:sldId id="300"/>
            <p14:sldId id="296"/>
            <p14:sldId id="285"/>
            <p14:sldId id="297"/>
          </p14:sldIdLst>
        </p14:section>
        <p14:section name="Backup Slides" id="{A3D68A02-2290-4F63-8701-779FFF3EAE85}">
          <p14:sldIdLst>
            <p14:sldId id="343"/>
          </p14:sldIdLst>
        </p14:section>
        <p14:section name="GDPR Implementation Landscape" id="{94A385F1-5680-40AC-81AF-AC40766B87B9}">
          <p14:sldIdLst>
            <p14:sldId id="306"/>
            <p14:sldId id="301"/>
            <p14:sldId id="302"/>
            <p14:sldId id="303"/>
            <p14:sldId id="304"/>
            <p14:sldId id="305"/>
            <p14:sldId id="307"/>
            <p14:sldId id="308"/>
            <p14:sldId id="309"/>
            <p14:sldId id="310"/>
            <p14:sldId id="311"/>
          </p14:sldIdLst>
        </p14:section>
        <p14:section name="Practice Validation Requirements" id="{A854C402-732F-4F30-B3D7-D747A0DBC127}">
          <p14:sldIdLst>
            <p14:sldId id="312"/>
          </p14:sldIdLst>
        </p14:section>
        <p14:section name="Priority Matrix" id="{51A5F95D-DECD-482E-B774-3ECC4B7EE631}">
          <p14:sldIdLst>
            <p14:sldId id="375"/>
            <p14:sldId id="376"/>
          </p14:sldIdLst>
        </p14:section>
      </p14:sectionLst>
    </p:ex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ncy Zukowski (ISACA HQ)" initials="N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8F86"/>
    <a:srgbClr val="363636"/>
    <a:srgbClr val="9D00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20175" autoAdjust="0"/>
    <p:restoredTop sz="69359" autoAdjust="0"/>
  </p:normalViewPr>
  <p:slideViewPr>
    <p:cSldViewPr snapToGrid="0" snapToObjects="1">
      <p:cViewPr varScale="1">
        <p:scale>
          <a:sx n="79" d="100"/>
          <a:sy n="79" d="100"/>
        </p:scale>
        <p:origin x="-870" y="-90"/>
      </p:cViewPr>
      <p:guideLst>
        <p:guide orient="horz" pos="1620"/>
        <p:guide pos="2880"/>
      </p:guideLst>
    </p:cSldViewPr>
  </p:slideViewPr>
  <p:notesTextViewPr>
    <p:cViewPr>
      <p:scale>
        <a:sx n="100" d="100"/>
        <a:sy n="100" d="100"/>
      </p:scale>
      <p:origin x="0" y="0"/>
    </p:cViewPr>
  </p:notesTextViewPr>
  <p:sorterViewPr>
    <p:cViewPr>
      <p:scale>
        <a:sx n="66" d="100"/>
        <a:sy n="66" d="100"/>
      </p:scale>
      <p:origin x="0" y="29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F80FC-C026-4B60-AF77-EECD35438C26}" type="datetimeFigureOut">
              <a:rPr lang="en-GB" smtClean="0"/>
              <a:t>30/10/2018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1A4656-B48C-4410-A796-BBF5B22B57E8}" type="slidenum">
              <a:rPr lang="en-GB" smtClean="0"/>
              <a:t>‹#›</a:t>
            </a:fld>
            <a:endParaRPr lang="en-GB"/>
          </a:p>
        </p:txBody>
      </p:sp>
    </p:spTree>
    <p:extLst>
      <p:ext uri="{BB962C8B-B14F-4D97-AF65-F5344CB8AC3E}">
        <p14:creationId xmlns:p14="http://schemas.microsoft.com/office/powerpoint/2010/main" val="3476260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dvisera.com/eugdpracademy/gdpr/derogations-for-specific-situation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advisera.com/eugdpracademy/gdpr/processing-of-personal-data-relating-to-criminal-convictions-and-offences/" TargetMode="External"/><Relationship Id="rId5" Type="http://schemas.openxmlformats.org/officeDocument/2006/relationships/hyperlink" Target="https://advisera.com/eugdpracademy/gdpr/processing-of-special-categories-of-personal-data/" TargetMode="External"/><Relationship Id="rId4" Type="http://schemas.openxmlformats.org/officeDocument/2006/relationships/hyperlink" Target="https://advisera.com/eugdpracademy/gdpr/security-of-processing/"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dvisera.com/eugdpracademy/gdpr/derogations-for-specific-situations/"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advisera.com/eugdpracademy/gdpr/processing-of-personal-data-relating-to-criminal-convictions-and-offences/" TargetMode="External"/><Relationship Id="rId5" Type="http://schemas.openxmlformats.org/officeDocument/2006/relationships/hyperlink" Target="https://advisera.com/eugdpracademy/gdpr/processing-of-special-categories-of-personal-data/" TargetMode="External"/><Relationship Id="rId4" Type="http://schemas.openxmlformats.org/officeDocument/2006/relationships/hyperlink" Target="https://advisera.com/eugdpracademy/gdpr/security-of-processing/"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security.ticketmaster.co.uk/" TargetMode="External"/><Relationship Id="rId7" Type="http://schemas.openxmlformats.org/officeDocument/2006/relationships/hyperlink" Target="https://www.zdnet.com/article/chris-vickery-data-breach-hunter/"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s://www.upguard.com/" TargetMode="External"/><Relationship Id="rId5" Type="http://schemas.openxmlformats.org/officeDocument/2006/relationships/hyperlink" Target="https://www.nytimes.com/2015/07/24/business/the-web-connected-car-is-cool-until-hackers-cut-your-brakes.html" TargetMode="External"/><Relationship Id="rId4" Type="http://schemas.openxmlformats.org/officeDocument/2006/relationships/hyperlink" Target="https://www.automotiveisac.co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In this session, we are going to describe the impact of GDPR on three different but connected business processes: Mergers &amp; Acquisitions (M&amp;A), third-party security, outsourcing security. This has also indirect repercussion on Cloud programs, which are often used to fulfil those activities.</a:t>
            </a:r>
          </a:p>
          <a:p>
            <a:pPr marL="0" indent="0">
              <a:buFont typeface="Arial" panose="020B0604020202020204" pitchFamily="34" charset="0"/>
              <a:buNone/>
            </a:pPr>
            <a:endParaRPr lang="en-GB" dirty="0" smtClean="0"/>
          </a:p>
          <a:p>
            <a:pPr marL="171450" indent="-171450">
              <a:buFont typeface="Arial" panose="020B0604020202020204" pitchFamily="34" charset="0"/>
              <a:buChar char="•"/>
            </a:pPr>
            <a:r>
              <a:rPr lang="en-GB" dirty="0" smtClean="0"/>
              <a:t>Approaching an external organization is going to be different after GDPR is in force, and this is one aspect that has been historically always overseen. The session will provide a practical demonstration of (vendor-agnostic) toolsets which can be taken into consideration for the purpose of performing those activities, as well as example policies and standards you can adopt in your organization tomorrow.</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2</a:t>
            </a:fld>
            <a:endParaRPr lang="en-GB"/>
          </a:p>
        </p:txBody>
      </p:sp>
    </p:spTree>
    <p:extLst>
      <p:ext uri="{BB962C8B-B14F-4D97-AF65-F5344CB8AC3E}">
        <p14:creationId xmlns:p14="http://schemas.microsoft.com/office/powerpoint/2010/main" val="3919784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Is there anything special about consent?</a:t>
            </a:r>
            <a:r>
              <a:rPr lang="en-GB" baseline="0" dirty="0" smtClean="0"/>
              <a:t> </a:t>
            </a:r>
            <a:r>
              <a:rPr lang="en-GB" dirty="0" smtClean="0"/>
              <a:t>Yes.</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characteristics of consent are quite specific. For one, it should be freely given, indicating that there can be no coercion or pressure. This brings a complication in, for example, employee relations, where an employee might be afraid to lose his job when not consenting to a specific processing activity. Employers should therefore tread carefully when relying solely on that basis.</a:t>
            </a:r>
          </a:p>
          <a:p>
            <a:endParaRPr lang="en-GB" dirty="0" smtClean="0"/>
          </a:p>
          <a:p>
            <a:r>
              <a:rPr lang="en-GB" dirty="0" smtClean="0"/>
              <a:t>"Consent" in the GDPR requires several conditions:</a:t>
            </a:r>
          </a:p>
          <a:p>
            <a:pPr marL="171450" indent="-171450">
              <a:buFont typeface="Arial" panose="020B0604020202020204" pitchFamily="34" charset="0"/>
              <a:buChar char="•"/>
            </a:pPr>
            <a:r>
              <a:rPr lang="en-GB" dirty="0" smtClean="0"/>
              <a:t>"</a:t>
            </a:r>
            <a:r>
              <a:rPr lang="en-GB" i="1" dirty="0" smtClean="0"/>
              <a:t>By a clear affirmative act</a:t>
            </a:r>
            <a:r>
              <a:rPr lang="en-GB" dirty="0" smtClean="0"/>
              <a:t>." Silence or implied consent and pre-checked boxes, then, are a thing of the past. The organization must ask outright for consent.</a:t>
            </a:r>
          </a:p>
          <a:p>
            <a:pPr marL="171450" indent="-171450">
              <a:buFont typeface="Arial" panose="020B0604020202020204" pitchFamily="34" charset="0"/>
              <a:buChar char="•"/>
            </a:pPr>
            <a:r>
              <a:rPr lang="en-GB" dirty="0" smtClean="0"/>
              <a:t>"</a:t>
            </a:r>
            <a:r>
              <a:rPr lang="en-GB" i="1" dirty="0" smtClean="0"/>
              <a:t>Specific</a:t>
            </a:r>
            <a:r>
              <a:rPr lang="en-GB" dirty="0" smtClean="0"/>
              <a:t>." When the processing has multiple purposes, consent should be given for all of them.</a:t>
            </a:r>
            <a:r>
              <a:rPr lang="en-GB" baseline="0" dirty="0" smtClean="0"/>
              <a:t> </a:t>
            </a:r>
            <a:r>
              <a:rPr lang="en-GB" dirty="0" smtClean="0"/>
              <a:t>Obtaining separate consent is advised where the processing activities are not inherently related.</a:t>
            </a:r>
            <a:r>
              <a:rPr lang="en-GB" baseline="0" dirty="0" smtClean="0"/>
              <a:t>  </a:t>
            </a:r>
            <a:r>
              <a:rPr lang="en-GB" dirty="0" smtClean="0"/>
              <a:t>Buying a pair of sunglasses in a web shop, for example, does not automatically lead to receipt</a:t>
            </a:r>
            <a:r>
              <a:rPr lang="en-GB" baseline="0" dirty="0" smtClean="0"/>
              <a:t> </a:t>
            </a:r>
            <a:r>
              <a:rPr lang="en-GB" dirty="0" smtClean="0"/>
              <a:t>of the daily newsletter from that moment on. The burden of proof — that consent was indeed</a:t>
            </a:r>
            <a:r>
              <a:rPr lang="en-GB" baseline="0" dirty="0" smtClean="0"/>
              <a:t> </a:t>
            </a:r>
            <a:r>
              <a:rPr lang="en-GB" dirty="0" smtClean="0"/>
              <a:t>obtained in a correct and explicit manner — lies with the data controller.</a:t>
            </a:r>
          </a:p>
          <a:p>
            <a:pPr marL="171450" indent="-171450">
              <a:buFont typeface="Arial" panose="020B0604020202020204" pitchFamily="34" charset="0"/>
              <a:buChar char="•"/>
            </a:pPr>
            <a:r>
              <a:rPr lang="en-GB" i="1" dirty="0" smtClean="0"/>
              <a:t>"(As an) informed and unambiguous indication of the data subject's agreement to the</a:t>
            </a:r>
            <a:r>
              <a:rPr lang="en-GB" i="1" baseline="0" dirty="0" smtClean="0"/>
              <a:t> </a:t>
            </a:r>
            <a:r>
              <a:rPr lang="en-GB" i="1" dirty="0" smtClean="0"/>
              <a:t>processing of personal data</a:t>
            </a:r>
            <a:r>
              <a:rPr lang="en-GB" dirty="0" smtClean="0"/>
              <a:t>." For consent to be informed, the identity of the controller and the</a:t>
            </a:r>
            <a:r>
              <a:rPr lang="en-GB" baseline="0" dirty="0" smtClean="0"/>
              <a:t> </a:t>
            </a:r>
            <a:r>
              <a:rPr lang="en-GB" dirty="0" smtClean="0"/>
              <a:t>processing purposes should be provided. This requires use of plain language when providing</a:t>
            </a:r>
            <a:r>
              <a:rPr lang="en-GB" baseline="0" dirty="0" smtClean="0"/>
              <a:t> </a:t>
            </a:r>
            <a:r>
              <a:rPr lang="en-GB" dirty="0" smtClean="0"/>
              <a:t>the information the consent is based on. Likewise, member states have additional requirements</a:t>
            </a:r>
            <a:r>
              <a:rPr lang="en-GB" baseline="0" dirty="0" smtClean="0"/>
              <a:t> </a:t>
            </a:r>
            <a:r>
              <a:rPr lang="en-GB" dirty="0" smtClean="0"/>
              <a:t>for the protection of children (minors), as their consent may not be deemed valid.</a:t>
            </a:r>
            <a:endParaRPr lang="en-GB" baseline="0" dirty="0" smtClean="0"/>
          </a:p>
          <a:p>
            <a:pPr marL="171450" indent="-171450">
              <a:buFont typeface="Arial" panose="020B0604020202020204" pitchFamily="34" charset="0"/>
              <a:buChar char="•"/>
            </a:pPr>
            <a:endParaRPr lang="en-GB" baseline="0" dirty="0" smtClean="0"/>
          </a:p>
          <a:p>
            <a:pPr marL="0" indent="0">
              <a:buFont typeface="Arial" panose="020B0604020202020204" pitchFamily="34" charset="0"/>
              <a:buNone/>
            </a:pPr>
            <a:r>
              <a:rPr lang="en-GB" dirty="0" smtClean="0"/>
              <a:t>Finally, the burden of proof that consent was obtained lies with the data controller. Thus, proper</a:t>
            </a:r>
            <a:r>
              <a:rPr lang="en-GB" baseline="0" dirty="0" smtClean="0"/>
              <a:t> </a:t>
            </a:r>
            <a:r>
              <a:rPr lang="en-GB" dirty="0" smtClean="0"/>
              <a:t>consent management includes not only administration (logging) of the consent itself, but also the</a:t>
            </a:r>
            <a:r>
              <a:rPr lang="en-GB" baseline="0" dirty="0" smtClean="0"/>
              <a:t> </a:t>
            </a:r>
            <a:r>
              <a:rPr lang="en-GB" dirty="0" smtClean="0"/>
              <a:t>conditions under which it was provided.</a:t>
            </a:r>
          </a:p>
        </p:txBody>
      </p:sp>
      <p:sp>
        <p:nvSpPr>
          <p:cNvPr id="4" name="Slide Number Placeholder 3"/>
          <p:cNvSpPr>
            <a:spLocks noGrp="1"/>
          </p:cNvSpPr>
          <p:nvPr>
            <p:ph type="sldNum" sz="quarter" idx="10"/>
          </p:nvPr>
        </p:nvSpPr>
        <p:spPr/>
        <p:txBody>
          <a:bodyPr/>
          <a:lstStyle/>
          <a:p>
            <a:fld id="{8C1A4656-B48C-4410-A796-BBF5B22B57E8}" type="slidenum">
              <a:rPr lang="en-GB" smtClean="0"/>
              <a:t>13</a:t>
            </a:fld>
            <a:endParaRPr lang="en-GB"/>
          </a:p>
        </p:txBody>
      </p:sp>
    </p:spTree>
    <p:extLst>
      <p:ext uri="{BB962C8B-B14F-4D97-AF65-F5344CB8AC3E}">
        <p14:creationId xmlns:p14="http://schemas.microsoft.com/office/powerpoint/2010/main" val="1389161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The "means" of processing may include any third-party service provision. Few organizations perform 100% of data processing themselves. Any third party involved in processing of personal data on behalf of the data controller functions as a "data processor." This then includes an outsourced complaint-handling call center, cloud-hosting provider, or any as-a-service third party.</a:t>
            </a:r>
          </a:p>
          <a:p>
            <a:r>
              <a:rPr lang="en-GB" sz="1200" b="0" i="0" u="none" strike="noStrike" kern="1200" baseline="0" dirty="0" smtClean="0">
                <a:solidFill>
                  <a:schemeClr val="tx1"/>
                </a:solidFill>
                <a:latin typeface="+mn-lt"/>
                <a:ea typeface="+mn-ea"/>
                <a:cs typeface="+mn-cs"/>
              </a:rPr>
              <a:t>Data controllers must acknowledge the risk involved in where a data processor is deployed (for example, a SaaS, infrastructure as a service [IaaS] or identity and access management as a service [</a:t>
            </a:r>
            <a:r>
              <a:rPr lang="en-GB" sz="1200" b="0" i="0" u="none" strike="noStrike" kern="1200" baseline="0" dirty="0" err="1" smtClean="0">
                <a:solidFill>
                  <a:schemeClr val="tx1"/>
                </a:solidFill>
                <a:latin typeface="+mn-lt"/>
                <a:ea typeface="+mn-ea"/>
                <a:cs typeface="+mn-cs"/>
              </a:rPr>
              <a:t>IDaaS</a:t>
            </a:r>
            <a:r>
              <a:rPr lang="en-GB" sz="1200" b="0" i="0" u="none" strike="noStrike" kern="1200" baseline="0" dirty="0" smtClean="0">
                <a:solidFill>
                  <a:schemeClr val="tx1"/>
                </a:solidFill>
                <a:latin typeface="+mn-lt"/>
                <a:ea typeface="+mn-ea"/>
                <a:cs typeface="+mn-cs"/>
              </a:rPr>
              <a:t>] provider), and prioritize the following:</a:t>
            </a:r>
          </a:p>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Data processors should only use personal data as is instructed by the data controller.  Noncompliance on the part of a data processor with regards to the data controller's instructions, or the GDPR itself, reflects on the data controller's reputation. Data controllers must therefore demand assurance via data processor agreements to ensure personal data is properly handled by the data processor.</a:t>
            </a:r>
          </a:p>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a:t>
            </a:r>
            <a:r>
              <a:rPr lang="en-GB" sz="1200" b="0" i="0" u="none" strike="noStrike" kern="1200" baseline="0" dirty="0" err="1" smtClean="0">
                <a:solidFill>
                  <a:schemeClr val="tx1"/>
                </a:solidFill>
                <a:latin typeface="+mn-lt"/>
                <a:ea typeface="+mn-ea"/>
                <a:cs typeface="+mn-cs"/>
              </a:rPr>
              <a:t>Subprocessing</a:t>
            </a:r>
            <a:r>
              <a:rPr lang="en-GB" sz="1200" b="0" i="0" u="none" strike="noStrike" kern="1200" baseline="0" dirty="0" smtClean="0">
                <a:solidFill>
                  <a:schemeClr val="tx1"/>
                </a:solidFill>
                <a:latin typeface="+mn-lt"/>
                <a:ea typeface="+mn-ea"/>
                <a:cs typeface="+mn-cs"/>
              </a:rPr>
              <a:t>" takes into account the full data life cycle, and regards any other data (sub)processor in the chain. Data controllers should take this chain into consideration when selecting a third-party service provider and demand that the requirements of data processors are applied to </a:t>
            </a:r>
            <a:r>
              <a:rPr lang="en-GB" sz="1200" b="0" i="0" u="none" strike="noStrike" kern="1200" baseline="0" dirty="0" err="1" smtClean="0">
                <a:solidFill>
                  <a:schemeClr val="tx1"/>
                </a:solidFill>
                <a:latin typeface="+mn-lt"/>
                <a:ea typeface="+mn-ea"/>
                <a:cs typeface="+mn-cs"/>
              </a:rPr>
              <a:t>subprocessors</a:t>
            </a:r>
            <a:r>
              <a:rPr lang="en-GB" sz="1200" b="0" i="0" u="none" strike="noStrike" kern="1200" baseline="0" dirty="0" smtClean="0">
                <a:solidFill>
                  <a:schemeClr val="tx1"/>
                </a:solidFill>
                <a:latin typeface="+mn-lt"/>
                <a:ea typeface="+mn-ea"/>
                <a:cs typeface="+mn-cs"/>
              </a:rPr>
              <a:t> as well.</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SRM leaders must revise the vendor selection must-have criteria, and add qualitative protection requirements via procurement in the vendor selection process. This enhances a data processor's "fit" with the overall data controller's risk appetite and privacy compliance requirements.</a:t>
            </a:r>
          </a:p>
        </p:txBody>
      </p:sp>
      <p:sp>
        <p:nvSpPr>
          <p:cNvPr id="4" name="Slide Number Placeholder 3"/>
          <p:cNvSpPr>
            <a:spLocks noGrp="1"/>
          </p:cNvSpPr>
          <p:nvPr>
            <p:ph type="sldNum" sz="quarter" idx="10"/>
          </p:nvPr>
        </p:nvSpPr>
        <p:spPr/>
        <p:txBody>
          <a:bodyPr/>
          <a:lstStyle/>
          <a:p>
            <a:fld id="{8C1A4656-B48C-4410-A796-BBF5B22B57E8}" type="slidenum">
              <a:rPr lang="en-GB" smtClean="0"/>
              <a:t>14</a:t>
            </a:fld>
            <a:endParaRPr lang="en-GB"/>
          </a:p>
        </p:txBody>
      </p:sp>
    </p:spTree>
    <p:extLst>
      <p:ext uri="{BB962C8B-B14F-4D97-AF65-F5344CB8AC3E}">
        <p14:creationId xmlns:p14="http://schemas.microsoft.com/office/powerpoint/2010/main" val="440764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Organizations should be aware that they can occupy both roles in different processing activities.</a:t>
            </a:r>
          </a:p>
          <a:p>
            <a:pPr marL="171450" indent="-171450">
              <a:buFont typeface="Arial" panose="020B0604020202020204" pitchFamily="34" charset="0"/>
              <a:buChar char="•"/>
            </a:pPr>
            <a:r>
              <a:rPr lang="en-GB" dirty="0" smtClean="0"/>
              <a:t>Using a cloud-hosting provider's services, an organization may be a data controller and the hosting provider the data processor as it stores and processes the data on behalf of the data controller.</a:t>
            </a:r>
          </a:p>
          <a:p>
            <a:pPr marL="171450" indent="-171450">
              <a:buFont typeface="Arial" panose="020B0604020202020204" pitchFamily="34" charset="0"/>
              <a:buChar char="•"/>
            </a:pPr>
            <a:r>
              <a:rPr lang="en-GB" dirty="0" smtClean="0"/>
              <a:t>However, when deploying EU-based employees, the cloud provider may be the controller for the HR activities. Similarly, a marketing agency may be a B2B client's data processor in the initial service provision, but when it uses the data gained in contracts to enrich profiles for a campaign of its own, it is the data controller for the latter activity.</a:t>
            </a:r>
          </a:p>
        </p:txBody>
      </p:sp>
      <p:sp>
        <p:nvSpPr>
          <p:cNvPr id="4" name="Slide Number Placeholder 3"/>
          <p:cNvSpPr>
            <a:spLocks noGrp="1"/>
          </p:cNvSpPr>
          <p:nvPr>
            <p:ph type="sldNum" sz="quarter" idx="10"/>
          </p:nvPr>
        </p:nvSpPr>
        <p:spPr/>
        <p:txBody>
          <a:bodyPr/>
          <a:lstStyle/>
          <a:p>
            <a:fld id="{8C1A4656-B48C-4410-A796-BBF5B22B57E8}" type="slidenum">
              <a:rPr lang="en-GB" smtClean="0"/>
              <a:t>15</a:t>
            </a:fld>
            <a:endParaRPr lang="en-GB"/>
          </a:p>
        </p:txBody>
      </p:sp>
    </p:spTree>
    <p:extLst>
      <p:ext uri="{BB962C8B-B14F-4D97-AF65-F5344CB8AC3E}">
        <p14:creationId xmlns:p14="http://schemas.microsoft.com/office/powerpoint/2010/main" val="2293993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dirty="0" smtClean="0"/>
              <a:t>Collect</a:t>
            </a:r>
          </a:p>
          <a:p>
            <a:pPr marL="171450" indent="-171450">
              <a:buFont typeface="Arial" panose="020B0604020202020204" pitchFamily="34" charset="0"/>
              <a:buChar char="•"/>
            </a:pPr>
            <a:r>
              <a:rPr lang="en-GB" sz="1200" dirty="0" smtClean="0"/>
              <a:t>Define the purposes of collection and collect only the personal data necessary for the intended purposes. (Articles 5(1)(b)-(c))</a:t>
            </a:r>
          </a:p>
          <a:p>
            <a:pPr marL="171450" indent="-171450">
              <a:buFont typeface="Arial" panose="020B0604020202020204" pitchFamily="34" charset="0"/>
              <a:buChar char="•"/>
            </a:pPr>
            <a:r>
              <a:rPr lang="en-GB" sz="1200" dirty="0" smtClean="0"/>
              <a:t>Inform the data subjects about your company’s privacy policies and practices. (Articles 12-14)</a:t>
            </a:r>
          </a:p>
          <a:p>
            <a:pPr marL="0" indent="0">
              <a:buFont typeface="Arial" panose="020B0604020202020204" pitchFamily="34" charset="0"/>
              <a:buNone/>
            </a:pPr>
            <a:r>
              <a:rPr lang="en-GB" sz="1200" dirty="0" smtClean="0"/>
              <a:t>Classify</a:t>
            </a:r>
          </a:p>
          <a:p>
            <a:pPr marL="171450" indent="-171450">
              <a:buFont typeface="Arial" panose="020B0604020202020204" pitchFamily="34" charset="0"/>
              <a:buChar char="•"/>
            </a:pPr>
            <a:r>
              <a:rPr lang="en-GB" sz="1200" dirty="0" smtClean="0"/>
              <a:t>Identify the categories and sensitivity level of the personal data that determines the handling requirements. (Articles 4, 9-10)</a:t>
            </a:r>
            <a:endParaRPr lang="en-US" sz="1200" dirty="0" smtClean="0"/>
          </a:p>
          <a:p>
            <a:r>
              <a:rPr lang="en-GB" dirty="0" smtClean="0"/>
              <a:t>Process</a:t>
            </a:r>
          </a:p>
          <a:p>
            <a:pPr marL="171450" indent="-171450">
              <a:buFont typeface="Arial" panose="020B0604020202020204" pitchFamily="34" charset="0"/>
              <a:buChar char="•"/>
            </a:pPr>
            <a:r>
              <a:rPr lang="en-GB" sz="1200" dirty="0" smtClean="0"/>
              <a:t>Process personal data lawfully, fairly and transparently. (Articles 5-14)</a:t>
            </a:r>
          </a:p>
          <a:p>
            <a:pPr marL="171450" indent="-171450">
              <a:buFont typeface="Arial" panose="020B0604020202020204" pitchFamily="34" charset="0"/>
              <a:buChar char="•"/>
            </a:pPr>
            <a:r>
              <a:rPr lang="en-GB" sz="1200" dirty="0" smtClean="0"/>
              <a:t>Facilitate the exercise of data subject rights in relation to their personal data. (Articles 15-22)</a:t>
            </a:r>
            <a:endParaRPr lang="en-US" sz="1200" dirty="0" smtClean="0"/>
          </a:p>
          <a:p>
            <a:r>
              <a:rPr lang="en-GB" dirty="0" smtClean="0"/>
              <a:t>Share</a:t>
            </a:r>
          </a:p>
          <a:p>
            <a:pPr marL="171450" indent="-171450">
              <a:buFont typeface="Arial" panose="020B0604020202020204" pitchFamily="34" charset="0"/>
              <a:buChar char="•"/>
            </a:pPr>
            <a:r>
              <a:rPr lang="en-GB" dirty="0" smtClean="0"/>
              <a:t>Only share personal data with processors that provide sufficient guarantees of technical and organizational measures that comply with GDPR. (Articles 28-29)</a:t>
            </a:r>
          </a:p>
          <a:p>
            <a:pPr marL="171450" indent="-171450">
              <a:buFont typeface="Arial" panose="020B0604020202020204" pitchFamily="34" charset="0"/>
              <a:buChar char="•"/>
            </a:pPr>
            <a:r>
              <a:rPr lang="en-GB" dirty="0" smtClean="0"/>
              <a:t>Perform only GDPR compliant cross-border data transfers. (Articles 44-48)</a:t>
            </a:r>
          </a:p>
          <a:p>
            <a:pPr marL="0" indent="0">
              <a:buFont typeface="Arial" panose="020B0604020202020204" pitchFamily="34" charset="0"/>
              <a:buNone/>
            </a:pPr>
            <a:r>
              <a:rPr lang="en-GB" dirty="0" smtClean="0"/>
              <a:t>Delete</a:t>
            </a:r>
          </a:p>
          <a:p>
            <a:pPr marL="171450" indent="-171450">
              <a:buFont typeface="Arial" panose="020B0604020202020204" pitchFamily="34" charset="0"/>
              <a:buChar char="•"/>
            </a:pPr>
            <a:r>
              <a:rPr lang="en-GB" dirty="0" smtClean="0"/>
              <a:t>Do not keep personal data for longer than it is necessary. (Article 5(e))</a:t>
            </a:r>
          </a:p>
          <a:p>
            <a:pPr marL="171450" indent="-171450">
              <a:buFont typeface="Arial" panose="020B0604020202020204" pitchFamily="34" charset="0"/>
              <a:buChar char="•"/>
            </a:pPr>
            <a:r>
              <a:rPr lang="en-GB" dirty="0" smtClean="0"/>
              <a:t>Upon lawful request, erase a data subject’s personal data without undue delay. (Article 17)</a:t>
            </a:r>
          </a:p>
          <a:p>
            <a:pPr marL="171450" indent="-171450">
              <a:buFont typeface="Arial" panose="020B0604020202020204" pitchFamily="34" charset="0"/>
              <a:buChar char="•"/>
            </a:pPr>
            <a:r>
              <a:rPr lang="en-GB" dirty="0" smtClean="0"/>
              <a:t>Notify any processors of the erasure request.(Article 19)</a:t>
            </a:r>
          </a:p>
          <a:p>
            <a:pPr marL="0" indent="0">
              <a:buFont typeface="Arial" panose="020B0604020202020204" pitchFamily="34" charset="0"/>
              <a:buNone/>
            </a:pPr>
            <a:r>
              <a:rPr lang="en-GB" dirty="0" smtClean="0"/>
              <a:t>Document</a:t>
            </a:r>
          </a:p>
          <a:p>
            <a:pPr marL="171450" indent="-171450">
              <a:buFont typeface="Arial" panose="020B0604020202020204" pitchFamily="34" charset="0"/>
              <a:buChar char="•"/>
            </a:pPr>
            <a:r>
              <a:rPr lang="en-GB" dirty="0" smtClean="0"/>
              <a:t>Maintain records of all processing activities covering the entire personal data lifecycle. (Article 30)</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17</a:t>
            </a:fld>
            <a:endParaRPr lang="en-GB"/>
          </a:p>
        </p:txBody>
      </p:sp>
    </p:spTree>
    <p:extLst>
      <p:ext uri="{BB962C8B-B14F-4D97-AF65-F5344CB8AC3E}">
        <p14:creationId xmlns:p14="http://schemas.microsoft.com/office/powerpoint/2010/main" val="2201167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line with GDPR’s accountability principle, the artefacts from these processes must be detailed enough and retained to demonstrate your organization’s level of compliance and risk management efforts. Your risk register and remediation roadmap are used to demonstrate that the weaknesses in processes and technologies have been evaluated and prioritized, and the documentation of your control environment provides a comprehensive representation of your organization’s security program.</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Performing a risk assessment in relation to your data processing activities, as well as each technical and organizational control with all required factors of GDPR in consideration (e.g. state of the art, costs, and nature of the data processed). As a result, creating a risk register recording all applicable risks from accidents and insider threats to malicious attacks.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Developing a prioritized remediation roadmap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Implementing technical, organizational, policy, and process improvements to progress along the remediation roadmap.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Documenting the overall control environment including strengths, weaknesses, and intended future state.</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18</a:t>
            </a:fld>
            <a:endParaRPr lang="en-GB"/>
          </a:p>
        </p:txBody>
      </p:sp>
    </p:spTree>
    <p:extLst>
      <p:ext uri="{BB962C8B-B14F-4D97-AF65-F5344CB8AC3E}">
        <p14:creationId xmlns:p14="http://schemas.microsoft.com/office/powerpoint/2010/main" val="2084539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smtClean="0"/>
              <a:t>Marketing department, GDPR implementation team</a:t>
            </a:r>
          </a:p>
          <a:p>
            <a:pPr marL="228600" indent="-228600">
              <a:buAutoNum type="arabicPeriod"/>
            </a:pPr>
            <a:r>
              <a:rPr lang="en-GB" dirty="0" smtClean="0"/>
              <a:t>Each</a:t>
            </a:r>
            <a:r>
              <a:rPr lang="en-GB" baseline="0" dirty="0" smtClean="0"/>
              <a:t> department, with the CDO, data office or GDPR team as coordinator. Small company can do it at company level</a:t>
            </a:r>
          </a:p>
          <a:p>
            <a:pPr marL="228600" indent="-228600">
              <a:buAutoNum type="arabicPeriod"/>
            </a:pPr>
            <a:r>
              <a:rPr lang="en-GB" baseline="0" dirty="0" smtClean="0"/>
              <a:t>Ensure that DS can make access requests and that the consent is requested.  Marketing for end customers/consumers, HR for employees, procurement for suppliers</a:t>
            </a:r>
          </a:p>
          <a:p>
            <a:pPr marL="228600" indent="-228600">
              <a:buAutoNum type="arabicPeriod"/>
            </a:pPr>
            <a:r>
              <a:rPr lang="en-GB" baseline="0" dirty="0" smtClean="0"/>
              <a:t>As above</a:t>
            </a:r>
          </a:p>
          <a:p>
            <a:pPr marL="228600" indent="-228600">
              <a:buAutoNum type="arabicPeriod"/>
            </a:pPr>
            <a:r>
              <a:rPr lang="en-GB" baseline="0" dirty="0" smtClean="0"/>
              <a:t>DPIA template to be prepared and distributed.  Create a processing activity or change an existing one.  GDPR implementation team</a:t>
            </a:r>
          </a:p>
          <a:p>
            <a:pPr marL="228600" indent="-228600">
              <a:buAutoNum type="arabicPeriod"/>
            </a:pPr>
            <a:r>
              <a:rPr lang="en-GB" baseline="0" dirty="0" smtClean="0"/>
              <a:t>Review security policies and assess that they include privacy by design – IT, maybe lead by a CISO</a:t>
            </a:r>
          </a:p>
          <a:p>
            <a:pPr marL="228600" indent="-228600">
              <a:buAutoNum type="arabicPeriod"/>
            </a:pPr>
            <a:r>
              <a:rPr lang="en-GB" baseline="0" dirty="0" smtClean="0"/>
              <a:t>Data transfers secured, contracts amended. Procurement and legal, plus business units representatives.</a:t>
            </a:r>
          </a:p>
          <a:p>
            <a:pPr marL="228600" indent="-228600">
              <a:buAutoNum type="arabicPeriod"/>
            </a:pPr>
            <a:r>
              <a:rPr lang="en-GB" baseline="0" dirty="0" smtClean="0"/>
              <a:t>Data Breaches need to be identified, registered and reported as required – 72 hours for notification.  Implement plan to minimize breaches. Incident Management team/SOC/NOC/etc.</a:t>
            </a:r>
          </a:p>
          <a:p>
            <a:pPr marL="228600" indent="-228600">
              <a:buAutoNum type="arabicPeriod"/>
            </a:pPr>
            <a:endParaRPr lang="en-GB" baseline="0" dirty="0" smtClean="0"/>
          </a:p>
          <a:p>
            <a:r>
              <a:rPr lang="en-GB" sz="1200" b="0" i="0" u="none" strike="noStrike" kern="1200" baseline="0" dirty="0" smtClean="0">
                <a:solidFill>
                  <a:schemeClr val="tx1"/>
                </a:solidFill>
                <a:latin typeface="+mn-lt"/>
                <a:ea typeface="+mn-ea"/>
                <a:cs typeface="+mn-cs"/>
              </a:rPr>
              <a:t>Will we be fined for a data breach?</a:t>
            </a:r>
          </a:p>
          <a:p>
            <a:r>
              <a:rPr lang="en-GB" sz="1200" b="0" i="0" u="none" strike="noStrike" kern="1200" baseline="0" dirty="0" smtClean="0">
                <a:solidFill>
                  <a:schemeClr val="tx1"/>
                </a:solidFill>
                <a:latin typeface="+mn-lt"/>
                <a:ea typeface="+mn-ea"/>
                <a:cs typeface="+mn-cs"/>
              </a:rPr>
              <a:t>Not necessarily. Barring the absence of any processing activity, 100% security does not exist. Organizations should assume a data breach will happen. They are responsible, however, for the application of sufficient preventative, detective and other countermeasures. Though experiencing a data breach in itself is not </a:t>
            </a:r>
            <a:r>
              <a:rPr lang="en-GB" sz="1200" b="0" i="0" u="none" strike="noStrike" kern="1200" baseline="0" dirty="0" err="1" smtClean="0">
                <a:solidFill>
                  <a:schemeClr val="tx1"/>
                </a:solidFill>
                <a:latin typeface="+mn-lt"/>
                <a:ea typeface="+mn-ea"/>
                <a:cs typeface="+mn-cs"/>
              </a:rPr>
              <a:t>sanctionable</a:t>
            </a:r>
            <a:r>
              <a:rPr lang="en-GB" sz="1200" b="0" i="0" u="none" strike="noStrike" kern="1200" baseline="0" dirty="0" smtClean="0">
                <a:solidFill>
                  <a:schemeClr val="tx1"/>
                </a:solidFill>
                <a:latin typeface="+mn-lt"/>
                <a:ea typeface="+mn-ea"/>
                <a:cs typeface="+mn-cs"/>
              </a:rPr>
              <a:t>, it is the ultimate moment to demonstrate sufficient control over personal data.</a:t>
            </a:r>
          </a:p>
          <a:p>
            <a:r>
              <a:rPr lang="en-GB" sz="1200" b="0" i="0" u="none" strike="noStrike" kern="1200" baseline="0" dirty="0" smtClean="0">
                <a:solidFill>
                  <a:schemeClr val="tx1"/>
                </a:solidFill>
                <a:latin typeface="+mn-lt"/>
                <a:ea typeface="+mn-ea"/>
                <a:cs typeface="+mn-cs"/>
              </a:rPr>
              <a:t>A data breach (or "every unintended loss of [control over] personal data") must be communicated to the regulatory authority within 72 hours of detection. When the breach has a potential impact on the subjects, the organization should notify those individuals as well. A subsequent investigation, or even the lack of notification, may reveal noncompliance, which in turn can be reason for regulatory action.</a:t>
            </a:r>
            <a:endParaRPr lang="en-GB" dirty="0" smtClean="0"/>
          </a:p>
          <a:p>
            <a:pPr marL="228600" indent="-228600">
              <a:buAutoNum type="arabicPeriod"/>
            </a:pP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19</a:t>
            </a:fld>
            <a:endParaRPr lang="en-GB"/>
          </a:p>
        </p:txBody>
      </p:sp>
    </p:spTree>
    <p:extLst>
      <p:ext uri="{BB962C8B-B14F-4D97-AF65-F5344CB8AC3E}">
        <p14:creationId xmlns:p14="http://schemas.microsoft.com/office/powerpoint/2010/main" val="1106296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Automate time consuming and timely processes (sending reminders, etc.) – Art. 30 is the “go to” place.  Foundation for all compliance activities, indicates which information needs to be collected here.</a:t>
            </a:r>
          </a:p>
          <a:p>
            <a:pPr marL="171450" indent="-171450">
              <a:buFont typeface="Arial" panose="020B0604020202020204" pitchFamily="34" charset="0"/>
              <a:buChar char="•"/>
            </a:pPr>
            <a:r>
              <a:rPr lang="en-GB" dirty="0" smtClean="0"/>
              <a:t>Opportunity to leverage information being collected to enable “flags” which indicates high-risk business processes </a:t>
            </a:r>
          </a:p>
          <a:p>
            <a:pPr marL="171450" indent="-171450">
              <a:buFont typeface="Arial" panose="020B0604020202020204" pitchFamily="34" charset="0"/>
              <a:buChar char="•"/>
            </a:pPr>
            <a:r>
              <a:rPr lang="en-GB" dirty="0" smtClean="0"/>
              <a:t>Use art. 30 to set up a system which is starting to document what is collected and from who is collected</a:t>
            </a:r>
          </a:p>
          <a:p>
            <a:pPr marL="171450" indent="-171450">
              <a:buFont typeface="Arial" panose="020B0604020202020204" pitchFamily="34" charset="0"/>
              <a:buChar char="•"/>
            </a:pPr>
            <a:r>
              <a:rPr lang="en-GB" dirty="0" smtClean="0"/>
              <a:t>Setup thresholds to identify where something triggers a Data Protection Impact Assessment (DPIA) – or not</a:t>
            </a:r>
          </a:p>
          <a:p>
            <a:pPr marL="171450" indent="-171450">
              <a:buFont typeface="Arial" panose="020B0604020202020204" pitchFamily="34" charset="0"/>
              <a:buChar char="•"/>
            </a:pPr>
            <a:r>
              <a:rPr lang="en-GB" dirty="0" smtClean="0"/>
              <a:t>Use this system to check cross-border data transfer points</a:t>
            </a:r>
          </a:p>
          <a:p>
            <a:pPr marL="171450" indent="-171450">
              <a:buFont typeface="Arial" panose="020B0604020202020204" pitchFamily="34" charset="0"/>
              <a:buChar char="•"/>
            </a:pPr>
            <a:r>
              <a:rPr lang="en-GB" dirty="0" smtClean="0"/>
              <a:t>Justify the collection of data, data retention, and identify where the right consent is given – legitimate business activity?</a:t>
            </a:r>
          </a:p>
          <a:p>
            <a:pPr marL="171450" indent="-171450">
              <a:buFont typeface="Arial" panose="020B0604020202020204" pitchFamily="34" charset="0"/>
              <a:buChar char="•"/>
            </a:pPr>
            <a:r>
              <a:rPr lang="en-GB" dirty="0" smtClean="0"/>
              <a:t>Setup reminder of when data needs to be “retired”</a:t>
            </a:r>
          </a:p>
          <a:p>
            <a:pPr marL="171450" indent="-171450">
              <a:buFont typeface="Arial" panose="020B0604020202020204" pitchFamily="34" charset="0"/>
              <a:buChar char="•"/>
            </a:pPr>
            <a:r>
              <a:rPr lang="en-GB" dirty="0" smtClean="0"/>
              <a:t>Build-in reporting for external vendors – interactive technology, trigger questionnaires, etc.</a:t>
            </a:r>
          </a:p>
          <a:p>
            <a:pPr marL="171450" indent="-171450">
              <a:buFont typeface="Arial" panose="020B0604020202020204" pitchFamily="34" charset="0"/>
              <a:buChar char="•"/>
            </a:pPr>
            <a:r>
              <a:rPr lang="en-GB" dirty="0" smtClean="0"/>
              <a:t>Make it simple for the Data Subject – single point of contact, single front-end process (e.g. self-service portal), standard templates (informative and standard), backend processes codified and standardised. Interaction should be a positive experience and reflect positively on your company</a:t>
            </a:r>
            <a:endParaRPr lang="en-GB" b="1" dirty="0" smtClean="0"/>
          </a:p>
          <a:p>
            <a:endParaRPr lang="en-GB" b="1" dirty="0" smtClean="0"/>
          </a:p>
          <a:p>
            <a:r>
              <a:rPr lang="en-GB" b="1" dirty="0" smtClean="0"/>
              <a:t>Art. 30 – Records of processing activities</a:t>
            </a:r>
          </a:p>
          <a:p>
            <a:pPr marL="228600" indent="-228600">
              <a:buFont typeface="+mj-lt"/>
              <a:buAutoNum type="arabicPeriod"/>
            </a:pPr>
            <a:r>
              <a:rPr lang="en-GB" dirty="0" smtClean="0"/>
              <a:t>Each controller and, where applicable, the controller’s representative, shall maintain a record of processing activities under its responsibility. That record shall contain all of the following information:</a:t>
            </a:r>
          </a:p>
          <a:p>
            <a:pPr marL="685800" lvl="1" indent="-228600">
              <a:buFont typeface="+mj-lt"/>
              <a:buAutoNum type="arabicPeriod"/>
            </a:pPr>
            <a:r>
              <a:rPr lang="en-GB" dirty="0" smtClean="0"/>
              <a:t>the name and contact details of the controller and, where applicable, the joint controller, the controller’s representative and the data protection officer;</a:t>
            </a:r>
          </a:p>
          <a:p>
            <a:pPr marL="685800" lvl="1" indent="-228600">
              <a:buFont typeface="+mj-lt"/>
              <a:buAutoNum type="arabicPeriod"/>
            </a:pPr>
            <a:r>
              <a:rPr lang="en-GB" dirty="0" smtClean="0"/>
              <a:t>the purposes of the processing;</a:t>
            </a:r>
          </a:p>
          <a:p>
            <a:pPr marL="685800" lvl="1" indent="-228600">
              <a:buFont typeface="+mj-lt"/>
              <a:buAutoNum type="arabicPeriod"/>
            </a:pPr>
            <a:r>
              <a:rPr lang="en-GB" dirty="0" smtClean="0"/>
              <a:t>a description of the categories of data subjects and of the categories of personal data;</a:t>
            </a:r>
          </a:p>
          <a:p>
            <a:pPr marL="685800" lvl="1" indent="-228600">
              <a:buFont typeface="+mj-lt"/>
              <a:buAutoNum type="arabicPeriod"/>
            </a:pPr>
            <a:r>
              <a:rPr lang="en-GB" dirty="0" smtClean="0"/>
              <a:t>the categories of recipients to whom the personal data have been or will be disclosed including recipients in third countries or international organisations;</a:t>
            </a:r>
          </a:p>
          <a:p>
            <a:pPr marL="685800" lvl="1" indent="-228600">
              <a:buFont typeface="+mj-lt"/>
              <a:buAutoNum type="arabicPeriod"/>
            </a:pPr>
            <a:r>
              <a:rPr lang="en-GB" dirty="0" smtClean="0"/>
              <a:t>where applicable, transfers of personal data to a third country or an international organisation, including the identification of that third country or international organisation and, in the case of transfers referred to in the second subparagraph of </a:t>
            </a:r>
            <a:r>
              <a:rPr lang="en-GB" dirty="0" smtClean="0">
                <a:hlinkClick r:id="rId3"/>
              </a:rPr>
              <a:t>Article 49(1)</a:t>
            </a:r>
            <a:r>
              <a:rPr lang="en-GB" dirty="0" smtClean="0"/>
              <a:t>, the documentation of suitable safeguards;</a:t>
            </a:r>
          </a:p>
          <a:p>
            <a:pPr marL="685800" lvl="1" indent="-228600">
              <a:buFont typeface="+mj-lt"/>
              <a:buAutoNum type="arabicPeriod"/>
            </a:pPr>
            <a:r>
              <a:rPr lang="en-GB" dirty="0" smtClean="0"/>
              <a:t>where possible, the envisaged time limits for erasure of the different categories of data;</a:t>
            </a:r>
          </a:p>
          <a:p>
            <a:pPr marL="685800" lvl="1" indent="-228600">
              <a:buFont typeface="+mj-lt"/>
              <a:buAutoNum type="arabicPeriod"/>
            </a:pPr>
            <a:r>
              <a:rPr lang="en-GB" dirty="0" smtClean="0"/>
              <a:t>where possible, a general description of the technical and organisational security measures referred to in </a:t>
            </a:r>
            <a:r>
              <a:rPr lang="en-GB" dirty="0" smtClean="0">
                <a:hlinkClick r:id="rId4"/>
              </a:rPr>
              <a:t>Article 32(1)</a:t>
            </a:r>
            <a:r>
              <a:rPr lang="en-GB" dirty="0" smtClean="0"/>
              <a:t>.</a:t>
            </a:r>
          </a:p>
          <a:p>
            <a:pPr marL="228600" indent="-228600">
              <a:buFont typeface="+mj-lt"/>
              <a:buAutoNum type="arabicPeriod"/>
            </a:pPr>
            <a:r>
              <a:rPr lang="en-GB" dirty="0" smtClean="0"/>
              <a:t>Each processor and, where applicable, the processor’s representative shall maintain a record of all categories of processing activities carried out on behalf of a controller, containing:</a:t>
            </a:r>
          </a:p>
          <a:p>
            <a:pPr marL="685800" lvl="1" indent="-228600">
              <a:buFont typeface="+mj-lt"/>
              <a:buAutoNum type="arabicPeriod"/>
            </a:pPr>
            <a:r>
              <a:rPr lang="en-GB" dirty="0" smtClean="0"/>
              <a:t>the name and contact details of the processor or processors and of each controller on behalf of which the processor is acting, and, where applicable, of the controller’s or the processor’s representative, and the data protection officer;</a:t>
            </a:r>
          </a:p>
          <a:p>
            <a:pPr marL="685800" lvl="1" indent="-228600">
              <a:buFont typeface="+mj-lt"/>
              <a:buAutoNum type="arabicPeriod"/>
            </a:pPr>
            <a:r>
              <a:rPr lang="en-GB" dirty="0" smtClean="0"/>
              <a:t>the categories of processing carried out on behalf of each controller;</a:t>
            </a:r>
          </a:p>
          <a:p>
            <a:pPr marL="685800" lvl="1" indent="-228600">
              <a:buFont typeface="+mj-lt"/>
              <a:buAutoNum type="arabicPeriod"/>
            </a:pPr>
            <a:r>
              <a:rPr lang="en-GB" dirty="0" smtClean="0"/>
              <a:t>where applicable, transfers of personal data to a third country or an international organisation, including the identification of that third country or international organisation and, in the case of transfers referred to in the second subparagraph of </a:t>
            </a:r>
            <a:r>
              <a:rPr lang="en-GB" dirty="0" smtClean="0">
                <a:hlinkClick r:id="rId3"/>
              </a:rPr>
              <a:t>Article 49(1)</a:t>
            </a:r>
            <a:r>
              <a:rPr lang="en-GB" dirty="0" smtClean="0"/>
              <a:t>, the documentation of suitable safeguards;</a:t>
            </a:r>
          </a:p>
          <a:p>
            <a:pPr marL="685800" lvl="1" indent="-228600">
              <a:buFont typeface="+mj-lt"/>
              <a:buAutoNum type="arabicPeriod"/>
            </a:pPr>
            <a:r>
              <a:rPr lang="en-GB" dirty="0" smtClean="0"/>
              <a:t>where possible, a general description of the technical and organisational security measures referred to in </a:t>
            </a:r>
            <a:r>
              <a:rPr lang="en-GB" dirty="0" smtClean="0">
                <a:hlinkClick r:id="rId4"/>
              </a:rPr>
              <a:t>Article 32(1)</a:t>
            </a:r>
            <a:r>
              <a:rPr lang="en-GB" dirty="0" smtClean="0"/>
              <a:t>.</a:t>
            </a:r>
          </a:p>
          <a:p>
            <a:pPr marL="228600" indent="-228600">
              <a:buFont typeface="+mj-lt"/>
              <a:buAutoNum type="arabicPeriod"/>
            </a:pPr>
            <a:r>
              <a:rPr lang="en-GB" dirty="0" smtClean="0"/>
              <a:t>The records referred to in paragraphs 1 and 2 shall be in writing, including in electronic form.</a:t>
            </a:r>
          </a:p>
          <a:p>
            <a:pPr marL="228600" indent="-228600">
              <a:buFont typeface="+mj-lt"/>
              <a:buAutoNum type="arabicPeriod"/>
            </a:pPr>
            <a:r>
              <a:rPr lang="en-GB" dirty="0" smtClean="0"/>
              <a:t>The controller or the processor and, where applicable, the controller’s or the processor’s representative, shall make the record available to the supervisory authority on request.</a:t>
            </a:r>
          </a:p>
          <a:p>
            <a:pPr marL="228600" indent="-228600">
              <a:buFont typeface="+mj-lt"/>
              <a:buAutoNum type="arabicPeriod"/>
            </a:pPr>
            <a:r>
              <a:rPr lang="en-GB" dirty="0" smtClean="0"/>
              <a:t>The obligations referred to in paragraphs 1 and 2 shall not apply to an enterprise or an organisation employing fewer than 250 persons unless the processing it carries out is likely to result in a risk to the rights and freedoms of data subjects, the processing is not occasional, or the processing includes special categories of data as referred to in </a:t>
            </a:r>
            <a:r>
              <a:rPr lang="en-GB" dirty="0" smtClean="0">
                <a:hlinkClick r:id="rId5"/>
              </a:rPr>
              <a:t>Article 9(1)</a:t>
            </a:r>
            <a:r>
              <a:rPr lang="en-GB" dirty="0" smtClean="0"/>
              <a:t> or personal data relating to criminal convictions and offences referred to in </a:t>
            </a:r>
            <a:r>
              <a:rPr lang="en-GB" dirty="0" smtClean="0">
                <a:hlinkClick r:id="rId6"/>
              </a:rPr>
              <a:t>Article 10</a:t>
            </a:r>
            <a:r>
              <a:rPr lang="en-GB" dirty="0" smtClean="0"/>
              <a:t>.</a:t>
            </a:r>
          </a:p>
        </p:txBody>
      </p:sp>
      <p:sp>
        <p:nvSpPr>
          <p:cNvPr id="4" name="Slide Number Placeholder 3"/>
          <p:cNvSpPr>
            <a:spLocks noGrp="1"/>
          </p:cNvSpPr>
          <p:nvPr>
            <p:ph type="sldNum" sz="quarter" idx="10"/>
          </p:nvPr>
        </p:nvSpPr>
        <p:spPr/>
        <p:txBody>
          <a:bodyPr/>
          <a:lstStyle/>
          <a:p>
            <a:fld id="{8C1A4656-B48C-4410-A796-BBF5B22B57E8}" type="slidenum">
              <a:rPr lang="en-GB" smtClean="0"/>
              <a:t>20</a:t>
            </a:fld>
            <a:endParaRPr lang="en-GB"/>
          </a:p>
        </p:txBody>
      </p:sp>
    </p:spTree>
    <p:extLst>
      <p:ext uri="{BB962C8B-B14F-4D97-AF65-F5344CB8AC3E}">
        <p14:creationId xmlns:p14="http://schemas.microsoft.com/office/powerpoint/2010/main" val="1844296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Automate time consuming and timely processes (sending reminders, etc.) – Art. 30 is the “go to” place.  Foundation for all compliance activities, indicates which information needs to be collected here.</a:t>
            </a:r>
          </a:p>
          <a:p>
            <a:pPr marL="171450" indent="-171450">
              <a:buFont typeface="Arial" panose="020B0604020202020204" pitchFamily="34" charset="0"/>
              <a:buChar char="•"/>
            </a:pPr>
            <a:r>
              <a:rPr lang="en-GB" dirty="0" smtClean="0"/>
              <a:t>Opportunity to leverage information being collected to enable “flags” which indicates high-risk business processes </a:t>
            </a:r>
          </a:p>
          <a:p>
            <a:pPr marL="171450" indent="-171450">
              <a:buFont typeface="Arial" panose="020B0604020202020204" pitchFamily="34" charset="0"/>
              <a:buChar char="•"/>
            </a:pPr>
            <a:r>
              <a:rPr lang="en-GB" dirty="0" smtClean="0"/>
              <a:t>Use art. 30 to set up a system which is starting to document what is collected and from who is collected</a:t>
            </a:r>
          </a:p>
          <a:p>
            <a:pPr marL="171450" indent="-171450">
              <a:buFont typeface="Arial" panose="020B0604020202020204" pitchFamily="34" charset="0"/>
              <a:buChar char="•"/>
            </a:pPr>
            <a:r>
              <a:rPr lang="en-GB" dirty="0" smtClean="0"/>
              <a:t>Setup thresholds to identify where something triggers a Data Protection Impact Assessment (DPIA) – or not</a:t>
            </a:r>
          </a:p>
          <a:p>
            <a:pPr marL="171450" indent="-171450">
              <a:buFont typeface="Arial" panose="020B0604020202020204" pitchFamily="34" charset="0"/>
              <a:buChar char="•"/>
            </a:pPr>
            <a:r>
              <a:rPr lang="en-GB" dirty="0" smtClean="0"/>
              <a:t>Use this system to check cross-border data transfer points</a:t>
            </a:r>
          </a:p>
          <a:p>
            <a:pPr marL="171450" indent="-171450">
              <a:buFont typeface="Arial" panose="020B0604020202020204" pitchFamily="34" charset="0"/>
              <a:buChar char="•"/>
            </a:pPr>
            <a:r>
              <a:rPr lang="en-GB" dirty="0" smtClean="0"/>
              <a:t>Justify the collection of data, data retention, and identify where the right consent is given – legitimate business activity?</a:t>
            </a:r>
          </a:p>
          <a:p>
            <a:pPr marL="171450" indent="-171450">
              <a:buFont typeface="Arial" panose="020B0604020202020204" pitchFamily="34" charset="0"/>
              <a:buChar char="•"/>
            </a:pPr>
            <a:r>
              <a:rPr lang="en-GB" dirty="0" smtClean="0"/>
              <a:t>Setup reminder of when data needs to be “retired”</a:t>
            </a:r>
          </a:p>
          <a:p>
            <a:pPr marL="171450" indent="-171450">
              <a:buFont typeface="Arial" panose="020B0604020202020204" pitchFamily="34" charset="0"/>
              <a:buChar char="•"/>
            </a:pPr>
            <a:r>
              <a:rPr lang="en-GB" dirty="0" smtClean="0"/>
              <a:t>Build-in reporting for external vendors – interactive technology, trigger questionnaires, etc.</a:t>
            </a:r>
          </a:p>
          <a:p>
            <a:pPr marL="171450" indent="-171450">
              <a:buFont typeface="Arial" panose="020B0604020202020204" pitchFamily="34" charset="0"/>
              <a:buChar char="•"/>
            </a:pPr>
            <a:r>
              <a:rPr lang="en-GB" dirty="0" smtClean="0"/>
              <a:t>Make it simple for the Data Subject – single point of contact, single front-end process (e.g. self-service portal), standard templates (informative and standard), backend processes codified and standardised. Interaction should be a positive experience and reflect positively on your company</a:t>
            </a:r>
          </a:p>
          <a:p>
            <a:endParaRPr lang="en-GB" b="1" dirty="0" smtClean="0"/>
          </a:p>
          <a:p>
            <a:endParaRPr lang="en-GB" b="1" dirty="0" smtClean="0"/>
          </a:p>
          <a:p>
            <a:endParaRPr lang="en-GB" b="1" dirty="0" smtClean="0"/>
          </a:p>
          <a:p>
            <a:r>
              <a:rPr lang="en-GB" b="1" dirty="0" smtClean="0"/>
              <a:t>Art. 30 – Records of processing activities</a:t>
            </a:r>
          </a:p>
          <a:p>
            <a:pPr marL="228600" indent="-228600">
              <a:buFont typeface="+mj-lt"/>
              <a:buAutoNum type="arabicPeriod"/>
            </a:pPr>
            <a:r>
              <a:rPr lang="en-GB" dirty="0" smtClean="0"/>
              <a:t>Each controller and, where applicable, the controller’s representative, shall maintain a record of processing activities under its responsibility. That record shall contain all of the following information:</a:t>
            </a:r>
          </a:p>
          <a:p>
            <a:pPr marL="685800" lvl="1" indent="-228600">
              <a:buFont typeface="+mj-lt"/>
              <a:buAutoNum type="arabicPeriod"/>
            </a:pPr>
            <a:r>
              <a:rPr lang="en-GB" dirty="0" smtClean="0"/>
              <a:t>the name and contact details of the controller and, where applicable, the joint controller, the controller’s representative and the data protection officer;</a:t>
            </a:r>
          </a:p>
          <a:p>
            <a:pPr marL="685800" lvl="1" indent="-228600">
              <a:buFont typeface="+mj-lt"/>
              <a:buAutoNum type="arabicPeriod"/>
            </a:pPr>
            <a:r>
              <a:rPr lang="en-GB" dirty="0" smtClean="0"/>
              <a:t>the purposes of the processing;</a:t>
            </a:r>
          </a:p>
          <a:p>
            <a:pPr marL="685800" lvl="1" indent="-228600">
              <a:buFont typeface="+mj-lt"/>
              <a:buAutoNum type="arabicPeriod"/>
            </a:pPr>
            <a:r>
              <a:rPr lang="en-GB" dirty="0" smtClean="0"/>
              <a:t>a description of the categories of data subjects and of the categories of personal data;</a:t>
            </a:r>
          </a:p>
          <a:p>
            <a:pPr marL="685800" lvl="1" indent="-228600">
              <a:buFont typeface="+mj-lt"/>
              <a:buAutoNum type="arabicPeriod"/>
            </a:pPr>
            <a:r>
              <a:rPr lang="en-GB" dirty="0" smtClean="0"/>
              <a:t>the categories of recipients to whom the personal data have been or will be disclosed including recipients in third countries or international organisations;</a:t>
            </a:r>
          </a:p>
          <a:p>
            <a:pPr marL="685800" lvl="1" indent="-228600">
              <a:buFont typeface="+mj-lt"/>
              <a:buAutoNum type="arabicPeriod"/>
            </a:pPr>
            <a:r>
              <a:rPr lang="en-GB" dirty="0" smtClean="0"/>
              <a:t>where applicable, transfers of personal data to a third country or an international organisation, including the identification of that third country or international organisation and, in the case of transfers referred to in the second subparagraph of </a:t>
            </a:r>
            <a:r>
              <a:rPr lang="en-GB" dirty="0" smtClean="0">
                <a:hlinkClick r:id="rId3"/>
              </a:rPr>
              <a:t>Article 49(1)</a:t>
            </a:r>
            <a:r>
              <a:rPr lang="en-GB" dirty="0" smtClean="0"/>
              <a:t>, the documentation of suitable safeguards;</a:t>
            </a:r>
          </a:p>
          <a:p>
            <a:pPr marL="685800" lvl="1" indent="-228600">
              <a:buFont typeface="+mj-lt"/>
              <a:buAutoNum type="arabicPeriod"/>
            </a:pPr>
            <a:r>
              <a:rPr lang="en-GB" dirty="0" smtClean="0"/>
              <a:t>where possible, the envisaged time limits for erasure of the different categories of data;</a:t>
            </a:r>
          </a:p>
          <a:p>
            <a:pPr marL="685800" lvl="1" indent="-228600">
              <a:buFont typeface="+mj-lt"/>
              <a:buAutoNum type="arabicPeriod"/>
            </a:pPr>
            <a:r>
              <a:rPr lang="en-GB" dirty="0" smtClean="0"/>
              <a:t>where possible, a general description of the technical and organisational security measures referred to in </a:t>
            </a:r>
            <a:r>
              <a:rPr lang="en-GB" dirty="0" smtClean="0">
                <a:hlinkClick r:id="rId4"/>
              </a:rPr>
              <a:t>Article 32(1)</a:t>
            </a:r>
            <a:r>
              <a:rPr lang="en-GB" dirty="0" smtClean="0"/>
              <a:t>.</a:t>
            </a:r>
          </a:p>
          <a:p>
            <a:pPr marL="228600" indent="-228600">
              <a:buFont typeface="+mj-lt"/>
              <a:buAutoNum type="arabicPeriod"/>
            </a:pPr>
            <a:r>
              <a:rPr lang="en-GB" dirty="0" smtClean="0"/>
              <a:t>Each processor and, where applicable, the processor’s representative shall maintain a record of all categories of processing activities carried out on behalf of a controller, containing:</a:t>
            </a:r>
          </a:p>
          <a:p>
            <a:pPr marL="685800" lvl="1" indent="-228600">
              <a:buFont typeface="+mj-lt"/>
              <a:buAutoNum type="arabicPeriod"/>
            </a:pPr>
            <a:r>
              <a:rPr lang="en-GB" dirty="0" smtClean="0"/>
              <a:t>the name and contact details of the processor or processors and of each controller on behalf of which the processor is acting, and, where applicable, of the controller’s or the processor’s representative, and the data protection officer;</a:t>
            </a:r>
          </a:p>
          <a:p>
            <a:pPr marL="685800" lvl="1" indent="-228600">
              <a:buFont typeface="+mj-lt"/>
              <a:buAutoNum type="arabicPeriod"/>
            </a:pPr>
            <a:r>
              <a:rPr lang="en-GB" dirty="0" smtClean="0"/>
              <a:t>the categories of processing carried out on behalf of each controller;</a:t>
            </a:r>
          </a:p>
          <a:p>
            <a:pPr marL="685800" lvl="1" indent="-228600">
              <a:buFont typeface="+mj-lt"/>
              <a:buAutoNum type="arabicPeriod"/>
            </a:pPr>
            <a:r>
              <a:rPr lang="en-GB" dirty="0" smtClean="0"/>
              <a:t>where applicable, transfers of personal data to a third country or an international organisation, including the identification of that third country or international organisation and, in the case of transfers referred to in the second subparagraph of </a:t>
            </a:r>
            <a:r>
              <a:rPr lang="en-GB" dirty="0" smtClean="0">
                <a:hlinkClick r:id="rId3"/>
              </a:rPr>
              <a:t>Article 49(1)</a:t>
            </a:r>
            <a:r>
              <a:rPr lang="en-GB" dirty="0" smtClean="0"/>
              <a:t>, the documentation of suitable safeguards;</a:t>
            </a:r>
          </a:p>
          <a:p>
            <a:pPr marL="685800" lvl="1" indent="-228600">
              <a:buFont typeface="+mj-lt"/>
              <a:buAutoNum type="arabicPeriod"/>
            </a:pPr>
            <a:r>
              <a:rPr lang="en-GB" dirty="0" smtClean="0"/>
              <a:t>where possible, a general description of the technical and organisational security measures referred to in </a:t>
            </a:r>
            <a:r>
              <a:rPr lang="en-GB" dirty="0" smtClean="0">
                <a:hlinkClick r:id="rId4"/>
              </a:rPr>
              <a:t>Article 32(1)</a:t>
            </a:r>
            <a:r>
              <a:rPr lang="en-GB" dirty="0" smtClean="0"/>
              <a:t>.</a:t>
            </a:r>
          </a:p>
          <a:p>
            <a:pPr marL="228600" indent="-228600">
              <a:buFont typeface="+mj-lt"/>
              <a:buAutoNum type="arabicPeriod"/>
            </a:pPr>
            <a:r>
              <a:rPr lang="en-GB" dirty="0" smtClean="0"/>
              <a:t>The records referred to in paragraphs 1 and 2 shall be in writing, including in electronic form.</a:t>
            </a:r>
          </a:p>
          <a:p>
            <a:pPr marL="228600" indent="-228600">
              <a:buFont typeface="+mj-lt"/>
              <a:buAutoNum type="arabicPeriod"/>
            </a:pPr>
            <a:r>
              <a:rPr lang="en-GB" dirty="0" smtClean="0"/>
              <a:t>The controller or the processor and, where applicable, the controller’s or the processor’s representative, shall make the record available to the supervisory authority on request.</a:t>
            </a:r>
          </a:p>
          <a:p>
            <a:pPr marL="228600" indent="-228600">
              <a:buFont typeface="+mj-lt"/>
              <a:buAutoNum type="arabicPeriod"/>
            </a:pPr>
            <a:r>
              <a:rPr lang="en-GB" dirty="0" smtClean="0"/>
              <a:t>The obligations referred to in paragraphs 1 and 2 shall not apply to an enterprise or an organisation employing fewer than 250 persons unless the processing it carries out is likely to result in a risk to the rights and freedoms of data subjects, the processing is not occasional, or the processing includes special categories of data as referred to in </a:t>
            </a:r>
            <a:r>
              <a:rPr lang="en-GB" dirty="0" smtClean="0">
                <a:hlinkClick r:id="rId5"/>
              </a:rPr>
              <a:t>Article 9(1)</a:t>
            </a:r>
            <a:r>
              <a:rPr lang="en-GB" dirty="0" smtClean="0"/>
              <a:t> or personal data relating to criminal convictions and offences referred to in </a:t>
            </a:r>
            <a:r>
              <a:rPr lang="en-GB" dirty="0" smtClean="0">
                <a:hlinkClick r:id="rId6"/>
              </a:rPr>
              <a:t>Article 10</a:t>
            </a:r>
            <a:r>
              <a:rPr lang="en-GB" dirty="0" smtClean="0"/>
              <a:t>.</a:t>
            </a:r>
          </a:p>
        </p:txBody>
      </p:sp>
      <p:sp>
        <p:nvSpPr>
          <p:cNvPr id="4" name="Slide Number Placeholder 3"/>
          <p:cNvSpPr>
            <a:spLocks noGrp="1"/>
          </p:cNvSpPr>
          <p:nvPr>
            <p:ph type="sldNum" sz="quarter" idx="10"/>
          </p:nvPr>
        </p:nvSpPr>
        <p:spPr/>
        <p:txBody>
          <a:bodyPr/>
          <a:lstStyle/>
          <a:p>
            <a:fld id="{8C1A4656-B48C-4410-A796-BBF5B22B57E8}" type="slidenum">
              <a:rPr lang="en-GB" smtClean="0"/>
              <a:t>21</a:t>
            </a:fld>
            <a:endParaRPr lang="en-GB"/>
          </a:p>
        </p:txBody>
      </p:sp>
    </p:spTree>
    <p:extLst>
      <p:ext uri="{BB962C8B-B14F-4D97-AF65-F5344CB8AC3E}">
        <p14:creationId xmlns:p14="http://schemas.microsoft.com/office/powerpoint/2010/main" val="3949457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Leads to an understanding of your information lifecycle and custodial responsibilities along the way.</a:t>
            </a:r>
          </a:p>
        </p:txBody>
      </p:sp>
      <p:sp>
        <p:nvSpPr>
          <p:cNvPr id="4" name="Slide Number Placeholder 3"/>
          <p:cNvSpPr>
            <a:spLocks noGrp="1"/>
          </p:cNvSpPr>
          <p:nvPr>
            <p:ph type="sldNum" sz="quarter" idx="10"/>
          </p:nvPr>
        </p:nvSpPr>
        <p:spPr/>
        <p:txBody>
          <a:bodyPr/>
          <a:lstStyle/>
          <a:p>
            <a:fld id="{8C1A4656-B48C-4410-A796-BBF5B22B57E8}" type="slidenum">
              <a:rPr lang="en-GB" smtClean="0"/>
              <a:t>22</a:t>
            </a:fld>
            <a:endParaRPr lang="en-GB"/>
          </a:p>
        </p:txBody>
      </p:sp>
    </p:spTree>
    <p:extLst>
      <p:ext uri="{BB962C8B-B14F-4D97-AF65-F5344CB8AC3E}">
        <p14:creationId xmlns:p14="http://schemas.microsoft.com/office/powerpoint/2010/main" val="2122927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Source:</a:t>
            </a:r>
            <a:r>
              <a:rPr lang="en-GB" baseline="0" dirty="0" smtClean="0"/>
              <a:t> </a:t>
            </a:r>
            <a:r>
              <a:rPr lang="en-GB" dirty="0" smtClean="0"/>
              <a:t>https://www.sccyber.org/news/409580/Awareness-Briefings-Russian-Government-Activity-against-Critical-Infrastructure.htm</a:t>
            </a:r>
          </a:p>
          <a:p>
            <a:endParaRPr lang="en-GB" dirty="0" smtClean="0"/>
          </a:p>
          <a:p>
            <a:pPr marL="171450" indent="-171450">
              <a:buFont typeface="Arial" panose="020B0604020202020204" pitchFamily="34" charset="0"/>
              <a:buChar char="•"/>
            </a:pPr>
            <a:r>
              <a:rPr lang="en-GB" dirty="0" smtClean="0"/>
              <a:t>Vendor compromised in early 2016,</a:t>
            </a:r>
            <a:r>
              <a:rPr lang="en-GB" baseline="0" dirty="0" smtClean="0"/>
              <a:t> </a:t>
            </a:r>
            <a:r>
              <a:rPr lang="en-GB" dirty="0" smtClean="0"/>
              <a:t>remained dormant for over one year</a:t>
            </a:r>
          </a:p>
          <a:p>
            <a:pPr marL="171450" indent="-171450">
              <a:buFont typeface="Arial" panose="020B0604020202020204" pitchFamily="34" charset="0"/>
              <a:buChar char="•"/>
            </a:pPr>
            <a:r>
              <a:rPr lang="en-GB" dirty="0" smtClean="0"/>
              <a:t>Additional vendor network compromised in early 2017</a:t>
            </a:r>
          </a:p>
          <a:p>
            <a:pPr marL="171450" indent="-171450">
              <a:buFont typeface="Arial" panose="020B0604020202020204" pitchFamily="34" charset="0"/>
              <a:buChar char="•"/>
            </a:pPr>
            <a:r>
              <a:rPr lang="en-GB" dirty="0" smtClean="0"/>
              <a:t>Phishing attack originating from compromised network against another vendor and government entity</a:t>
            </a:r>
          </a:p>
          <a:p>
            <a:pPr marL="171450" indent="-171450">
              <a:buFont typeface="Arial" panose="020B0604020202020204" pitchFamily="34" charset="0"/>
              <a:buChar char="•"/>
            </a:pPr>
            <a:r>
              <a:rPr lang="en-GB" dirty="0" smtClean="0"/>
              <a:t>Used new victim network to pivot and browse external content of an already - phished organization, as well as a non -U.S. organization</a:t>
            </a:r>
          </a:p>
          <a:p>
            <a:pPr marL="171450" indent="-171450">
              <a:buFont typeface="Arial" panose="020B0604020202020204" pitchFamily="34" charset="0"/>
              <a:buChar char="•"/>
            </a:pPr>
            <a:r>
              <a:rPr lang="en-GB" dirty="0" smtClean="0"/>
              <a:t>Used initial compromised vendor to access several U.S. energy utilities and IT service providers</a:t>
            </a:r>
          </a:p>
          <a:p>
            <a:pPr marL="171450" indent="-171450">
              <a:buFont typeface="Arial" panose="020B0604020202020204" pitchFamily="34" charset="0"/>
              <a:buChar char="•"/>
            </a:pPr>
            <a:r>
              <a:rPr lang="en-GB" dirty="0" smtClean="0"/>
              <a:t>Leveraged early victim to gain entry to two previously accessed utilities and one new victim</a:t>
            </a:r>
          </a:p>
          <a:p>
            <a:pPr marL="171450" indent="-171450">
              <a:buFont typeface="Arial" panose="020B0604020202020204" pitchFamily="34" charset="0"/>
              <a:buChar char="•"/>
            </a:pPr>
            <a:endParaRPr lang="en-GB" dirty="0" smtClean="0"/>
          </a:p>
        </p:txBody>
      </p:sp>
      <p:sp>
        <p:nvSpPr>
          <p:cNvPr id="4" name="Slide Number Placeholder 3"/>
          <p:cNvSpPr>
            <a:spLocks noGrp="1"/>
          </p:cNvSpPr>
          <p:nvPr>
            <p:ph type="sldNum" sz="quarter" idx="10"/>
          </p:nvPr>
        </p:nvSpPr>
        <p:spPr/>
        <p:txBody>
          <a:bodyPr/>
          <a:lstStyle/>
          <a:p>
            <a:fld id="{8C1A4656-B48C-4410-A796-BBF5B22B57E8}" type="slidenum">
              <a:rPr lang="en-GB" smtClean="0"/>
              <a:t>23</a:t>
            </a:fld>
            <a:endParaRPr lang="en-GB"/>
          </a:p>
        </p:txBody>
      </p:sp>
    </p:spTree>
    <p:extLst>
      <p:ext uri="{BB962C8B-B14F-4D97-AF65-F5344CB8AC3E}">
        <p14:creationId xmlns:p14="http://schemas.microsoft.com/office/powerpoint/2010/main" val="180001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GDPR impact has been dissected and examined to death, although, focus on technology.  M&amp;A activities, as well as third-party security posture, can be greatly affected as well, and this aspect has not been very often pursued. This session hopes to be useful for that. </a:t>
            </a:r>
            <a:endParaRPr lang="en-US" dirty="0" smtClean="0"/>
          </a:p>
          <a:p>
            <a:endParaRPr lang="en-GB" dirty="0" smtClean="0"/>
          </a:p>
          <a:p>
            <a:pPr marL="171450" indent="-171450">
              <a:buFont typeface="Arial" panose="020B0604020202020204" pitchFamily="34" charset="0"/>
              <a:buChar char="•"/>
            </a:pPr>
            <a:r>
              <a:rPr lang="en-GB" dirty="0" smtClean="0"/>
              <a:t>Understand the general impact of GDPR on M&amp;A prospects</a:t>
            </a:r>
          </a:p>
          <a:p>
            <a:pPr marL="171450" indent="-171450">
              <a:buFont typeface="Arial" panose="020B0604020202020204" pitchFamily="34" charset="0"/>
              <a:buChar char="•"/>
            </a:pPr>
            <a:r>
              <a:rPr lang="en-GB" dirty="0" smtClean="0"/>
              <a:t>Evaluate the impact of GDPR on third-party and outsourcing security</a:t>
            </a:r>
          </a:p>
          <a:p>
            <a:pPr marL="171450" indent="-171450">
              <a:buFont typeface="Arial" panose="020B0604020202020204" pitchFamily="34" charset="0"/>
              <a:buChar char="•"/>
            </a:pPr>
            <a:r>
              <a:rPr lang="en-GB" dirty="0" smtClean="0"/>
              <a:t>Identify if specific programs need to be set-up in your organization because of the GDPR, which ones affect third-party, outsourcing and M&amp;A processes, and how</a:t>
            </a:r>
          </a:p>
          <a:p>
            <a:pPr marL="171450" indent="-171450">
              <a:buFont typeface="Arial" panose="020B0604020202020204" pitchFamily="34" charset="0"/>
              <a:buChar char="•"/>
            </a:pPr>
            <a:r>
              <a:rPr lang="en-GB" dirty="0" smtClean="0"/>
              <a:t>Get a clearer picture of what "privacy" means in the context of M&amp;A activities, outsourcing and third-party involved in business processes</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3</a:t>
            </a:fld>
            <a:endParaRPr lang="en-GB"/>
          </a:p>
        </p:txBody>
      </p:sp>
    </p:spTree>
    <p:extLst>
      <p:ext uri="{BB962C8B-B14F-4D97-AF65-F5344CB8AC3E}">
        <p14:creationId xmlns:p14="http://schemas.microsoft.com/office/powerpoint/2010/main" val="2240784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Key Challenges</a:t>
            </a:r>
          </a:p>
          <a:p>
            <a:pPr marL="171450" indent="-171450">
              <a:buFont typeface="Arial" panose="020B0604020202020204" pitchFamily="34" charset="0"/>
              <a:buChar char="•"/>
            </a:pPr>
            <a:r>
              <a:rPr lang="en-GB" dirty="0" smtClean="0"/>
              <a:t>Many organizations outsource processing of personal data on employees or customers with third-party service providers. They have very little control over this data, thereby increasing risk of noncompliance.</a:t>
            </a:r>
          </a:p>
          <a:p>
            <a:pPr marL="171450" indent="-171450">
              <a:buFont typeface="Arial" panose="020B0604020202020204" pitchFamily="34" charset="0"/>
              <a:buChar char="•"/>
            </a:pPr>
            <a:r>
              <a:rPr lang="en-GB" dirty="0" smtClean="0"/>
              <a:t>An organization's ability to ensure adequate protection and legal usage of the data is rarely an evaluation criterion in the vendor selection process and the subsequent contract period.</a:t>
            </a:r>
          </a:p>
          <a:p>
            <a:r>
              <a:rPr lang="en-GB" dirty="0" smtClean="0"/>
              <a:t>Recommendations - Security and risk management leaders focusing on the privacy management program in relation to third-party selection and control should:</a:t>
            </a:r>
          </a:p>
          <a:p>
            <a:pPr marL="171450" indent="-171450">
              <a:buFont typeface="Arial" panose="020B0604020202020204" pitchFamily="34" charset="0"/>
              <a:buChar char="•"/>
            </a:pPr>
            <a:r>
              <a:rPr lang="en-GB" dirty="0" smtClean="0"/>
              <a:t>Specify vendor-selection criteria by extracting minimum requirements from existing policies.</a:t>
            </a:r>
          </a:p>
          <a:p>
            <a:pPr marL="171450" indent="-171450">
              <a:buFont typeface="Arial" panose="020B0604020202020204" pitchFamily="34" charset="0"/>
              <a:buChar char="•"/>
            </a:pPr>
            <a:r>
              <a:rPr lang="en-GB" dirty="0" smtClean="0"/>
              <a:t>Instruct managing staff to use the requirements by adding them as exclusion/inclusion criterion in procurement activities.</a:t>
            </a:r>
          </a:p>
          <a:p>
            <a:pPr marL="171450" indent="-171450">
              <a:buFont typeface="Arial" panose="020B0604020202020204" pitchFamily="34" charset="0"/>
              <a:buChar char="•"/>
            </a:pPr>
            <a:r>
              <a:rPr lang="en-GB" dirty="0" smtClean="0"/>
              <a:t>Ensure adherence to the requirements throughout the lifetime of the contract by leveraging one or more assurance methods as described in this research.</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Source: Gartner - https://www.gartner.com/document/code/319944</a:t>
            </a:r>
          </a:p>
        </p:txBody>
      </p:sp>
      <p:sp>
        <p:nvSpPr>
          <p:cNvPr id="4" name="Slide Number Placeholder 3"/>
          <p:cNvSpPr>
            <a:spLocks noGrp="1"/>
          </p:cNvSpPr>
          <p:nvPr>
            <p:ph type="sldNum" sz="quarter" idx="10"/>
          </p:nvPr>
        </p:nvSpPr>
        <p:spPr/>
        <p:txBody>
          <a:bodyPr/>
          <a:lstStyle/>
          <a:p>
            <a:fld id="{8C1A4656-B48C-4410-A796-BBF5B22B57E8}" type="slidenum">
              <a:rPr lang="en-GB" smtClean="0"/>
              <a:t>25</a:t>
            </a:fld>
            <a:endParaRPr lang="en-GB"/>
          </a:p>
        </p:txBody>
      </p:sp>
    </p:spTree>
    <p:extLst>
      <p:ext uri="{BB962C8B-B14F-4D97-AF65-F5344CB8AC3E}">
        <p14:creationId xmlns:p14="http://schemas.microsoft.com/office/powerpoint/2010/main" val="2456536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https://opensource.google.com/projects/vsaq</a:t>
            </a:r>
          </a:p>
          <a:p>
            <a:endParaRPr lang="en-GB" dirty="0" smtClean="0"/>
          </a:p>
          <a:p>
            <a:r>
              <a:rPr lang="en-GB" dirty="0" smtClean="0"/>
              <a:t>Security and Privacy</a:t>
            </a:r>
            <a:r>
              <a:rPr lang="en-GB" baseline="0" dirty="0" smtClean="0"/>
              <a:t> are together</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26</a:t>
            </a:fld>
            <a:endParaRPr lang="en-GB"/>
          </a:p>
        </p:txBody>
      </p:sp>
    </p:spTree>
    <p:extLst>
      <p:ext uri="{BB962C8B-B14F-4D97-AF65-F5344CB8AC3E}">
        <p14:creationId xmlns:p14="http://schemas.microsoft.com/office/powerpoint/2010/main" val="751684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Vendor management: automation, validating they are holding their end of the bar</a:t>
            </a:r>
          </a:p>
          <a:p>
            <a:endParaRPr lang="en-GB" dirty="0" smtClean="0"/>
          </a:p>
          <a:p>
            <a:r>
              <a:rPr lang="en-GB" dirty="0" smtClean="0"/>
              <a:t>Security Assessment Questionnaire helps you scale and automate risk assessments of your third parties and internal teams, as required by GDPR.</a:t>
            </a:r>
          </a:p>
          <a:p>
            <a:pPr marL="171450" indent="-171450">
              <a:buFont typeface="Arial" panose="020B0604020202020204" pitchFamily="34" charset="0"/>
              <a:buChar char="•"/>
            </a:pPr>
            <a:r>
              <a:rPr lang="en-GB" dirty="0" smtClean="0"/>
              <a:t>Intuitive survey design and pre-built templates, including GDPR-specific resources</a:t>
            </a:r>
          </a:p>
          <a:p>
            <a:pPr marL="171450" indent="-171450">
              <a:buFont typeface="Arial" panose="020B0604020202020204" pitchFamily="34" charset="0"/>
              <a:buChar char="•"/>
            </a:pPr>
            <a:r>
              <a:rPr lang="en-GB" dirty="0" smtClean="0"/>
              <a:t>Simplified questionnaire distribution</a:t>
            </a:r>
          </a:p>
          <a:p>
            <a:pPr marL="171450" indent="-171450">
              <a:buFont typeface="Arial" panose="020B0604020202020204" pitchFamily="34" charset="0"/>
              <a:buChar char="•"/>
            </a:pPr>
            <a:r>
              <a:rPr lang="en-GB" dirty="0" smtClean="0"/>
              <a:t>Automated campaign tracking and response monitoring</a:t>
            </a:r>
          </a:p>
          <a:p>
            <a:pPr marL="171450" indent="-171450">
              <a:buFont typeface="Arial" panose="020B0604020202020204" pitchFamily="34" charset="0"/>
              <a:buChar char="•"/>
            </a:pPr>
            <a:r>
              <a:rPr lang="en-GB" dirty="0" smtClean="0"/>
              <a:t>Centralized data aggregation and report generation</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27</a:t>
            </a:fld>
            <a:endParaRPr lang="en-GB"/>
          </a:p>
        </p:txBody>
      </p:sp>
    </p:spTree>
    <p:extLst>
      <p:ext uri="{BB962C8B-B14F-4D97-AF65-F5344CB8AC3E}">
        <p14:creationId xmlns:p14="http://schemas.microsoft.com/office/powerpoint/2010/main" val="456178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Why M&amp;A need Cyber Security support?</a:t>
            </a:r>
          </a:p>
          <a:p>
            <a:pPr marL="171450" indent="-171450">
              <a:buFont typeface="Arial" panose="020B0604020202020204" pitchFamily="34" charset="0"/>
              <a:buChar char="•"/>
            </a:pPr>
            <a:r>
              <a:rPr lang="en-US" dirty="0" smtClean="0"/>
              <a:t>Aren’t they just ordinary business transactions?</a:t>
            </a:r>
          </a:p>
          <a:p>
            <a:pPr marL="171450" indent="-171450">
              <a:buFont typeface="Arial" panose="020B0604020202020204" pitchFamily="34" charset="0"/>
              <a:buChar char="•"/>
            </a:pPr>
            <a:r>
              <a:rPr lang="en-US" dirty="0" smtClean="0"/>
              <a:t>They seem to occur nearly every day, so what is so special about them that they require special security support, or any security support at all?</a:t>
            </a:r>
            <a:endParaRPr lang="en-GB" sz="1200" b="0" i="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What value does a security professional bring to the team?</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29</a:t>
            </a:fld>
            <a:endParaRPr lang="en-GB"/>
          </a:p>
        </p:txBody>
      </p:sp>
    </p:spTree>
    <p:extLst>
      <p:ext uri="{BB962C8B-B14F-4D97-AF65-F5344CB8AC3E}">
        <p14:creationId xmlns:p14="http://schemas.microsoft.com/office/powerpoint/2010/main" val="4060651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High profile data breaches, combined with pending data privacy regulations which put higher financial penalties on data breaches, such as the GDPR, will result in the scope of M&amp;A due diligence being significantly widened to cover not just the usual legal, financial, commercial, environmental and HR aspects, but also to create a new ‘digital due diligence’ or ‘cyber security due diligence’. The adoption of the GDPR will play a crucial role in enforcing cyber security to a standardised level across the EU. </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32</a:t>
            </a:fld>
            <a:endParaRPr lang="en-GB"/>
          </a:p>
        </p:txBody>
      </p:sp>
    </p:spTree>
    <p:extLst>
      <p:ext uri="{BB962C8B-B14F-4D97-AF65-F5344CB8AC3E}">
        <p14:creationId xmlns:p14="http://schemas.microsoft.com/office/powerpoint/2010/main" val="701869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One of the few times an Organization is really “shaken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AD90B0-1EC1-5941-B428-303C0FF158DF}" type="slidenum">
              <a:rPr lang="en-US" smtClean="0"/>
              <a:t>33</a:t>
            </a:fld>
            <a:endParaRPr lang="en-US"/>
          </a:p>
        </p:txBody>
      </p:sp>
      <p:sp>
        <p:nvSpPr>
          <p:cNvPr id="5" name="Date Placeholder 4"/>
          <p:cNvSpPr>
            <a:spLocks noGrp="1"/>
          </p:cNvSpPr>
          <p:nvPr>
            <p:ph type="dt" idx="11"/>
          </p:nvPr>
        </p:nvSpPr>
        <p:spPr/>
        <p:txBody>
          <a:bodyPr/>
          <a:lstStyle/>
          <a:p>
            <a:r>
              <a:rPr lang="en-US" smtClean="0"/>
              <a:t>12/06/2017</a:t>
            </a:r>
            <a:endParaRPr lang="en-US"/>
          </a:p>
        </p:txBody>
      </p:sp>
    </p:spTree>
    <p:extLst>
      <p:ext uri="{BB962C8B-B14F-4D97-AF65-F5344CB8AC3E}">
        <p14:creationId xmlns:p14="http://schemas.microsoft.com/office/powerpoint/2010/main" val="2786226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GB" sz="1200" b="0" i="0" kern="1200" dirty="0" smtClean="0">
                <a:solidFill>
                  <a:schemeClr val="tx1"/>
                </a:solidFill>
                <a:effectLst/>
                <a:latin typeface="+mn-lt"/>
                <a:ea typeface="+mn-ea"/>
                <a:cs typeface="+mn-cs"/>
              </a:rPr>
              <a:t>Companies involved in M&amp;A need to take account of whether the goods and services that either side supplies are available to residents of the European Economic Area (EEA) for purchase. </a:t>
            </a:r>
          </a:p>
          <a:p>
            <a:pPr marL="457200" lvl="1" indent="0">
              <a:buFont typeface="+mj-lt"/>
              <a:buNone/>
            </a:pPr>
            <a:endParaRPr lang="en-GB" sz="1200" b="0" i="0" kern="1200" dirty="0" smtClean="0">
              <a:solidFill>
                <a:schemeClr val="tx1"/>
              </a:solidFill>
              <a:effectLst/>
              <a:latin typeface="+mn-lt"/>
              <a:ea typeface="+mn-ea"/>
              <a:cs typeface="+mn-cs"/>
            </a:endParaRPr>
          </a:p>
          <a:p>
            <a:pPr marL="457200" lvl="1" indent="0">
              <a:buFont typeface="+mj-lt"/>
              <a:buNone/>
            </a:pPr>
            <a:r>
              <a:rPr lang="en-GB" sz="1200" b="0" i="0" kern="1200" dirty="0" smtClean="0">
                <a:solidFill>
                  <a:schemeClr val="tx1"/>
                </a:solidFill>
                <a:effectLst/>
                <a:latin typeface="+mn-lt"/>
                <a:ea typeface="+mn-ea"/>
                <a:cs typeface="+mn-cs"/>
              </a:rPr>
              <a:t>Through GDPR, companies are forced to review the way data is processed, establish procedures for protecting data, including the ability to report on data breaches, while also ensuring associated legal requirements are adhered to when protecting personal data. This has resulted in companies adapting their approach to M&amp;A activity by tailoring their due diligence processes to include the principles set out by the GDPR.</a:t>
            </a:r>
          </a:p>
          <a:p>
            <a:pPr marL="457200" lvl="1" indent="0">
              <a:buFont typeface="+mj-lt"/>
              <a:buNone/>
            </a:pPr>
            <a:endParaRPr lang="en-GB" sz="1200" b="0" i="0" kern="1200" dirty="0" smtClean="0">
              <a:solidFill>
                <a:schemeClr val="tx1"/>
              </a:solidFill>
              <a:effectLst/>
              <a:latin typeface="+mn-lt"/>
              <a:ea typeface="+mn-ea"/>
              <a:cs typeface="+mn-cs"/>
            </a:endParaRPr>
          </a:p>
          <a:p>
            <a:pPr marL="457200" lvl="1" indent="0">
              <a:buFont typeface="+mj-lt"/>
              <a:buNone/>
            </a:pPr>
            <a:r>
              <a:rPr lang="en-GB" sz="1200" b="0" i="0" kern="1200" dirty="0" smtClean="0">
                <a:solidFill>
                  <a:schemeClr val="tx1"/>
                </a:solidFill>
                <a:effectLst/>
                <a:latin typeface="+mn-lt"/>
                <a:ea typeface="+mn-ea"/>
                <a:cs typeface="+mn-cs"/>
              </a:rPr>
              <a:t>The GDPR will drive a significant behavioural change in acquirers. </a:t>
            </a:r>
          </a:p>
          <a:p>
            <a:pPr marL="457200" lvl="1" indent="0">
              <a:buFont typeface="+mj-lt"/>
              <a:buNone/>
            </a:pPr>
            <a:endParaRPr lang="en-GB" sz="1200" b="0" i="0" kern="1200" dirty="0" smtClean="0">
              <a:solidFill>
                <a:schemeClr val="tx1"/>
              </a:solidFill>
              <a:effectLst/>
              <a:latin typeface="+mn-lt"/>
              <a:ea typeface="+mn-ea"/>
              <a:cs typeface="+mn-cs"/>
            </a:endParaRPr>
          </a:p>
          <a:p>
            <a:pPr marL="228600" lvl="0" indent="-228600">
              <a:buFont typeface="+mj-lt"/>
              <a:buAutoNum type="arabicPeriod" startAt="2"/>
            </a:pPr>
            <a:r>
              <a:rPr lang="en-GB" sz="1200" b="0" i="0" kern="1200" dirty="0" smtClean="0">
                <a:solidFill>
                  <a:schemeClr val="tx1"/>
                </a:solidFill>
                <a:effectLst/>
                <a:latin typeface="+mn-lt"/>
                <a:ea typeface="+mn-ea"/>
                <a:cs typeface="+mn-cs"/>
              </a:rPr>
              <a:t>It is now commonplace for an acquirer to embed GDPR considerations within a technology due diligence scope, to help inform a view on a target’s roadmap to compliance and the identification of associated risks. For example, cyber security flaws not identified until after a transaction can have a material financial impact, either through additional investment required to remediate risks, or through fines being enforced by regulators through the GDPR due to the loss of customer, employee, supplier or other sensitive data.</a:t>
            </a:r>
          </a:p>
          <a:p>
            <a:pPr marL="228600" lvl="0" indent="-228600">
              <a:buFont typeface="+mj-lt"/>
              <a:buAutoNum type="arabicPeriod" startAt="2"/>
            </a:pPr>
            <a:endParaRPr lang="en-GB" sz="1200" b="0" i="0" kern="1200" dirty="0" smtClean="0">
              <a:solidFill>
                <a:schemeClr val="tx1"/>
              </a:solidFill>
              <a:effectLst/>
              <a:latin typeface="+mn-lt"/>
              <a:ea typeface="+mn-ea"/>
              <a:cs typeface="+mn-cs"/>
            </a:endParaRPr>
          </a:p>
          <a:p>
            <a:pPr marL="228600" lvl="0" indent="-228600">
              <a:buFont typeface="+mj-lt"/>
              <a:buAutoNum type="arabicPeriod" startAt="2"/>
            </a:pPr>
            <a:r>
              <a:rPr lang="en-GB" sz="1200" b="0" i="0" kern="1200" dirty="0" smtClean="0">
                <a:solidFill>
                  <a:schemeClr val="tx1"/>
                </a:solidFill>
                <a:effectLst/>
                <a:latin typeface="+mn-lt"/>
                <a:ea typeface="+mn-ea"/>
                <a:cs typeface="+mn-cs"/>
              </a:rPr>
              <a:t>Companies that do not adopt a thorough approach to achieving compliance and implement effective procedures for dealing with cyber security breaches could hold a significant risk within a transaction, which could also lead to substantial fines being imposed.</a:t>
            </a:r>
          </a:p>
          <a:p>
            <a:pPr marL="228600" lvl="0" indent="-228600">
              <a:buFont typeface="+mj-lt"/>
              <a:buAutoNum type="arabicPeriod" startAt="2"/>
            </a:pPr>
            <a:endParaRPr lang="en-GB" sz="1200" b="0" i="0" kern="1200" dirty="0" smtClean="0">
              <a:solidFill>
                <a:schemeClr val="tx1"/>
              </a:solidFill>
              <a:effectLst/>
              <a:latin typeface="+mn-lt"/>
              <a:ea typeface="+mn-ea"/>
              <a:cs typeface="+mn-cs"/>
            </a:endParaRPr>
          </a:p>
          <a:p>
            <a:pPr marL="457200" lvl="1" indent="0">
              <a:buFont typeface="+mj-lt"/>
              <a:buNone/>
            </a:pPr>
            <a:r>
              <a:rPr lang="en-GB" sz="1200" b="0" i="0" kern="1200" dirty="0" smtClean="0">
                <a:solidFill>
                  <a:schemeClr val="tx1"/>
                </a:solidFill>
                <a:effectLst/>
                <a:latin typeface="+mn-lt"/>
                <a:ea typeface="+mn-ea"/>
                <a:cs typeface="+mn-cs"/>
              </a:rPr>
              <a:t>With the GDPR, there has also been an increasing focus on privacy compliance in company due diligence, both on the buyer and seller side. Lack of documentation of compliance with key privacy requirements may lead to a lower valuation of the company if the buyer perceives that there is a privacy risk. An increasing number of sellers are taking into account the risks of privacy compliance by implementing a specific privacy vendor due diligence where the focus is to eliminate unnecessary non-compliance through which to increase the deal value.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endParaRPr lang="en-GB" sz="1200" b="0" i="0" kern="1200" dirty="0" smtClean="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sz="1200" b="0" i="0" kern="1200" dirty="0" smtClean="0">
                <a:solidFill>
                  <a:schemeClr val="tx1"/>
                </a:solidFill>
                <a:effectLst/>
                <a:latin typeface="+mn-lt"/>
                <a:ea typeface="+mn-ea"/>
                <a:cs typeface="+mn-cs"/>
              </a:rPr>
              <a:t>It is critical for buyers to conduct a gap analysis to assess the target’s GDPR readiness so that they understand what work will be needed post completion to bring the company into compliance. Not only will the purchaser need to assess the risk of non-compliance, but also the cost of any changes, in particular, systems-based changes required.</a:t>
            </a:r>
            <a:r>
              <a:rPr lang="en-GB" sz="1200" b="0" i="0" kern="1200" baseline="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It is essential to understand the level of a target company’s GDPR compliance as this can have a material impact on the cost of the acquisition.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endParaRPr lang="en-GB" sz="1200" b="0" i="0" kern="1200" dirty="0" smtClean="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sz="1200" b="0" i="0" kern="1200" dirty="0" smtClean="0">
                <a:solidFill>
                  <a:schemeClr val="tx1"/>
                </a:solidFill>
                <a:effectLst/>
                <a:latin typeface="+mn-lt"/>
                <a:ea typeface="+mn-ea"/>
                <a:cs typeface="+mn-cs"/>
              </a:rPr>
              <a:t>The key areas for M&amp;A transactions will naturally be due diligence processes, as well as post-merger integration.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200" b="0" i="0" kern="1200" dirty="0" smtClean="0">
                <a:solidFill>
                  <a:schemeClr val="tx1"/>
                </a:solidFill>
                <a:effectLst/>
                <a:latin typeface="+mn-lt"/>
                <a:ea typeface="+mn-ea"/>
                <a:cs typeface="+mn-cs"/>
              </a:rPr>
              <a:t>Source:</a:t>
            </a:r>
            <a:r>
              <a:rPr lang="en-GB" sz="1200" b="0" i="0" kern="1200" baseline="0" dirty="0" smtClean="0">
                <a:solidFill>
                  <a:schemeClr val="tx1"/>
                </a:solidFill>
                <a:effectLst/>
                <a:latin typeface="+mn-lt"/>
                <a:ea typeface="+mn-ea"/>
                <a:cs typeface="+mn-cs"/>
              </a:rPr>
              <a:t> https://svw.no/en/news/news/2017/december/gdpr-compliance--an-opportunity-for-adding-value-in-ma/</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dirty="0" smtClean="0"/>
              <a:t>Source: https://www.nccgroup.trust/uk/our-research/manda-cyber-security-due-diligence/?research=Whitepapers</a:t>
            </a:r>
          </a:p>
        </p:txBody>
      </p:sp>
      <p:sp>
        <p:nvSpPr>
          <p:cNvPr id="4" name="Slide Number Placeholder 3"/>
          <p:cNvSpPr>
            <a:spLocks noGrp="1"/>
          </p:cNvSpPr>
          <p:nvPr>
            <p:ph type="sldNum" sz="quarter" idx="10"/>
          </p:nvPr>
        </p:nvSpPr>
        <p:spPr/>
        <p:txBody>
          <a:bodyPr/>
          <a:lstStyle/>
          <a:p>
            <a:fld id="{8C1A4656-B48C-4410-A796-BBF5B22B57E8}" type="slidenum">
              <a:rPr lang="en-GB" smtClean="0"/>
              <a:t>34</a:t>
            </a:fld>
            <a:endParaRPr lang="en-GB"/>
          </a:p>
        </p:txBody>
      </p:sp>
    </p:spTree>
    <p:extLst>
      <p:ext uri="{BB962C8B-B14F-4D97-AF65-F5344CB8AC3E}">
        <p14:creationId xmlns:p14="http://schemas.microsoft.com/office/powerpoint/2010/main" val="2913711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These could be:</a:t>
            </a:r>
          </a:p>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Actual liabilities in terms of compliance with, or adherence to standards or regulations.</a:t>
            </a:r>
          </a:p>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Liabilities in terms of how divergent a target is from the acquirer’s internal processes and standards. Therefore what the potential impact will be on the post-close roadmap to integration.</a:t>
            </a:r>
          </a:p>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Latent security issues in the product/service which might have a reputational, operational, financial or legal impact. </a:t>
            </a:r>
          </a:p>
          <a:p>
            <a:endParaRPr lang="en-GB" dirty="0" smtClean="0"/>
          </a:p>
          <a:p>
            <a:r>
              <a:rPr lang="en-GB" sz="1200" b="1" i="0" u="none" strike="noStrike" kern="1200" baseline="0" dirty="0" smtClean="0">
                <a:solidFill>
                  <a:schemeClr val="tx1"/>
                </a:solidFill>
                <a:latin typeface="+mn-lt"/>
                <a:ea typeface="+mn-ea"/>
                <a:cs typeface="+mn-cs"/>
              </a:rPr>
              <a:t>Compliance risks</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Within any business, the level and type of cyber security-related compliance will vary depending on regions of operation, target markets, sector and whether any customer and/or staff data is held and processed. </a:t>
            </a:r>
          </a:p>
          <a:p>
            <a:r>
              <a:rPr lang="en-GB" sz="1200" b="0" i="0" u="none" strike="noStrike" kern="1200" baseline="0" dirty="0" smtClean="0">
                <a:solidFill>
                  <a:schemeClr val="tx1"/>
                </a:solidFill>
                <a:latin typeface="+mn-lt"/>
                <a:ea typeface="+mn-ea"/>
                <a:cs typeface="+mn-cs"/>
              </a:rPr>
              <a:t>Understanding cyber security-related compliance and any associated risk gives the acquirer the confidence that the target is not in contravention of any regulatory regimes or, if it is, that the exceptions are satisfactorily manageable.</a:t>
            </a:r>
          </a:p>
          <a:p>
            <a:endParaRPr lang="en-GB" sz="1200" b="0"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Market risks</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If a product makes claims, or is otherwise marketed based on its inherent security resilience or security functionality, the acquiring company must understand the possibilities or circumstances that would undermine this position. </a:t>
            </a:r>
          </a:p>
          <a:p>
            <a:r>
              <a:rPr lang="en-GB" sz="1200" b="0" i="0" u="none" strike="noStrike" kern="1200" baseline="0" dirty="0" smtClean="0">
                <a:solidFill>
                  <a:schemeClr val="tx1"/>
                </a:solidFill>
                <a:latin typeface="+mn-lt"/>
                <a:ea typeface="+mn-ea"/>
                <a:cs typeface="+mn-cs"/>
              </a:rPr>
              <a:t>Failure to adequately assess these risks could result in a devaluation of the brand, product or intellectual property, post-acquisition.</a:t>
            </a:r>
          </a:p>
          <a:p>
            <a:endParaRPr lang="en-GB" sz="1200" b="0"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Technical assets including intellectual property </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Technical assets and intellectual property can cover a broad range of things, including proprietary software, hardware and services that are sold to customers and even back-office IT functions and line of business applications.</a:t>
            </a:r>
          </a:p>
          <a:p>
            <a:r>
              <a:rPr lang="en-GB" sz="1200" b="0" i="0" u="none" strike="noStrike" kern="1200" baseline="0" dirty="0" smtClean="0">
                <a:solidFill>
                  <a:schemeClr val="tx1"/>
                </a:solidFill>
                <a:latin typeface="+mn-lt"/>
                <a:ea typeface="+mn-ea"/>
                <a:cs typeface="+mn-cs"/>
              </a:rPr>
              <a:t>Understanding any inherent security weaknesses, associated risks and likely future levels of investment required should be a key business consideration. </a:t>
            </a:r>
          </a:p>
          <a:p>
            <a:r>
              <a:rPr lang="en-GB" sz="1200" b="0" i="0" u="none" strike="noStrike" kern="1200" baseline="0" dirty="0" smtClean="0">
                <a:solidFill>
                  <a:schemeClr val="tx1"/>
                </a:solidFill>
                <a:latin typeface="+mn-lt"/>
                <a:ea typeface="+mn-ea"/>
                <a:cs typeface="+mn-cs"/>
              </a:rPr>
              <a:t>This understanding allows the acquirer to be aware of any short-term liabilities while also knowing what level of capital and operational expenditure will be required to bring it in-line with its own risk appetite.</a:t>
            </a:r>
          </a:p>
          <a:p>
            <a:r>
              <a:rPr lang="en-GB" sz="1200" b="0" i="0" u="none" strike="noStrike" kern="1200" baseline="0" dirty="0" smtClean="0">
                <a:solidFill>
                  <a:schemeClr val="tx1"/>
                </a:solidFill>
                <a:latin typeface="+mn-lt"/>
                <a:ea typeface="+mn-ea"/>
                <a:cs typeface="+mn-cs"/>
              </a:rPr>
              <a:t>The acquirer may also stipulate that certain improvements need to be made prior to deal completion if the risk presented is significant.</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Operations</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Operational security due diligence often builds on the understanding gained through the analysis of compliance, technical assets and intellectual property. </a:t>
            </a:r>
          </a:p>
          <a:p>
            <a:r>
              <a:rPr lang="en-GB" sz="1200" b="0" i="0" u="none" strike="noStrike" kern="1200" baseline="0" dirty="0" smtClean="0">
                <a:solidFill>
                  <a:schemeClr val="tx1"/>
                </a:solidFill>
                <a:latin typeface="+mn-lt"/>
                <a:ea typeface="+mn-ea"/>
                <a:cs typeface="+mn-cs"/>
              </a:rPr>
              <a:t>It does so by assessing people, policies, procedures, physical assets, suppliers and supply chains from a security perspective. </a:t>
            </a:r>
          </a:p>
          <a:p>
            <a:r>
              <a:rPr lang="en-GB" sz="1200" b="0" i="0" u="none" strike="noStrike" kern="1200" baseline="0" dirty="0" smtClean="0">
                <a:solidFill>
                  <a:schemeClr val="tx1"/>
                </a:solidFill>
                <a:latin typeface="+mn-lt"/>
                <a:ea typeface="+mn-ea"/>
                <a:cs typeface="+mn-cs"/>
              </a:rPr>
              <a:t>Identifying operational security risks and the costs to remediate allows the acquirer to build accurate investment plans as part of its post-close integration strategy. </a:t>
            </a:r>
          </a:p>
          <a:p>
            <a:r>
              <a:rPr lang="en-GB" sz="1200" b="0" i="0" u="none" strike="noStrike" kern="1200" baseline="0" dirty="0" smtClean="0">
                <a:solidFill>
                  <a:schemeClr val="tx1"/>
                </a:solidFill>
                <a:latin typeface="+mn-lt"/>
                <a:ea typeface="+mn-ea"/>
                <a:cs typeface="+mn-cs"/>
              </a:rPr>
              <a:t>As with technical asset and intellectual property assessments, in certain situations the acquirer may also stipulate that certain improvements need to be made prior to completion.</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Integration</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Integrating the newly acquired business into the acquirer’s environment can be a complex operation given the technical and operational risks associated with this type of activity. Understanding this risk and complexity allows for informed planning and investment decisions. </a:t>
            </a:r>
          </a:p>
          <a:p>
            <a:r>
              <a:rPr lang="en-GB" sz="1200" b="0" i="0" u="none" strike="noStrike" kern="1200" baseline="0" dirty="0" smtClean="0">
                <a:solidFill>
                  <a:schemeClr val="tx1"/>
                </a:solidFill>
                <a:latin typeface="+mn-lt"/>
                <a:ea typeface="+mn-ea"/>
                <a:cs typeface="+mn-cs"/>
              </a:rPr>
              <a:t>The result is that the integration will have tactical or strategic elements that minimise or bring in-line key identified risks within appropriate timeframes.</a:t>
            </a:r>
            <a:endParaRPr lang="en-GB" dirty="0" smtClean="0"/>
          </a:p>
          <a:p>
            <a:endParaRPr lang="en-GB" dirty="0" smtClean="0"/>
          </a:p>
          <a:p>
            <a:endParaRPr lang="en-GB" dirty="0" smtClean="0"/>
          </a:p>
          <a:p>
            <a:r>
              <a:rPr lang="en-GB" dirty="0" smtClean="0"/>
              <a:t>https://www.nccgroup.trust/uk/our-research/manda-cyber-security-due-diligence/?research=Whitepapers</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35</a:t>
            </a:fld>
            <a:endParaRPr lang="en-GB"/>
          </a:p>
        </p:txBody>
      </p:sp>
    </p:spTree>
    <p:extLst>
      <p:ext uri="{BB962C8B-B14F-4D97-AF65-F5344CB8AC3E}">
        <p14:creationId xmlns:p14="http://schemas.microsoft.com/office/powerpoint/2010/main" val="14204087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If you are the buyer, you will want assurances that the target has taken appropriate steps to protect confidential information from breaches and has considered upcoming data privacy regulations, such as the GDPR. You will also need to conduct cyber security risk assessments of the target.  Targets will need to consider cyber security as part of any vendor due diligence process.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smtClean="0">
                <a:solidFill>
                  <a:schemeClr val="tx1"/>
                </a:solidFill>
                <a:effectLst/>
                <a:latin typeface="+mn-lt"/>
                <a:ea typeface="+mn-ea"/>
                <a:cs typeface="+mn-cs"/>
              </a:rPr>
              <a:t>Privacy risk needs to be one of the core factors involved in the M&amp;A process. That should really have always been a consideration, but as with many other processes, data governance and privacy has not always had the focus that it should, but it will definitely be important to manage that process.</a:t>
            </a:r>
          </a:p>
          <a:p>
            <a:pPr marL="171450" indent="-171450">
              <a:buFont typeface="Arial" panose="020B0604020202020204" pitchFamily="34" charset="0"/>
              <a:buChar char="•"/>
            </a:pPr>
            <a:r>
              <a:rPr lang="en-GB" sz="1200" b="0" i="0" kern="1200" dirty="0" smtClean="0">
                <a:solidFill>
                  <a:schemeClr val="tx1"/>
                </a:solidFill>
                <a:effectLst/>
                <a:latin typeface="+mn-lt"/>
                <a:ea typeface="+mn-ea"/>
                <a:cs typeface="+mn-cs"/>
              </a:rPr>
              <a:t>Acquirers will need to engage in a much more comprehensive due diligence process to fully assess a target’s ability to comply with the GDPR.</a:t>
            </a:r>
          </a:p>
          <a:p>
            <a:pPr marL="171450" indent="-171450">
              <a:buFont typeface="Arial" panose="020B0604020202020204" pitchFamily="34" charset="0"/>
              <a:buChar char="•"/>
            </a:pPr>
            <a:r>
              <a:rPr lang="en-GB" sz="1200" b="0" i="0" kern="1200" dirty="0" smtClean="0">
                <a:solidFill>
                  <a:schemeClr val="tx1"/>
                </a:solidFill>
                <a:effectLst/>
                <a:latin typeface="+mn-lt"/>
                <a:ea typeface="+mn-ea"/>
                <a:cs typeface="+mn-cs"/>
              </a:rPr>
              <a:t>Understanding how a target collects, stores, uses and transfers personal data, </a:t>
            </a:r>
          </a:p>
          <a:p>
            <a:pPr marL="171450" indent="-171450">
              <a:buFont typeface="Arial" panose="020B0604020202020204" pitchFamily="34" charset="0"/>
              <a:buChar char="•"/>
            </a:pPr>
            <a:r>
              <a:rPr lang="en-GB" sz="1200" b="0" i="0" kern="1200" dirty="0" smtClean="0">
                <a:solidFill>
                  <a:schemeClr val="tx1"/>
                </a:solidFill>
                <a:effectLst/>
                <a:latin typeface="+mn-lt"/>
                <a:ea typeface="+mn-ea"/>
                <a:cs typeface="+mn-cs"/>
              </a:rPr>
              <a:t>as well as the details of any historical data breaches, will be vital in understanding the valuation and risks associated with a transaction.</a:t>
            </a:r>
          </a:p>
          <a:p>
            <a:pPr marL="171450" indent="-171450">
              <a:buFont typeface="Arial" panose="020B0604020202020204" pitchFamily="34" charset="0"/>
              <a:buChar char="•"/>
            </a:pPr>
            <a:r>
              <a:rPr lang="en-GB" sz="1200" b="0" i="0" kern="1200" dirty="0" smtClean="0">
                <a:solidFill>
                  <a:schemeClr val="tx1"/>
                </a:solidFill>
                <a:effectLst/>
                <a:latin typeface="+mn-lt"/>
                <a:ea typeface="+mn-ea"/>
                <a:cs typeface="+mn-cs"/>
              </a:rPr>
              <a:t>Initially we will likely just see more data processing clauses in non-disclosure agreements (NDAs). </a:t>
            </a:r>
          </a:p>
          <a:p>
            <a:pPr marL="171450" indent="-171450">
              <a:buFont typeface="Arial" panose="020B0604020202020204" pitchFamily="34" charset="0"/>
              <a:buChar char="•"/>
            </a:pPr>
            <a:r>
              <a:rPr lang="en-GB" sz="1200" b="0" i="0" kern="1200" dirty="0" smtClean="0">
                <a:solidFill>
                  <a:schemeClr val="tx1"/>
                </a:solidFill>
                <a:effectLst/>
                <a:latin typeface="+mn-lt"/>
                <a:ea typeface="+mn-ea"/>
                <a:cs typeface="+mn-cs"/>
              </a:rPr>
              <a:t>QUIZ Time: who is the data controller?</a:t>
            </a:r>
          </a:p>
          <a:p>
            <a:pPr marL="0" indent="0">
              <a:buFont typeface="Arial" panose="020B0604020202020204" pitchFamily="34" charset="0"/>
              <a:buNone/>
            </a:pPr>
            <a:r>
              <a:rPr lang="en-GB" sz="1200" b="0" i="0" kern="1200" dirty="0" smtClean="0">
                <a:solidFill>
                  <a:schemeClr val="tx1"/>
                </a:solidFill>
                <a:effectLst/>
                <a:latin typeface="+mn-lt"/>
                <a:ea typeface="+mn-ea"/>
                <a:cs typeface="+mn-cs"/>
              </a:rPr>
              <a:t>Potential acquirers are Data Controllers of the information they receive as part of the sales process, as they use that data for their own purposes. As such, they should, in line with an NDA, only use the data to evaluate the transaction, and in compliance with the law. If the data is exported, controller to controller, model clauses should be used. As is standard practice today, personal data in data rooms should be excluded or limited to the greatest extent possible.</a:t>
            </a:r>
          </a:p>
          <a:p>
            <a:endParaRPr lang="en-GB"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C1A4656-B48C-4410-A796-BBF5B22B57E8}" type="slidenum">
              <a:rPr lang="en-GB" smtClean="0"/>
              <a:t>36</a:t>
            </a:fld>
            <a:endParaRPr lang="en-GB"/>
          </a:p>
        </p:txBody>
      </p:sp>
    </p:spTree>
    <p:extLst>
      <p:ext uri="{BB962C8B-B14F-4D97-AF65-F5344CB8AC3E}">
        <p14:creationId xmlns:p14="http://schemas.microsoft.com/office/powerpoint/2010/main" val="42802990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How Due Diligence looks for real</a:t>
            </a:r>
            <a:endParaRPr lang="en-GB" dirty="0" smtClean="0"/>
          </a:p>
          <a:p>
            <a:endParaRPr lang="en-US" dirty="0" smtClean="0"/>
          </a:p>
          <a:p>
            <a:r>
              <a:rPr lang="en-US" dirty="0" smtClean="0"/>
              <a:t>If you are part of the deal’s team</a:t>
            </a:r>
          </a:p>
          <a:p>
            <a:r>
              <a:rPr lang="en-US" dirty="0" smtClean="0"/>
              <a:t>Use of a software from a third party firm (e.g. Deloitte D-Rooms)</a:t>
            </a:r>
          </a:p>
          <a:p>
            <a:r>
              <a:rPr lang="en-US" dirty="0" smtClean="0"/>
              <a:t>Asset inventory and technologies used are derived from end-of-year taxes’ books (inventory and depreciation)</a:t>
            </a:r>
          </a:p>
          <a:p>
            <a:endParaRPr lang="en-US" dirty="0" smtClean="0"/>
          </a:p>
        </p:txBody>
      </p:sp>
      <p:sp>
        <p:nvSpPr>
          <p:cNvPr id="4" name="Slide Number Placeholder 3"/>
          <p:cNvSpPr>
            <a:spLocks noGrp="1"/>
          </p:cNvSpPr>
          <p:nvPr>
            <p:ph type="sldNum" sz="quarter" idx="10"/>
          </p:nvPr>
        </p:nvSpPr>
        <p:spPr/>
        <p:txBody>
          <a:bodyPr/>
          <a:lstStyle/>
          <a:p>
            <a:fld id="{73AD90B0-1EC1-5941-B428-303C0FF158DF}" type="slidenum">
              <a:rPr lang="en-US" smtClean="0"/>
              <a:t>37</a:t>
            </a:fld>
            <a:endParaRPr lang="en-US"/>
          </a:p>
        </p:txBody>
      </p:sp>
      <p:sp>
        <p:nvSpPr>
          <p:cNvPr id="5" name="Date Placeholder 4"/>
          <p:cNvSpPr>
            <a:spLocks noGrp="1"/>
          </p:cNvSpPr>
          <p:nvPr>
            <p:ph type="dt" idx="11"/>
          </p:nvPr>
        </p:nvSpPr>
        <p:spPr/>
        <p:txBody>
          <a:bodyPr/>
          <a:lstStyle/>
          <a:p>
            <a:r>
              <a:rPr lang="en-US" smtClean="0"/>
              <a:t>12/06/2017</a:t>
            </a:r>
            <a:endParaRPr lang="en-US"/>
          </a:p>
        </p:txBody>
      </p:sp>
    </p:spTree>
    <p:extLst>
      <p:ext uri="{BB962C8B-B14F-4D97-AF65-F5344CB8AC3E}">
        <p14:creationId xmlns:p14="http://schemas.microsoft.com/office/powerpoint/2010/main" val="3442413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C1A4656-B48C-4410-A796-BBF5B22B57E8}" type="slidenum">
              <a:rPr lang="en-GB" smtClean="0"/>
              <a:t>4</a:t>
            </a:fld>
            <a:endParaRPr lang="en-GB"/>
          </a:p>
        </p:txBody>
      </p:sp>
    </p:spTree>
    <p:extLst>
      <p:ext uri="{BB962C8B-B14F-4D97-AF65-F5344CB8AC3E}">
        <p14:creationId xmlns:p14="http://schemas.microsoft.com/office/powerpoint/2010/main" val="1013764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Embed GDPR considerations within a technology due diligence scope</a:t>
            </a:r>
            <a:endParaRPr lang="en-US" dirty="0" smtClean="0"/>
          </a:p>
          <a:p>
            <a:endParaRPr lang="en-US" dirty="0" smtClean="0"/>
          </a:p>
          <a:p>
            <a:r>
              <a:rPr lang="en-GB" sz="1200" b="0" i="0" kern="1200" dirty="0" smtClean="0">
                <a:solidFill>
                  <a:schemeClr val="tx1"/>
                </a:solidFill>
                <a:effectLst/>
                <a:latin typeface="+mn-lt"/>
                <a:ea typeface="+mn-ea"/>
                <a:cs typeface="+mn-cs"/>
              </a:rPr>
              <a:t>Practically, security compliance must extend to the virtual data room or another central deal-management application. Sellers will want to limit specific detail provided within initial outreach and control proprietary information access. Buyers must ensure sufficient protocol and protection measures are in place within their deal room environments. Expected features to support compliance would include document </a:t>
            </a:r>
            <a:r>
              <a:rPr lang="en-GB" sz="1200" b="0" i="0" kern="1200" dirty="0" err="1" smtClean="0">
                <a:solidFill>
                  <a:schemeClr val="tx1"/>
                </a:solidFill>
                <a:effectLst/>
                <a:latin typeface="+mn-lt"/>
                <a:ea typeface="+mn-ea"/>
                <a:cs typeface="+mn-cs"/>
              </a:rPr>
              <a:t>permissioning</a:t>
            </a:r>
            <a:r>
              <a:rPr lang="en-GB" sz="1200" b="0" i="0" kern="1200" dirty="0" smtClean="0">
                <a:solidFill>
                  <a:schemeClr val="tx1"/>
                </a:solidFill>
                <a:effectLst/>
                <a:latin typeface="+mn-lt"/>
                <a:ea typeface="+mn-ea"/>
                <a:cs typeface="+mn-cs"/>
              </a:rPr>
              <a:t>, restricted functionality and the ability to audit the steps taken towards GDPR compliance.</a:t>
            </a:r>
          </a:p>
        </p:txBody>
      </p:sp>
      <p:sp>
        <p:nvSpPr>
          <p:cNvPr id="4" name="Slide Number Placeholder 3"/>
          <p:cNvSpPr>
            <a:spLocks noGrp="1"/>
          </p:cNvSpPr>
          <p:nvPr>
            <p:ph type="sldNum" sz="quarter" idx="10"/>
          </p:nvPr>
        </p:nvSpPr>
        <p:spPr/>
        <p:txBody>
          <a:bodyPr/>
          <a:lstStyle/>
          <a:p>
            <a:fld id="{8C1A4656-B48C-4410-A796-BBF5B22B57E8}" type="slidenum">
              <a:rPr lang="en-GB" smtClean="0"/>
              <a:t>38</a:t>
            </a:fld>
            <a:endParaRPr lang="en-GB"/>
          </a:p>
        </p:txBody>
      </p:sp>
    </p:spTree>
    <p:extLst>
      <p:ext uri="{BB962C8B-B14F-4D97-AF65-F5344CB8AC3E}">
        <p14:creationId xmlns:p14="http://schemas.microsoft.com/office/powerpoint/2010/main" val="4074928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https://www.financierworldwide.com/gdpr-due-diligence-in-ma/</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39</a:t>
            </a:fld>
            <a:endParaRPr lang="en-GB"/>
          </a:p>
        </p:txBody>
      </p:sp>
    </p:spTree>
    <p:extLst>
      <p:ext uri="{BB962C8B-B14F-4D97-AF65-F5344CB8AC3E}">
        <p14:creationId xmlns:p14="http://schemas.microsoft.com/office/powerpoint/2010/main" val="2052527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To combat the threats to M&amp;A processes from cyber security-related issues, acquirers will seek to engage external and</a:t>
            </a:r>
            <a:r>
              <a:rPr lang="en-GB" sz="1200" b="0" i="0" kern="1200" baseline="0" dirty="0" smtClean="0">
                <a:solidFill>
                  <a:schemeClr val="tx1"/>
                </a:solidFill>
                <a:effectLst/>
                <a:latin typeface="+mn-lt"/>
                <a:ea typeface="+mn-ea"/>
                <a:cs typeface="+mn-cs"/>
              </a:rPr>
              <a:t> internal </a:t>
            </a:r>
            <a:r>
              <a:rPr lang="en-GB" sz="1200" b="0" i="0" kern="1200" dirty="0" smtClean="0">
                <a:solidFill>
                  <a:schemeClr val="tx1"/>
                </a:solidFill>
                <a:effectLst/>
                <a:latin typeface="+mn-lt"/>
                <a:ea typeface="+mn-ea"/>
                <a:cs typeface="+mn-cs"/>
              </a:rPr>
              <a:t>cyber security experts to provide them with peace of mind and reassurance, and to evaluate the target’s cyber security measures as part of the due diligence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It is also clear that the GDPR and cyber security go together. Both will lead to changes in the due diligence process as the protection of data used in the process will become a critical issue, with the potential to derail a deal if certain criteria are not met or specific safeguards are not put in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This raises a lot of new questions.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smtClean="0">
                <a:solidFill>
                  <a:schemeClr val="tx1"/>
                </a:solidFill>
                <a:effectLst/>
                <a:latin typeface="+mn-lt"/>
                <a:ea typeface="+mn-ea"/>
                <a:cs typeface="+mn-cs"/>
              </a:rPr>
              <a:t>How does one conduct cyber security due diligence?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smtClean="0">
                <a:solidFill>
                  <a:schemeClr val="tx1"/>
                </a:solidFill>
                <a:effectLst/>
                <a:latin typeface="+mn-lt"/>
                <a:ea typeface="+mn-ea"/>
                <a:cs typeface="+mn-cs"/>
              </a:rPr>
              <a:t>Are new specialist service providers emerging?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smtClean="0">
                <a:solidFill>
                  <a:schemeClr val="tx1"/>
                </a:solidFill>
                <a:effectLst/>
                <a:latin typeface="+mn-lt"/>
                <a:ea typeface="+mn-ea"/>
                <a:cs typeface="+mn-cs"/>
              </a:rPr>
              <a:t>What do advisers and corporate development teams need to be aware of as cyber security attracts more scrutiny?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smtClean="0">
                <a:solidFill>
                  <a:schemeClr val="tx1"/>
                </a:solidFill>
                <a:effectLst/>
                <a:latin typeface="+mn-lt"/>
                <a:ea typeface="+mn-ea"/>
                <a:cs typeface="+mn-cs"/>
              </a:rPr>
              <a:t>Does the business have the sufficient technical knowledge and experience to remain compliant?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smtClean="0">
                <a:solidFill>
                  <a:schemeClr val="tx1"/>
                </a:solidFill>
                <a:effectLst/>
                <a:latin typeface="+mn-lt"/>
                <a:ea typeface="+mn-ea"/>
                <a:cs typeface="+mn-cs"/>
              </a:rPr>
              <a:t>As a buyer, how do I gain assurances that my target has taken appropriate steps to protect its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smtClean="0">
                <a:solidFill>
                  <a:schemeClr val="tx1"/>
                </a:solidFill>
                <a:effectLst/>
                <a:latin typeface="+mn-lt"/>
                <a:ea typeface="+mn-ea"/>
                <a:cs typeface="+mn-cs"/>
              </a:rPr>
              <a:t>As a target, what should I offer as part of the due diligence process, and how do I make it as painless as possible for the buyer?</a:t>
            </a:r>
          </a:p>
        </p:txBody>
      </p:sp>
      <p:sp>
        <p:nvSpPr>
          <p:cNvPr id="4" name="Slide Number Placeholder 3"/>
          <p:cNvSpPr>
            <a:spLocks noGrp="1"/>
          </p:cNvSpPr>
          <p:nvPr>
            <p:ph type="sldNum" sz="quarter" idx="10"/>
          </p:nvPr>
        </p:nvSpPr>
        <p:spPr/>
        <p:txBody>
          <a:bodyPr/>
          <a:lstStyle/>
          <a:p>
            <a:fld id="{8C1A4656-B48C-4410-A796-BBF5B22B57E8}" type="slidenum">
              <a:rPr lang="en-GB" smtClean="0"/>
              <a:t>40</a:t>
            </a:fld>
            <a:endParaRPr lang="en-GB"/>
          </a:p>
        </p:txBody>
      </p:sp>
    </p:spTree>
    <p:extLst>
      <p:ext uri="{BB962C8B-B14F-4D97-AF65-F5344CB8AC3E}">
        <p14:creationId xmlns:p14="http://schemas.microsoft.com/office/powerpoint/2010/main" val="2298687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Four steps should be considered in due diligence for GDPR.</a:t>
            </a:r>
          </a:p>
          <a:p>
            <a:endParaRPr lang="en-GB" sz="1200" b="0" i="0" kern="1200" dirty="0" smtClean="0">
              <a:solidFill>
                <a:schemeClr val="tx1"/>
              </a:solidFill>
              <a:effectLst/>
              <a:latin typeface="+mn-lt"/>
              <a:ea typeface="+mn-ea"/>
              <a:cs typeface="+mn-cs"/>
            </a:endParaRPr>
          </a:p>
          <a:p>
            <a:pPr marL="228600" indent="-228600">
              <a:buFont typeface="+mj-lt"/>
              <a:buAutoNum type="arabicPeriod"/>
            </a:pPr>
            <a:r>
              <a:rPr lang="en-GB" sz="1200" b="0" i="0" kern="1200" dirty="0" smtClean="0">
                <a:solidFill>
                  <a:schemeClr val="tx1"/>
                </a:solidFill>
                <a:effectLst/>
                <a:latin typeface="+mn-lt"/>
                <a:ea typeface="+mn-ea"/>
                <a:cs typeface="+mn-cs"/>
              </a:rPr>
              <a:t>First, confirmation of the completeness and suitability of the approach an organisation went through to gain comfort on the GDPR.</a:t>
            </a:r>
          </a:p>
          <a:p>
            <a:pPr marL="228600" indent="-228600">
              <a:buFont typeface="+mj-lt"/>
              <a:buAutoNum type="arabicPeriod"/>
            </a:pPr>
            <a:r>
              <a:rPr lang="en-GB" sz="1200" b="0" i="0" kern="1200" dirty="0" smtClean="0">
                <a:solidFill>
                  <a:schemeClr val="tx1"/>
                </a:solidFill>
                <a:effectLst/>
                <a:latin typeface="+mn-lt"/>
                <a:ea typeface="+mn-ea"/>
                <a:cs typeface="+mn-cs"/>
              </a:rPr>
              <a:t>Second, confirmation that the data sets, risks and mitigations for GDPR risks have been assessed for the business going forward.</a:t>
            </a:r>
          </a:p>
          <a:p>
            <a:pPr marL="228600" indent="-228600">
              <a:buFont typeface="+mj-lt"/>
              <a:buAutoNum type="arabicPeriod"/>
            </a:pPr>
            <a:r>
              <a:rPr lang="en-GB" sz="1200" b="0" i="0" kern="1200" dirty="0" smtClean="0">
                <a:solidFill>
                  <a:schemeClr val="tx1"/>
                </a:solidFill>
                <a:effectLst/>
                <a:latin typeface="+mn-lt"/>
                <a:ea typeface="+mn-ea"/>
                <a:cs typeface="+mn-cs"/>
              </a:rPr>
              <a:t>Third, confirmation of changes to the treatment of the data sets, risks and mitigations for GDPR risks have been assessed as a result of the M&amp;A activity.</a:t>
            </a:r>
          </a:p>
          <a:p>
            <a:pPr marL="228600" indent="-228600">
              <a:buFont typeface="+mj-lt"/>
              <a:buAutoNum type="arabicPeriod"/>
            </a:pPr>
            <a:r>
              <a:rPr lang="en-GB" sz="1200" b="0" i="0" kern="1200" dirty="0" smtClean="0">
                <a:solidFill>
                  <a:schemeClr val="tx1"/>
                </a:solidFill>
                <a:effectLst/>
                <a:latin typeface="+mn-lt"/>
                <a:ea typeface="+mn-ea"/>
                <a:cs typeface="+mn-cs"/>
              </a:rPr>
              <a:t>Finally, an analysis of the separation and carve out risks for GDPR should be carried out.</a:t>
            </a:r>
          </a:p>
        </p:txBody>
      </p:sp>
      <p:sp>
        <p:nvSpPr>
          <p:cNvPr id="4" name="Slide Number Placeholder 3"/>
          <p:cNvSpPr>
            <a:spLocks noGrp="1"/>
          </p:cNvSpPr>
          <p:nvPr>
            <p:ph type="sldNum" sz="quarter" idx="10"/>
          </p:nvPr>
        </p:nvSpPr>
        <p:spPr/>
        <p:txBody>
          <a:bodyPr/>
          <a:lstStyle/>
          <a:p>
            <a:fld id="{8C1A4656-B48C-4410-A796-BBF5B22B57E8}" type="slidenum">
              <a:rPr lang="en-GB" smtClean="0"/>
              <a:t>41</a:t>
            </a:fld>
            <a:endParaRPr lang="en-GB"/>
          </a:p>
        </p:txBody>
      </p:sp>
    </p:spTree>
    <p:extLst>
      <p:ext uri="{BB962C8B-B14F-4D97-AF65-F5344CB8AC3E}">
        <p14:creationId xmlns:p14="http://schemas.microsoft.com/office/powerpoint/2010/main" val="17718079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u="sng" dirty="0" smtClean="0"/>
              <a:t>Capture</a:t>
            </a:r>
            <a:r>
              <a:rPr lang="en-US" dirty="0" smtClean="0"/>
              <a:t>. This process is ubiquitous to all deals. During the capture process, ITSEC collects information on assets, people, budget, and strategy from both internal functions and the Target to evaluate security and risk profile.</a:t>
            </a:r>
            <a:r>
              <a:rPr lang="en-US" baseline="0" dirty="0" smtClean="0"/>
              <a:t>  </a:t>
            </a:r>
            <a:r>
              <a:rPr lang="en-US" dirty="0" smtClean="0"/>
              <a:t>Internally, information on the strategic intent of the deal is provided to the ATEAM.  Other information includes facilities disposition, product plans, and organizational plans; this information aids in overall security planning.</a:t>
            </a:r>
          </a:p>
          <a:p>
            <a:pPr marL="228600" indent="-228600">
              <a:buFont typeface="+mj-lt"/>
              <a:buAutoNum type="arabicPeriod"/>
            </a:pPr>
            <a:r>
              <a:rPr lang="en-US" u="sng" dirty="0" smtClean="0"/>
              <a:t>Connect</a:t>
            </a:r>
            <a:r>
              <a:rPr lang="en-US" dirty="0" smtClean="0"/>
              <a:t> establish connectivity for the initial core infrastructure, setting up primary communication and collaboration tools and systems.  This stage typically involves an interim step of creating a VPN tunnel, followed as quickly as reasonable by LAN/WAN interconnection, and then integration of other core IT infrastructure services.</a:t>
            </a:r>
            <a:r>
              <a:rPr lang="en-US" baseline="0" dirty="0" smtClean="0"/>
              <a:t>  </a:t>
            </a:r>
            <a:r>
              <a:rPr lang="en-US" dirty="0" smtClean="0"/>
              <a:t>The connectivity can follow different steps, depending on the complexity and size of Target.  The first focus is on immediate connectivity.</a:t>
            </a:r>
          </a:p>
          <a:p>
            <a:pPr marL="228600" indent="-228600">
              <a:buFont typeface="+mj-lt"/>
              <a:buAutoNum type="arabicPeriod"/>
            </a:pPr>
            <a:r>
              <a:rPr lang="en-US" u="sng" dirty="0" smtClean="0"/>
              <a:t>Combine</a:t>
            </a:r>
            <a:r>
              <a:rPr lang="en-US" dirty="0" smtClean="0"/>
              <a:t>: Integrate business systems and processes.</a:t>
            </a:r>
          </a:p>
          <a:p>
            <a:pPr marL="228600" indent="-228600">
              <a:buFont typeface="+mj-lt"/>
              <a:buAutoNum type="arabicPeriod"/>
            </a:pPr>
            <a:r>
              <a:rPr lang="en-US" u="sng" dirty="0" smtClean="0"/>
              <a:t>Consolidate</a:t>
            </a:r>
            <a:r>
              <a:rPr lang="en-US" dirty="0" smtClean="0"/>
              <a:t>: Realize economies of scale through organizational asset consolidation.</a:t>
            </a:r>
          </a:p>
        </p:txBody>
      </p:sp>
      <p:sp>
        <p:nvSpPr>
          <p:cNvPr id="4" name="Slide Number Placeholder 3"/>
          <p:cNvSpPr>
            <a:spLocks noGrp="1"/>
          </p:cNvSpPr>
          <p:nvPr>
            <p:ph type="sldNum" sz="quarter" idx="10"/>
          </p:nvPr>
        </p:nvSpPr>
        <p:spPr/>
        <p:txBody>
          <a:bodyPr/>
          <a:lstStyle/>
          <a:p>
            <a:fld id="{73AD90B0-1EC1-5941-B428-303C0FF158DF}" type="slidenum">
              <a:rPr lang="en-US" smtClean="0"/>
              <a:t>42</a:t>
            </a:fld>
            <a:endParaRPr lang="en-US"/>
          </a:p>
        </p:txBody>
      </p:sp>
      <p:sp>
        <p:nvSpPr>
          <p:cNvPr id="5" name="Date Placeholder 4"/>
          <p:cNvSpPr>
            <a:spLocks noGrp="1"/>
          </p:cNvSpPr>
          <p:nvPr>
            <p:ph type="dt" idx="11"/>
          </p:nvPr>
        </p:nvSpPr>
        <p:spPr/>
        <p:txBody>
          <a:bodyPr/>
          <a:lstStyle/>
          <a:p>
            <a:r>
              <a:rPr lang="en-US" smtClean="0"/>
              <a:t>12/06/2017</a:t>
            </a:r>
            <a:endParaRPr lang="en-US"/>
          </a:p>
        </p:txBody>
      </p:sp>
    </p:spTree>
    <p:extLst>
      <p:ext uri="{BB962C8B-B14F-4D97-AF65-F5344CB8AC3E}">
        <p14:creationId xmlns:p14="http://schemas.microsoft.com/office/powerpoint/2010/main" val="1372985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sz="1200" b="0" i="0" kern="1200" dirty="0" smtClean="0">
                <a:solidFill>
                  <a:schemeClr val="tx1"/>
                </a:solidFill>
                <a:effectLst/>
                <a:latin typeface="+mn-lt"/>
                <a:ea typeface="+mn-ea"/>
                <a:cs typeface="+mn-cs"/>
              </a:rPr>
              <a:t>The post-merger integration process will also need to address how existing consent from data subjects will affect the integration and future business goals of the combined entities, to allow for different uses of the data after deal completion.</a:t>
            </a:r>
          </a:p>
          <a:p>
            <a:pPr marL="228600" indent="-228600">
              <a:buFont typeface="+mj-lt"/>
              <a:buAutoNum type="arabicPeriod"/>
            </a:pPr>
            <a:r>
              <a:rPr lang="en-GB" sz="1200" b="0" i="0" u="none" strike="noStrike" kern="1200" baseline="0" dirty="0" smtClean="0">
                <a:solidFill>
                  <a:schemeClr val="tx1"/>
                </a:solidFill>
                <a:latin typeface="+mn-lt"/>
                <a:ea typeface="+mn-ea"/>
                <a:cs typeface="+mn-cs"/>
              </a:rPr>
              <a:t>Security Transformation: Strategic programmes of work to transform and/or integrate the acquisition.</a:t>
            </a:r>
          </a:p>
          <a:p>
            <a:pPr marL="228600" indent="-228600">
              <a:buFont typeface="+mj-lt"/>
              <a:buAutoNum type="arabicPeriod"/>
            </a:pPr>
            <a:r>
              <a:rPr lang="en-GB" sz="1200" b="0" i="0" u="none" strike="noStrike" kern="1200" baseline="0" dirty="0" smtClean="0">
                <a:solidFill>
                  <a:schemeClr val="tx1"/>
                </a:solidFill>
                <a:latin typeface="+mn-lt"/>
                <a:ea typeface="+mn-ea"/>
                <a:cs typeface="+mn-cs"/>
              </a:rPr>
              <a:t>Risk Management &amp; Governance: Expertise in managing risk in the short to medium term while satisfying compliance issues.</a:t>
            </a:r>
          </a:p>
          <a:p>
            <a:pPr marL="228600" indent="-228600">
              <a:buFont typeface="+mj-lt"/>
              <a:buAutoNum type="arabicPeriod"/>
            </a:pPr>
            <a:r>
              <a:rPr lang="en-GB" sz="1200" b="0" i="0" u="none" strike="noStrike" kern="1200" baseline="0" dirty="0" smtClean="0">
                <a:solidFill>
                  <a:schemeClr val="tx1"/>
                </a:solidFill>
                <a:latin typeface="+mn-lt"/>
                <a:ea typeface="+mn-ea"/>
                <a:cs typeface="+mn-cs"/>
              </a:rPr>
              <a:t>Cyber Defence Operations: Ensuring the newly acquired entity is able to detect and respond to cyber security incidents.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b="0" i="0" u="none" strike="noStrike" kern="1200" baseline="0" dirty="0" smtClean="0">
                <a:solidFill>
                  <a:schemeClr val="tx1"/>
                </a:solidFill>
                <a:latin typeface="+mn-lt"/>
                <a:ea typeface="+mn-ea"/>
                <a:cs typeface="+mn-cs"/>
              </a:rPr>
              <a:t>Technical Security Consulting: Deep technical expertise in all elements of technical cyber security.</a:t>
            </a:r>
          </a:p>
        </p:txBody>
      </p:sp>
      <p:sp>
        <p:nvSpPr>
          <p:cNvPr id="4" name="Slide Number Placeholder 3"/>
          <p:cNvSpPr>
            <a:spLocks noGrp="1"/>
          </p:cNvSpPr>
          <p:nvPr>
            <p:ph type="sldNum" sz="quarter" idx="10"/>
          </p:nvPr>
        </p:nvSpPr>
        <p:spPr/>
        <p:txBody>
          <a:bodyPr/>
          <a:lstStyle/>
          <a:p>
            <a:fld id="{73AD90B0-1EC1-5941-B428-303C0FF158DF}" type="slidenum">
              <a:rPr lang="en-US" smtClean="0"/>
              <a:t>43</a:t>
            </a:fld>
            <a:endParaRPr lang="en-US"/>
          </a:p>
        </p:txBody>
      </p:sp>
      <p:sp>
        <p:nvSpPr>
          <p:cNvPr id="5" name="Date Placeholder 4"/>
          <p:cNvSpPr>
            <a:spLocks noGrp="1"/>
          </p:cNvSpPr>
          <p:nvPr>
            <p:ph type="dt" idx="11"/>
          </p:nvPr>
        </p:nvSpPr>
        <p:spPr/>
        <p:txBody>
          <a:bodyPr/>
          <a:lstStyle/>
          <a:p>
            <a:r>
              <a:rPr lang="en-US" smtClean="0"/>
              <a:t>12/06/2017</a:t>
            </a:r>
            <a:endParaRPr lang="en-US"/>
          </a:p>
        </p:txBody>
      </p:sp>
    </p:spTree>
    <p:extLst>
      <p:ext uri="{BB962C8B-B14F-4D97-AF65-F5344CB8AC3E}">
        <p14:creationId xmlns:p14="http://schemas.microsoft.com/office/powerpoint/2010/main" val="3375436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Protecting the effort itself</a:t>
            </a:r>
            <a:r>
              <a:rPr lang="en-US" dirty="0" smtClean="0"/>
              <a:t>: Security measures are applied to the merger or acquisition effort to ensure that it is properly protected. That includes the implementation of measures to protect the confidentiality of the effort and its people, information, and physical assets.</a:t>
            </a:r>
          </a:p>
          <a:p>
            <a:endParaRPr lang="en-US" dirty="0" smtClean="0"/>
          </a:p>
          <a:p>
            <a:r>
              <a:rPr lang="en-US" u="sng" dirty="0" smtClean="0"/>
              <a:t>Confidentiality of the total effort</a:t>
            </a:r>
            <a:r>
              <a:rPr lang="en-US" dirty="0" smtClean="0"/>
              <a:t>: For competitive reasons, it may be necessary to keep the existence of the effort unknown to all but the merger or acquisition team itself.</a:t>
            </a:r>
          </a:p>
          <a:p>
            <a:r>
              <a:rPr lang="en-US" dirty="0" smtClean="0"/>
              <a:t>At some point in time, all mergers and acquisitions become known, but that occurrence must be controlled, deliberate, and approved by executive management. It must not be accidental or happenstance.</a:t>
            </a:r>
          </a:p>
          <a:p>
            <a:endParaRPr lang="en-US" dirty="0" smtClean="0"/>
          </a:p>
          <a:p>
            <a:r>
              <a:rPr lang="en-US" u="sng" dirty="0" smtClean="0"/>
              <a:t>Confidentiality of the team’s work must be maintained</a:t>
            </a:r>
            <a:r>
              <a:rPr lang="en-US" dirty="0" smtClean="0"/>
              <a:t>: Specific strategies, plans, processes, analysis, and assessments must not be revealed to people outside the team without the expressed permission of team leadership, or another in the executive management chain. Unauthorized releases may compromise or harm the effort.</a:t>
            </a:r>
          </a:p>
          <a:p>
            <a:r>
              <a:rPr lang="en-US" dirty="0" smtClean="0"/>
              <a:t>An unauthorized release of information may allow a competitor to gain information of value at little or no cost to itself.</a:t>
            </a:r>
          </a:p>
          <a:p>
            <a:endParaRPr lang="en-US" dirty="0" smtClean="0"/>
          </a:p>
          <a:p>
            <a:r>
              <a:rPr lang="en-US" u="sng" dirty="0" smtClean="0"/>
              <a:t>Evaluating the security condition of the target company</a:t>
            </a:r>
            <a:r>
              <a:rPr lang="en-US" dirty="0" smtClean="0"/>
              <a:t>: The security manager is charged with assessing the security condition of the target company. Ideally, the security manager conducts a security audit of the target company’s security program and overall security condition, which becomes part of the total team’s assessment. Any issues identified are given consideration in terms of their effect on closing the deal.  Unless severe security problems exist, security issues generally never break the merger or acquisition (deal). However, security problems or a substandard company security program can impact the value of the deal. Anything that may affect the value of the deal must be given serious consideration. Failure to do so is something less than a proper due-diligence effort.</a:t>
            </a:r>
          </a:p>
          <a:p>
            <a:endParaRPr lang="en-US" dirty="0" smtClean="0"/>
          </a:p>
          <a:p>
            <a:r>
              <a:rPr lang="en-US" u="sng" dirty="0" smtClean="0"/>
              <a:t>Providing subject matter expertise</a:t>
            </a:r>
            <a:r>
              <a:rPr lang="en-US" dirty="0" smtClean="0"/>
              <a:t>: The security manager or professional serves as a member of the team and provides guidance, direction, and consultation on all security-related issues and concerns.</a:t>
            </a:r>
          </a:p>
          <a:p>
            <a:endParaRPr lang="en-US" dirty="0" smtClean="0"/>
          </a:p>
          <a:p>
            <a:pPr>
              <a:defRPr u="sng"/>
            </a:pPr>
            <a:r>
              <a:rPr lang="en-US" dirty="0" smtClean="0"/>
              <a:t>Identify Security Requirements for the New Company </a:t>
            </a:r>
          </a:p>
          <a:p>
            <a:r>
              <a:rPr lang="en-US" dirty="0" smtClean="0"/>
              <a:t>The combination of two companies into a single larger company changes that company in many ways. Those changes should be anticipated and evaluated in terms of future security requirements.</a:t>
            </a:r>
          </a:p>
          <a:p>
            <a:r>
              <a:rPr lang="en-US" dirty="0" smtClean="0"/>
              <a:t>Some of the security needs of the newly created company may be driven by the security condition of the two companies coming together.</a:t>
            </a:r>
          </a:p>
          <a:p>
            <a:r>
              <a:rPr lang="en-US" dirty="0" smtClean="0"/>
              <a:t>Any security problems or vulnerabilities identified during the assessment phase will require attention during the integration phase. Understanding the impact of security problems and vulnerabilities early on will allow more time for planning and development of mitigation measures. </a:t>
            </a:r>
          </a:p>
          <a:p>
            <a:r>
              <a:rPr lang="en-US" dirty="0" smtClean="0"/>
              <a:t>In some cases when two companies come together, it may not be practical to simply impose the security practices of the acquiring company on the new company. The structure and operations of the new company may be so different from either heritage company that the overall security needs and requirements for the newly combined company may now differ significantly. If this is the case, much work will be needed in assessing and understanding those needs and developing procedures and practices to support them. </a:t>
            </a:r>
          </a:p>
          <a:p>
            <a:endParaRPr lang="en-US" dirty="0" smtClean="0"/>
          </a:p>
          <a:p>
            <a:r>
              <a:rPr lang="en-US" u="sng" dirty="0" smtClean="0"/>
              <a:t>Controlling Rumors </a:t>
            </a:r>
          </a:p>
          <a:p>
            <a:r>
              <a:rPr lang="en-US" dirty="0" smtClean="0"/>
              <a:t>Preventing rumors is impossible. Limiting and controlling them are possible. Frequent, open, structured, honest, and planned communications will cut down on the development and spreading of rumors.</a:t>
            </a:r>
          </a:p>
          <a:p>
            <a:endParaRPr lang="en-US" dirty="0" smtClean="0"/>
          </a:p>
          <a:p>
            <a:pPr>
              <a:defRPr u="sng"/>
            </a:pPr>
            <a:r>
              <a:rPr lang="en-US" dirty="0" smtClean="0"/>
              <a:t>Global/International Aspects</a:t>
            </a:r>
          </a:p>
          <a:p>
            <a:r>
              <a:rPr lang="en-US" dirty="0" smtClean="0"/>
              <a:t>If the merger or acquisition effort involves companies from different countries, the role of security becomes more involved and demanding. International travel, laws, and regulations from multiple countries and cultural and language differences along with differing business practices make the task of protecting the effort, people, and information more complicated. Having an understanding of international business issues will be helpful. Having a security manager on the team with experience in international business, and security will be invaluable to the effort. When an acquisition team leader selects a security manager to support the team, the leader should keep in mind the importance of international business experience. </a:t>
            </a:r>
          </a:p>
          <a:p>
            <a:endParaRPr lang="en-US" dirty="0" smtClean="0"/>
          </a:p>
          <a:p>
            <a:r>
              <a:rPr lang="en-US" u="sng" dirty="0" smtClean="0"/>
              <a:t>Team Consultant:</a:t>
            </a:r>
            <a:r>
              <a:rPr lang="en-US" dirty="0" smtClean="0"/>
              <a:t> Part of the role for security is to serve as the team’s “in-house consultant,” that is to say, serve as a subject matter expert and help the team learn as much as possible about the target company, particularly as it pertains to matters of security. </a:t>
            </a:r>
          </a:p>
        </p:txBody>
      </p:sp>
      <p:sp>
        <p:nvSpPr>
          <p:cNvPr id="4" name="Slide Number Placeholder 3"/>
          <p:cNvSpPr>
            <a:spLocks noGrp="1"/>
          </p:cNvSpPr>
          <p:nvPr>
            <p:ph type="sldNum" sz="quarter" idx="10"/>
          </p:nvPr>
        </p:nvSpPr>
        <p:spPr/>
        <p:txBody>
          <a:bodyPr/>
          <a:lstStyle/>
          <a:p>
            <a:fld id="{73AD90B0-1EC1-5941-B428-303C0FF158DF}" type="slidenum">
              <a:rPr lang="en-US" smtClean="0"/>
              <a:t>44</a:t>
            </a:fld>
            <a:endParaRPr lang="en-US"/>
          </a:p>
        </p:txBody>
      </p:sp>
      <p:sp>
        <p:nvSpPr>
          <p:cNvPr id="5" name="Date Placeholder 4"/>
          <p:cNvSpPr>
            <a:spLocks noGrp="1"/>
          </p:cNvSpPr>
          <p:nvPr>
            <p:ph type="dt" idx="11"/>
          </p:nvPr>
        </p:nvSpPr>
        <p:spPr/>
        <p:txBody>
          <a:bodyPr/>
          <a:lstStyle/>
          <a:p>
            <a:r>
              <a:rPr lang="en-US" smtClean="0"/>
              <a:t>12/06/2017</a:t>
            </a:r>
            <a:endParaRPr lang="en-US"/>
          </a:p>
        </p:txBody>
      </p:sp>
    </p:spTree>
    <p:extLst>
      <p:ext uri="{BB962C8B-B14F-4D97-AF65-F5344CB8AC3E}">
        <p14:creationId xmlns:p14="http://schemas.microsoft.com/office/powerpoint/2010/main" val="33085487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Preliminary background investigations</a:t>
            </a:r>
            <a:r>
              <a:rPr lang="en-US" dirty="0" smtClean="0"/>
              <a:t>: Learn as much as possible about the target company and its leadership. All knowledge gained early will have value in later phases. The more the merger and acquisition team can learn about the target company the greater the possibility of good business decisions being made. </a:t>
            </a:r>
          </a:p>
          <a:p>
            <a:endParaRPr lang="en-US" dirty="0" smtClean="0"/>
          </a:p>
          <a:p>
            <a:r>
              <a:rPr lang="en-US" u="sng" dirty="0" smtClean="0"/>
              <a:t>Due diligence</a:t>
            </a:r>
            <a:r>
              <a:rPr lang="en-US" dirty="0" smtClean="0"/>
              <a:t>: During the due diligence phase of the effort, the merger and acquisition team has an opportunity and an obligation to take a more in-depth look at the target company. This examination is still limited. How extensive it becomes may require an agreement by both companies. Nevertheless, it will be an opportunity to learn more about the target company than is available from open sources. The time frame for the due diligence is limited but should be sufficient to allow for obtaining enough information about the company so that when this information is combined with data gathered from other sources as well as open sources, chances of making the correct decisions are enhanced. It is during this phase that the team leadership identifies and considers all problems and concerns. The problems are evaluated and a decision is made to proceed with the merger or acquisition or abort the effort.</a:t>
            </a:r>
          </a:p>
          <a:p>
            <a:endParaRPr lang="en-US" dirty="0" smtClean="0"/>
          </a:p>
          <a:p>
            <a:r>
              <a:rPr lang="en-US" u="sng" dirty="0" smtClean="0"/>
              <a:t>Cost of security</a:t>
            </a:r>
            <a:r>
              <a:rPr lang="en-US" dirty="0" smtClean="0"/>
              <a:t>: Within most companies, security is a cost center and not a revenue center. Unless the company is in the business of selling security products and services, security does not usually generate revenue. Like other supporting functions, the security organization exists to fulfill a protective and compliance role. Company assets protection, driven by laws, regulations, and the need to mitigate risks, are the reason security organizations are formed. Moreover, to protect their own interest, most companies establish a set of rules (policies and procedures) to provide a protective framework for employees to operate within. This costs money.</a:t>
            </a:r>
          </a:p>
          <a:p>
            <a:endParaRPr lang="en-US" dirty="0" smtClean="0"/>
          </a:p>
          <a:p>
            <a:r>
              <a:rPr lang="en-US" u="sng" dirty="0" smtClean="0"/>
              <a:t>Operations security</a:t>
            </a:r>
            <a:r>
              <a:rPr lang="en-US" dirty="0" smtClean="0"/>
              <a:t>: Operations, or operational security (OPSEC), refers to the measures and controls applied to the effort to ensure that the day-to-day activities of the team are protected to the extent appropriate. The security manager is responsible for leading this effort and for developing and implementing the necessary protective measures. Protective measures vary with each phase of the effort, as each phase differs in its need for control. For example, the initial discussion concerning the team’s intentions to acquire a target company and the background assessments of that company and its executives generally need to occur under very tight controls. Preventing knowledge of the discussions from becoming public could have competitive and legal implications. For example, if publicly traded companies are involved, information suggesting the possibility of a merger or acquisition could have an impact on the stock price of one or both companies.</a:t>
            </a:r>
          </a:p>
        </p:txBody>
      </p:sp>
      <p:sp>
        <p:nvSpPr>
          <p:cNvPr id="4" name="Slide Number Placeholder 3"/>
          <p:cNvSpPr>
            <a:spLocks noGrp="1"/>
          </p:cNvSpPr>
          <p:nvPr>
            <p:ph type="sldNum" sz="quarter" idx="10"/>
          </p:nvPr>
        </p:nvSpPr>
        <p:spPr/>
        <p:txBody>
          <a:bodyPr/>
          <a:lstStyle/>
          <a:p>
            <a:fld id="{73AD90B0-1EC1-5941-B428-303C0FF158DF}" type="slidenum">
              <a:rPr lang="en-US" smtClean="0"/>
              <a:t>45</a:t>
            </a:fld>
            <a:endParaRPr lang="en-US"/>
          </a:p>
        </p:txBody>
      </p:sp>
      <p:sp>
        <p:nvSpPr>
          <p:cNvPr id="5" name="Date Placeholder 4"/>
          <p:cNvSpPr>
            <a:spLocks noGrp="1"/>
          </p:cNvSpPr>
          <p:nvPr>
            <p:ph type="dt" idx="11"/>
          </p:nvPr>
        </p:nvSpPr>
        <p:spPr/>
        <p:txBody>
          <a:bodyPr/>
          <a:lstStyle/>
          <a:p>
            <a:r>
              <a:rPr lang="en-US" smtClean="0"/>
              <a:t>12/06/2017</a:t>
            </a:r>
            <a:endParaRPr lang="en-US"/>
          </a:p>
        </p:txBody>
      </p:sp>
    </p:spTree>
    <p:extLst>
      <p:ext uri="{BB962C8B-B14F-4D97-AF65-F5344CB8AC3E}">
        <p14:creationId xmlns:p14="http://schemas.microsoft.com/office/powerpoint/2010/main" val="3809903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23056" indent="-323056">
              <a:buSzPct val="75000"/>
              <a:buFont typeface="+mj-lt"/>
              <a:buAutoNum type="arabicPeriod"/>
            </a:pPr>
            <a:r>
              <a:rPr lang="en-US" dirty="0" smtClean="0"/>
              <a:t>Resources, staffing, processes, and systems are combined</a:t>
            </a:r>
          </a:p>
          <a:p>
            <a:pPr marL="323056" indent="-323056">
              <a:buSzPct val="75000"/>
              <a:buFont typeface="+mj-lt"/>
              <a:buAutoNum type="arabicPeriod"/>
            </a:pPr>
            <a:r>
              <a:rPr lang="en-US" dirty="0" smtClean="0"/>
              <a:t>Business processes are as much as possible leveled</a:t>
            </a:r>
          </a:p>
          <a:p>
            <a:pPr marL="323056" indent="-323056">
              <a:buSzPct val="75000"/>
              <a:buFont typeface="+mj-lt"/>
              <a:buAutoNum type="arabicPeriod"/>
            </a:pPr>
            <a:r>
              <a:rPr lang="en-US" dirty="0" smtClean="0"/>
              <a:t>IT tools are unified</a:t>
            </a:r>
          </a:p>
          <a:p>
            <a:pPr marL="323056" marR="0" lvl="0" indent="-323056" algn="l" defTabSz="914400" rtl="0" eaLnBrk="1" fontAlgn="auto" latinLnBrk="0" hangingPunct="1">
              <a:lnSpc>
                <a:spcPct val="100000"/>
              </a:lnSpc>
              <a:spcBef>
                <a:spcPts val="0"/>
              </a:spcBef>
              <a:spcAft>
                <a:spcPts val="0"/>
              </a:spcAft>
              <a:buClrTx/>
              <a:buSzPct val="75000"/>
              <a:buFont typeface="+mj-lt"/>
              <a:buAutoNum type="arabicPeriod"/>
              <a:tabLst/>
              <a:defRPr/>
            </a:pPr>
            <a:r>
              <a:rPr lang="en-US" b="1" i="1" dirty="0" smtClean="0"/>
              <a:t>Active Directory merging strategy is key!</a:t>
            </a:r>
            <a:endParaRPr lang="en-US" dirty="0" smtClean="0"/>
          </a:p>
          <a:p>
            <a:pPr marL="323056" indent="-323056">
              <a:buSzPct val="75000"/>
              <a:buFont typeface="+mj-lt"/>
              <a:buAutoNum type="arabicPeriod"/>
            </a:pPr>
            <a:r>
              <a:rPr lang="en-US" dirty="0" smtClean="0"/>
              <a:t>The Target company has assumed a comparable or the same security posture as the acquiring company</a:t>
            </a:r>
          </a:p>
          <a:p>
            <a:pPr marL="323056" indent="-323056">
              <a:buSzPct val="75000"/>
              <a:buFont typeface="+mj-lt"/>
              <a:buAutoNum type="arabicPeriod"/>
            </a:pPr>
            <a:r>
              <a:rPr lang="en-US" dirty="0" smtClean="0"/>
              <a:t>Differences in processes and IT Security posture, as well as “misses” from the Integration Plan, are documented and signed off by key stakeholders (leadership, executives, CISO)</a:t>
            </a:r>
          </a:p>
          <a:p>
            <a:pPr marL="323056" indent="-323056">
              <a:buSzPct val="75000"/>
              <a:buFont typeface="+mj-lt"/>
              <a:buAutoNum type="arabicPeriod"/>
            </a:pPr>
            <a:r>
              <a:rPr lang="en-US" dirty="0" smtClean="0"/>
              <a:t>The agreed-upon designs are implemented, and</a:t>
            </a:r>
          </a:p>
          <a:p>
            <a:pPr marL="323056" indent="-323056">
              <a:buSzPct val="75000"/>
              <a:buFont typeface="+mj-lt"/>
              <a:buAutoNum type="arabicPeriod"/>
            </a:pPr>
            <a:r>
              <a:rPr lang="en-US" dirty="0" smtClean="0"/>
              <a:t>Operations — including Cyber Security – are turned over to standard support</a:t>
            </a:r>
          </a:p>
          <a:p>
            <a:pPr marL="323056" indent="-323056">
              <a:buSzPct val="75000"/>
              <a:buFont typeface="+mj-lt"/>
              <a:buAutoNum type="arabicPeriod"/>
            </a:pPr>
            <a:r>
              <a:rPr lang="en-US" dirty="0" smtClean="0"/>
              <a:t>Weekly or recurring meetings can be setup to assess integration phases are carried out as expected, and do follow IT Security best practices</a:t>
            </a:r>
          </a:p>
        </p:txBody>
      </p:sp>
      <p:sp>
        <p:nvSpPr>
          <p:cNvPr id="4" name="Slide Number Placeholder 3"/>
          <p:cNvSpPr>
            <a:spLocks noGrp="1"/>
          </p:cNvSpPr>
          <p:nvPr>
            <p:ph type="sldNum" sz="quarter" idx="10"/>
          </p:nvPr>
        </p:nvSpPr>
        <p:spPr/>
        <p:txBody>
          <a:bodyPr/>
          <a:lstStyle/>
          <a:p>
            <a:fld id="{73AD90B0-1EC1-5941-B428-303C0FF158DF}" type="slidenum">
              <a:rPr lang="en-US" smtClean="0"/>
              <a:t>46</a:t>
            </a:fld>
            <a:endParaRPr lang="en-US"/>
          </a:p>
        </p:txBody>
      </p:sp>
      <p:sp>
        <p:nvSpPr>
          <p:cNvPr id="5" name="Date Placeholder 4"/>
          <p:cNvSpPr>
            <a:spLocks noGrp="1"/>
          </p:cNvSpPr>
          <p:nvPr>
            <p:ph type="dt" idx="11"/>
          </p:nvPr>
        </p:nvSpPr>
        <p:spPr/>
        <p:txBody>
          <a:bodyPr/>
          <a:lstStyle/>
          <a:p>
            <a:r>
              <a:rPr lang="en-US" smtClean="0"/>
              <a:t>12/06/2017</a:t>
            </a:r>
            <a:endParaRPr lang="en-US"/>
          </a:p>
        </p:txBody>
      </p:sp>
    </p:spTree>
    <p:extLst>
      <p:ext uri="{BB962C8B-B14F-4D97-AF65-F5344CB8AC3E}">
        <p14:creationId xmlns:p14="http://schemas.microsoft.com/office/powerpoint/2010/main" val="15499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sz="1200" b="0" i="0" kern="1200" dirty="0" smtClean="0">
                <a:solidFill>
                  <a:schemeClr val="tx1"/>
                </a:solidFill>
                <a:effectLst/>
                <a:latin typeface="+mn-lt"/>
                <a:ea typeface="+mn-ea"/>
                <a:cs typeface="+mn-cs"/>
              </a:rPr>
              <a:t>With the GDPR, there has also been an increasing focus on privacy compliance in company due diligence, both on the buyer and seller side.</a:t>
            </a:r>
            <a:r>
              <a:rPr lang="en-GB" sz="1200" b="0" i="0" kern="1200" baseline="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Lack of documentation of compliance with key privacy requirements may lead to a lower valuation of the company if the buyer perceives that there is a privacy risk.  An increasing number of sellers are taking into account the risks of privacy compliance by implementing a specific privacy vendor due diligence where the focus is to eliminate unnecessary non-compliance through which to increase the deal value.</a:t>
            </a:r>
          </a:p>
          <a:p>
            <a:pPr marL="228600" indent="-228600">
              <a:buFont typeface="+mj-lt"/>
              <a:buAutoNum type="arabicPeriod"/>
            </a:pPr>
            <a:r>
              <a:rPr lang="en-GB" sz="1200" b="0" i="0" kern="1200" dirty="0" smtClean="0">
                <a:solidFill>
                  <a:schemeClr val="tx1"/>
                </a:solidFill>
                <a:effectLst/>
                <a:latin typeface="+mn-lt"/>
                <a:ea typeface="+mn-ea"/>
                <a:cs typeface="+mn-cs"/>
              </a:rPr>
              <a:t>Due to the increased focus on privacy caused by the GDPR, the deal value may not only be affected by personal data compliance or the lack of it. The privacy by design and by default requirements will force businesses to consider data protection during the initial phase when developing new products and services, rather than as an afterthought. Businesses that do not adhere to this change run the risk of falling behind.</a:t>
            </a:r>
          </a:p>
          <a:p>
            <a:pPr marL="228600" indent="-228600">
              <a:buFont typeface="+mj-lt"/>
              <a:buAutoNum type="arabicPeriod"/>
            </a:pPr>
            <a:r>
              <a:rPr lang="en-GB" sz="1200" b="0" i="0" kern="1200" dirty="0" smtClean="0">
                <a:solidFill>
                  <a:schemeClr val="tx1"/>
                </a:solidFill>
                <a:effectLst/>
                <a:latin typeface="+mn-lt"/>
                <a:ea typeface="+mn-ea"/>
                <a:cs typeface="+mn-cs"/>
              </a:rPr>
              <a:t>If the target company has taken advantages of the opportunities offered by the data protection rules, this may increase the deal value. Many transactions are driven by the buyer's appetite for the value represented by the target company's possession of large quantities of valuable personal data and the idea that the buyer will be able to further capitalize on this value going forward.</a:t>
            </a:r>
          </a:p>
          <a:p>
            <a:pPr marL="228600" indent="-228600">
              <a:buFont typeface="+mj-lt"/>
              <a:buAutoNum type="arabicPeriod"/>
            </a:pPr>
            <a:r>
              <a:rPr lang="en-GB" sz="1200" b="0" i="0" kern="1200" dirty="0" smtClean="0">
                <a:solidFill>
                  <a:schemeClr val="tx1"/>
                </a:solidFill>
                <a:effectLst/>
                <a:latin typeface="+mn-lt"/>
                <a:ea typeface="+mn-ea"/>
                <a:cs typeface="+mn-cs"/>
              </a:rPr>
              <a:t>Target companies with an outlined strategy with regard to personal data may be easier to value for potential buyers, as opposed to companies that lack such strategy and not are able to demonstrate the company's level of compliance. Buyers are also likely to appreciate that they will not have to implement a new privacy strategy and adequate legal framework post-closing of the transaction, which often is expensive, time consuming and challenging to implement successfully.</a:t>
            </a:r>
          </a:p>
          <a:p>
            <a:pPr marL="228600" indent="-228600">
              <a:buFont typeface="+mj-lt"/>
              <a:buAutoNum type="arabicPeriod"/>
            </a:pPr>
            <a:r>
              <a:rPr lang="en-GB" sz="1200" b="0" i="0" kern="1200" dirty="0" smtClean="0">
                <a:solidFill>
                  <a:schemeClr val="tx1"/>
                </a:solidFill>
                <a:effectLst/>
                <a:latin typeface="+mn-lt"/>
                <a:ea typeface="+mn-ea"/>
                <a:cs typeface="+mn-cs"/>
              </a:rPr>
              <a:t>Companies generally should be able achieve competitive advantage by having outlined a strategy that focuses on making efficient and cost-effective data protection measures while at the same time being within the regulatory framework and customer expectations.</a:t>
            </a:r>
          </a:p>
          <a:p>
            <a:pPr marL="228600" indent="-228600">
              <a:buFont typeface="+mj-lt"/>
              <a:buAutoNum type="arabicPeriod"/>
            </a:pPr>
            <a:r>
              <a:rPr lang="en-GB" sz="1200" b="0" i="0" kern="1200" dirty="0" smtClean="0">
                <a:solidFill>
                  <a:schemeClr val="tx1"/>
                </a:solidFill>
                <a:effectLst/>
                <a:latin typeface="+mn-lt"/>
                <a:ea typeface="+mn-ea"/>
                <a:cs typeface="+mn-cs"/>
              </a:rPr>
              <a:t>Such strategy will in general boost the value of the company.</a:t>
            </a:r>
          </a:p>
          <a:p>
            <a:pPr marL="228600" indent="-228600">
              <a:buFont typeface="+mj-lt"/>
              <a:buAutoNum type="arabicPeriod"/>
            </a:pPr>
            <a:r>
              <a:rPr lang="en-GB" sz="1200" b="0" i="0" kern="1200" dirty="0" smtClean="0">
                <a:solidFill>
                  <a:schemeClr val="tx1"/>
                </a:solidFill>
                <a:effectLst/>
                <a:latin typeface="+mn-lt"/>
                <a:ea typeface="+mn-ea"/>
                <a:cs typeface="+mn-cs"/>
              </a:rPr>
              <a:t>We also believe that companies being accurate and strict in data processing and showing transparency towards their customers will be considered more secure and trustworthy players.</a:t>
            </a:r>
          </a:p>
          <a:p>
            <a:pPr marL="228600" indent="-228600">
              <a:buFont typeface="+mj-lt"/>
              <a:buAutoNum type="arabicPeriod"/>
            </a:pPr>
            <a:r>
              <a:rPr lang="en-GB" sz="1200" b="0" i="0" kern="1200" dirty="0" smtClean="0">
                <a:solidFill>
                  <a:schemeClr val="tx1"/>
                </a:solidFill>
                <a:effectLst/>
                <a:latin typeface="+mn-lt"/>
                <a:ea typeface="+mn-ea"/>
                <a:cs typeface="+mn-cs"/>
              </a:rPr>
              <a:t>These factors are likely to be emphasized by potential buyers in the valuation of target companies.</a:t>
            </a:r>
          </a:p>
          <a:p>
            <a:pPr marL="228600" indent="-228600">
              <a:buFont typeface="+mj-lt"/>
              <a:buAutoNum type="arabicPeriod"/>
            </a:pPr>
            <a:r>
              <a:rPr lang="en-GB" sz="1200" b="0" i="0" kern="1200" dirty="0" smtClean="0">
                <a:solidFill>
                  <a:schemeClr val="tx1"/>
                </a:solidFill>
                <a:effectLst/>
                <a:latin typeface="+mn-lt"/>
                <a:ea typeface="+mn-ea"/>
                <a:cs typeface="+mn-cs"/>
              </a:rPr>
              <a:t>The rewards for greater utilization of personal data are significant for companies with, </a:t>
            </a:r>
            <a:r>
              <a:rPr lang="en-GB" sz="1200" b="0" i="1" kern="1200" dirty="0" smtClean="0">
                <a:solidFill>
                  <a:schemeClr val="tx1"/>
                </a:solidFill>
                <a:effectLst/>
                <a:latin typeface="+mn-lt"/>
                <a:ea typeface="+mn-ea"/>
                <a:cs typeface="+mn-cs"/>
              </a:rPr>
              <a:t>inter alia</a:t>
            </a:r>
            <a:r>
              <a:rPr lang="en-GB" sz="1200" b="0" i="0" kern="1200" dirty="0" smtClean="0">
                <a:solidFill>
                  <a:schemeClr val="tx1"/>
                </a:solidFill>
                <a:effectLst/>
                <a:latin typeface="+mn-lt"/>
                <a:ea typeface="+mn-ea"/>
                <a:cs typeface="+mn-cs"/>
              </a:rPr>
              <a:t>, the increased number of online stores, the extended use of web portals with login options and online identifiers (cookies, etc.). Thus, this will not only be important with the emergence of artificial intelligence, blockchain and ICOs, but for all businesses collecting, using or processing customer information within both B2B and B2C.</a:t>
            </a:r>
          </a:p>
          <a:p>
            <a:pPr marL="228600" indent="-228600">
              <a:buFont typeface="+mj-lt"/>
              <a:buAutoNum type="arabicPeriod"/>
            </a:pPr>
            <a:r>
              <a:rPr lang="en-GB" sz="1200" b="0" i="0" kern="1200" dirty="0" smtClean="0">
                <a:solidFill>
                  <a:schemeClr val="tx1"/>
                </a:solidFill>
                <a:effectLst/>
                <a:latin typeface="+mn-lt"/>
                <a:ea typeface="+mn-ea"/>
                <a:cs typeface="+mn-cs"/>
              </a:rPr>
              <a:t>Summing up, the message is that potential sellers who focus on dealing with data protection matters prior to an M&amp;A transaction, are likely to increase the deal value significantly as it will reduce the risk for the buyer connected to potential fines and at the same time reduce the buyer's costs since no or only few adjustments must be made post-closing.</a:t>
            </a:r>
          </a:p>
          <a:p>
            <a:pPr marL="228600" indent="-228600">
              <a:buFont typeface="+mj-lt"/>
              <a:buAutoNum type="arabicPeriod"/>
            </a:pPr>
            <a:endParaRPr lang="en-GB" sz="1200" b="0" i="0" kern="1200" dirty="0" smtClean="0">
              <a:solidFill>
                <a:schemeClr val="tx1"/>
              </a:solidFill>
              <a:effectLst/>
              <a:latin typeface="+mn-lt"/>
              <a:ea typeface="+mn-ea"/>
              <a:cs typeface="+mn-cs"/>
            </a:endParaRPr>
          </a:p>
          <a:p>
            <a:pPr marL="0" indent="0">
              <a:buFont typeface="+mj-lt"/>
              <a:buNone/>
            </a:pPr>
            <a:r>
              <a:rPr lang="en-GB" sz="1200" b="0" i="0" kern="1200" dirty="0" smtClean="0">
                <a:solidFill>
                  <a:schemeClr val="tx1"/>
                </a:solidFill>
                <a:effectLst/>
                <a:latin typeface="+mn-lt"/>
                <a:ea typeface="+mn-ea"/>
                <a:cs typeface="+mn-cs"/>
              </a:rPr>
              <a:t>https://svw.no/en/news/news/2017/december/gdpr-compliance--an-opportunity-for-adding-value-in-ma/</a:t>
            </a:r>
          </a:p>
        </p:txBody>
      </p:sp>
      <p:sp>
        <p:nvSpPr>
          <p:cNvPr id="4" name="Slide Number Placeholder 3"/>
          <p:cNvSpPr>
            <a:spLocks noGrp="1"/>
          </p:cNvSpPr>
          <p:nvPr>
            <p:ph type="sldNum" sz="quarter" idx="10"/>
          </p:nvPr>
        </p:nvSpPr>
        <p:spPr/>
        <p:txBody>
          <a:bodyPr/>
          <a:lstStyle/>
          <a:p>
            <a:fld id="{8C1A4656-B48C-4410-A796-BBF5B22B57E8}" type="slidenum">
              <a:rPr lang="en-GB" smtClean="0"/>
              <a:t>49</a:t>
            </a:fld>
            <a:endParaRPr lang="en-GB"/>
          </a:p>
        </p:txBody>
      </p:sp>
    </p:spTree>
    <p:extLst>
      <p:ext uri="{BB962C8B-B14F-4D97-AF65-F5344CB8AC3E}">
        <p14:creationId xmlns:p14="http://schemas.microsoft.com/office/powerpoint/2010/main" val="2233528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General Data Protection Regulation (GDPR) is a European law that has gone into effect on 25 May 2018. The GDPR has three dimensions:</a:t>
            </a:r>
          </a:p>
          <a:p>
            <a:pPr marL="171450" indent="-171450">
              <a:buFont typeface="Arial" panose="020B0604020202020204" pitchFamily="34" charset="0"/>
              <a:buChar char="•"/>
            </a:pPr>
            <a:r>
              <a:rPr lang="en-GB" dirty="0" smtClean="0"/>
              <a:t>Legal. The GDPR is a law. As proposed by the European Parliament, the GDPR will apply to all personal data, regardless of whether it is located inside the EU zone or transferred outside the EU zone. Of course, this research note is not intended as legal advice or comprehensive guidance.</a:t>
            </a:r>
          </a:p>
          <a:p>
            <a:pPr marL="171450" indent="-171450">
              <a:buFont typeface="Arial" panose="020B0604020202020204" pitchFamily="34" charset="0"/>
              <a:buChar char="•"/>
            </a:pPr>
            <a:r>
              <a:rPr lang="en-GB" dirty="0" smtClean="0"/>
              <a:t>Procedural. Depending on business and data volume, compliance with the GDPR may demand that (new) roles, responsibilities, accountabilities and processes be implemented.</a:t>
            </a:r>
          </a:p>
          <a:p>
            <a:pPr marL="171450" indent="-171450">
              <a:buFont typeface="Arial" panose="020B0604020202020204" pitchFamily="34" charset="0"/>
              <a:buChar char="•"/>
            </a:pPr>
            <a:r>
              <a:rPr lang="en-GB" dirty="0" smtClean="0"/>
              <a:t>Technical. The GDPR includes many data protection principles and requirements that must be enabled by technology, or that require technology to limit impact to internal operations. For example, technical professionals can support the GDPR program by using technology to make a process repeatable and scalable.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Source: Gartner</a:t>
            </a:r>
          </a:p>
        </p:txBody>
      </p:sp>
      <p:sp>
        <p:nvSpPr>
          <p:cNvPr id="4" name="Slide Number Placeholder 3"/>
          <p:cNvSpPr>
            <a:spLocks noGrp="1"/>
          </p:cNvSpPr>
          <p:nvPr>
            <p:ph type="sldNum" sz="quarter" idx="10"/>
          </p:nvPr>
        </p:nvSpPr>
        <p:spPr/>
        <p:txBody>
          <a:bodyPr/>
          <a:lstStyle/>
          <a:p>
            <a:fld id="{8C1A4656-B48C-4410-A796-BBF5B22B57E8}" type="slidenum">
              <a:rPr lang="en-GB" smtClean="0"/>
              <a:t>6</a:t>
            </a:fld>
            <a:endParaRPr lang="en-GB"/>
          </a:p>
        </p:txBody>
      </p:sp>
    </p:spTree>
    <p:extLst>
      <p:ext uri="{BB962C8B-B14F-4D97-AF65-F5344CB8AC3E}">
        <p14:creationId xmlns:p14="http://schemas.microsoft.com/office/powerpoint/2010/main" val="316857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Gartner - https://www.gartner.com/document/3874573</a:t>
            </a:r>
          </a:p>
          <a:p>
            <a:endParaRPr lang="en-GB" dirty="0" smtClean="0"/>
          </a:p>
          <a:p>
            <a:pPr marL="171450" indent="-171450">
              <a:buFont typeface="Arial" panose="020B0604020202020204" pitchFamily="34" charset="0"/>
              <a:buChar char="•"/>
            </a:pPr>
            <a:r>
              <a:rPr lang="en-GB" dirty="0" smtClean="0"/>
              <a:t>General Data Protection Regulation (GDPR) is a very complex regulation, with no specific guidance on public cloud computing.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Using a Cloud Service Provider invokes a shared responsibility model for addressing the GDPR. A CSP must meet the minimum requirements for the GDPR without limiting or hindering compliance efforts.</a:t>
            </a:r>
          </a:p>
          <a:p>
            <a:pPr marL="171450" indent="-171450">
              <a:buFont typeface="Arial" panose="020B0604020202020204" pitchFamily="34" charset="0"/>
              <a:buChar char="•"/>
            </a:pPr>
            <a:r>
              <a:rPr lang="en-GB" dirty="0" smtClean="0"/>
              <a:t>GDPR creates issues for organizations that process personal data in the public cloud, with regard to the rights of data subjects, data residency and cross-border transfers of personal data.</a:t>
            </a:r>
          </a:p>
          <a:p>
            <a:pPr marL="171450" indent="-171450">
              <a:buFont typeface="Arial" panose="020B0604020202020204" pitchFamily="34" charset="0"/>
              <a:buChar char="•"/>
            </a:pPr>
            <a:r>
              <a:rPr lang="en-GB" dirty="0" smtClean="0"/>
              <a:t>Many organizations don't yet know what level of support their cloud providers that they work with can offer with regard to GDPR compliance.</a:t>
            </a:r>
          </a:p>
          <a:p>
            <a:pPr marL="0" indent="0">
              <a:buFont typeface="Arial" panose="020B0604020202020204" pitchFamily="34" charset="0"/>
              <a:buNone/>
            </a:pPr>
            <a:r>
              <a:rPr lang="en-GB" dirty="0" smtClean="0"/>
              <a:t>Recommendations</a:t>
            </a:r>
            <a:r>
              <a:rPr lang="en-GB" baseline="0" dirty="0" smtClean="0"/>
              <a:t> – </a:t>
            </a:r>
            <a:r>
              <a:rPr lang="en-GB" dirty="0" smtClean="0"/>
              <a:t>to achieve GDPR-compliant utilization of public cloud computing strategies, enterprise architecture and technology innovation leaders should:</a:t>
            </a:r>
          </a:p>
          <a:p>
            <a:pPr marL="171450" indent="-171450">
              <a:buFont typeface="Arial" panose="020B0604020202020204" pitchFamily="34" charset="0"/>
              <a:buChar char="•"/>
            </a:pPr>
            <a:r>
              <a:rPr lang="en-GB" dirty="0" smtClean="0"/>
              <a:t>Perform a gap analysis between the current policies for data subjects, controllers and processors, as well as cross-border transfer and data residency, against the requirements specified in the GDPR.</a:t>
            </a:r>
          </a:p>
          <a:p>
            <a:pPr marL="171450" indent="-171450">
              <a:buFont typeface="Arial" panose="020B0604020202020204" pitchFamily="34" charset="0"/>
              <a:buChar char="•"/>
            </a:pPr>
            <a:r>
              <a:rPr lang="en-GB" dirty="0" smtClean="0"/>
              <a:t>Identify the organizational and technical actions required for achieving GDPR compliance, such as adapting workloads at different stages of the cloud journey, revising security policies and checking data residency requirements.</a:t>
            </a:r>
          </a:p>
          <a:p>
            <a:pPr marL="171450" indent="-171450">
              <a:buFont typeface="Arial" panose="020B0604020202020204" pitchFamily="34" charset="0"/>
              <a:buChar char="•"/>
            </a:pPr>
            <a:r>
              <a:rPr lang="en-GB" dirty="0" smtClean="0"/>
              <a:t>Ask all public cloud service providers that they're working with to provide required certification or proof of adherence to a code of conduct.</a:t>
            </a:r>
          </a:p>
          <a:p>
            <a:pPr marL="171450" indent="-171450">
              <a:buFont typeface="Arial" panose="020B0604020202020204" pitchFamily="34" charset="0"/>
              <a:buChar char="•"/>
            </a:pPr>
            <a:endParaRPr lang="en-GB" dirty="0" smtClean="0"/>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50</a:t>
            </a:fld>
            <a:endParaRPr lang="en-GB"/>
          </a:p>
        </p:txBody>
      </p:sp>
    </p:spTree>
    <p:extLst>
      <p:ext uri="{BB962C8B-B14F-4D97-AF65-F5344CB8AC3E}">
        <p14:creationId xmlns:p14="http://schemas.microsoft.com/office/powerpoint/2010/main" val="4022387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smtClean="0">
                <a:solidFill>
                  <a:schemeClr val="tx1"/>
                </a:solidFill>
                <a:effectLst/>
                <a:latin typeface="+mn-lt"/>
                <a:ea typeface="+mn-ea"/>
                <a:cs typeface="+mn-cs"/>
              </a:rPr>
              <a:t>Source: Gartner</a:t>
            </a:r>
          </a:p>
          <a:p>
            <a:endParaRPr lang="en-GB" sz="1200" b="0" i="0" u="none" strike="noStrike" kern="1200" dirty="0" smtClean="0">
              <a:solidFill>
                <a:schemeClr val="tx1"/>
              </a:solidFill>
              <a:effectLst/>
              <a:latin typeface="+mn-lt"/>
              <a:ea typeface="+mn-ea"/>
              <a:cs typeface="+mn-cs"/>
            </a:endParaRPr>
          </a:p>
          <a:p>
            <a:r>
              <a:rPr lang="en-GB" dirty="0" smtClean="0"/>
              <a:t>How does cloud technology relate to the GDPR?</a:t>
            </a:r>
          </a:p>
          <a:p>
            <a:endParaRPr lang="en-GB" dirty="0" smtClean="0"/>
          </a:p>
          <a:p>
            <a:r>
              <a:rPr lang="en-GB" dirty="0" smtClean="0"/>
              <a:t>A data controller is responsible for the conduct of any of its data processors. Noncompliance with regard to GDPR on the vendor side reflects on the compliance of the end-user organization. There are ways to retain control from an end-user perspective, and service providers are encouraged to adjust their products equally. Moving to the cloud may add to the security aspects of the processing activity, but could also lead to residency concerns. If the risk appetite of the end-user organization requires additional controls, a CASB service may be helpful. Alternatively, data protection in hybrid or on-premises operations is increased by adoption of DCAP products. These products monitor and respond to malicious or inappropriate user access behaviour with data stored pervasively across on-premises or cloud silos. A collateral benefit is that privacy compliance is demonstrated by mapping, dashboarding and logical control application.</a:t>
            </a:r>
          </a:p>
        </p:txBody>
      </p:sp>
      <p:sp>
        <p:nvSpPr>
          <p:cNvPr id="4" name="Slide Number Placeholder 3"/>
          <p:cNvSpPr>
            <a:spLocks noGrp="1"/>
          </p:cNvSpPr>
          <p:nvPr>
            <p:ph type="sldNum" sz="quarter" idx="10"/>
          </p:nvPr>
        </p:nvSpPr>
        <p:spPr/>
        <p:txBody>
          <a:bodyPr/>
          <a:lstStyle/>
          <a:p>
            <a:fld id="{8C1A4656-B48C-4410-A796-BBF5B22B57E8}" type="slidenum">
              <a:rPr lang="en-GB" smtClean="0"/>
              <a:t>51</a:t>
            </a:fld>
            <a:endParaRPr lang="en-GB"/>
          </a:p>
        </p:txBody>
      </p:sp>
    </p:spTree>
    <p:extLst>
      <p:ext uri="{BB962C8B-B14F-4D97-AF65-F5344CB8AC3E}">
        <p14:creationId xmlns:p14="http://schemas.microsoft.com/office/powerpoint/2010/main" val="34577342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smtClean="0"/>
              <a:t>IaaS cloud providers cannot make an organization GDPR-compliant. However, they can help enable organizations to operate in a GDPR-compliant manner.</a:t>
            </a:r>
            <a:r>
              <a:rPr lang="en-GB" baseline="0" dirty="0" smtClean="0"/>
              <a:t>  </a:t>
            </a:r>
            <a:r>
              <a:rPr lang="en-GB" dirty="0" smtClean="0"/>
              <a:t>Using a CSP invokes a shared responsibility model for addressing the GDPR. A CSP must meet the minimum requirements for the GDPR without limiting or hindering compliance efforts.</a:t>
            </a:r>
          </a:p>
          <a:p>
            <a:pPr marL="0" indent="0">
              <a:buFont typeface="Arial" panose="020B0604020202020204" pitchFamily="34" charset="0"/>
              <a:buNone/>
            </a:pPr>
            <a:r>
              <a:rPr lang="en-GB" dirty="0" smtClean="0"/>
              <a:t>On their own, CSP behaviour and tools will be insufficient to meet all GDPR compliance requirements.</a:t>
            </a:r>
          </a:p>
          <a:p>
            <a:pPr marL="171450" indent="-171450">
              <a:buFont typeface="Arial" panose="020B0604020202020204" pitchFamily="34" charset="0"/>
              <a:buChar char="•"/>
            </a:pPr>
            <a:r>
              <a:rPr lang="en-GB" dirty="0" smtClean="0"/>
              <a:t>AWS, Google and Microsoft are all committed to addressing the GDPR, albeit in different ways. Google and Microsoft have specific awareness of user-generated personal data that was borne out of their provision of relevant controls within their G Suite and Office 365 SaaS offerings, respectively. AWS currently offers this in a limited way with Amazon Macie.</a:t>
            </a:r>
          </a:p>
          <a:p>
            <a:pPr marL="0" indent="0">
              <a:buFont typeface="Arial" panose="020B0604020202020204" pitchFamily="34" charset="0"/>
              <a:buNone/>
            </a:pPr>
            <a:r>
              <a:rPr lang="en-GB" dirty="0" smtClean="0"/>
              <a:t>Recommendations - Technical professionals responsible for evaluating cloud providers for processing data in scope of the GDPR should:</a:t>
            </a:r>
          </a:p>
          <a:p>
            <a:pPr marL="171450" indent="-171450">
              <a:buFont typeface="Arial" panose="020B0604020202020204" pitchFamily="34" charset="0"/>
              <a:buChar char="•"/>
            </a:pPr>
            <a:r>
              <a:rPr lang="en-GB" dirty="0" smtClean="0"/>
              <a:t>Perform a data protection impact assessment (DPIA) when selecting a CSP for use in new scenarios where personal data is in scope for processing. The DPIA includes the CSPs commitment to service delivery behaviour and available tools for addressing the GDPR.</a:t>
            </a:r>
          </a:p>
          <a:p>
            <a:pPr marL="171450" indent="-171450">
              <a:buFont typeface="Arial" panose="020B0604020202020204" pitchFamily="34" charset="0"/>
              <a:buChar char="•"/>
            </a:pPr>
            <a:r>
              <a:rPr lang="en-GB" dirty="0" smtClean="0"/>
              <a:t>Perform a DPIA for each business process that is currently utilizing a CSP and involves personal data. Assess the risk to the privacy of the individual data subject, not necessarily the business. Retrofitting controls to existing data in the cloud is difficult, but necessary to achieve compliance.</a:t>
            </a:r>
          </a:p>
          <a:p>
            <a:pPr marL="171450" indent="-171450">
              <a:buFont typeface="Arial" panose="020B0604020202020204" pitchFamily="34" charset="0"/>
              <a:buChar char="•"/>
            </a:pPr>
            <a:r>
              <a:rPr lang="en-GB" dirty="0" smtClean="0"/>
              <a:t>Use CSP-provided tools where your risk assessment identifies that they can adequately address that part of the GDPR problem. However, third-party tools may be more effective, in particular when they can be used across CSPs.</a:t>
            </a:r>
          </a:p>
          <a:p>
            <a:pPr marL="171450" indent="-171450">
              <a:buFont typeface="Arial" panose="020B0604020202020204" pitchFamily="34" charset="0"/>
              <a:buChar char="•"/>
            </a:pPr>
            <a:endParaRPr lang="en-GB"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smtClean="0"/>
              <a:t>Source: Gartner - https://www.gartner.com/document/3875768</a:t>
            </a:r>
          </a:p>
        </p:txBody>
      </p:sp>
      <p:sp>
        <p:nvSpPr>
          <p:cNvPr id="4" name="Slide Number Placeholder 3"/>
          <p:cNvSpPr>
            <a:spLocks noGrp="1"/>
          </p:cNvSpPr>
          <p:nvPr>
            <p:ph type="sldNum" sz="quarter" idx="10"/>
          </p:nvPr>
        </p:nvSpPr>
        <p:spPr/>
        <p:txBody>
          <a:bodyPr/>
          <a:lstStyle/>
          <a:p>
            <a:fld id="{8C1A4656-B48C-4410-A796-BBF5B22B57E8}" type="slidenum">
              <a:rPr lang="en-GB" smtClean="0"/>
              <a:t>52</a:t>
            </a:fld>
            <a:endParaRPr lang="en-GB"/>
          </a:p>
        </p:txBody>
      </p:sp>
    </p:spTree>
    <p:extLst>
      <p:ext uri="{BB962C8B-B14F-4D97-AF65-F5344CB8AC3E}">
        <p14:creationId xmlns:p14="http://schemas.microsoft.com/office/powerpoint/2010/main" val="13116978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Non-compliance by a target, or evidence of heightened risks discovered during due M&amp;A diligence, may lead to additional GDPR-related conditions in any sale and purchase agreement.  These could include the exclusion of certain GDPR-related liabilities from the deal, specific indemnities, covenants and additional conditions to closing.</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Over time, the insurance industry may be prepared to offer cover for GDPR-related liabilities, but premiums are likely to be very expensive until the industry has established data on loss rates.</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53</a:t>
            </a:fld>
            <a:endParaRPr lang="en-GB"/>
          </a:p>
        </p:txBody>
      </p:sp>
    </p:spTree>
    <p:extLst>
      <p:ext uri="{BB962C8B-B14F-4D97-AF65-F5344CB8AC3E}">
        <p14:creationId xmlns:p14="http://schemas.microsoft.com/office/powerpoint/2010/main" val="29777442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Administrative fines are not insurable because the deterrent effect of fines would be lost if the offender could shift its economic burden to the insurer.</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acts or omissions which resulted in the fine shall not constitute a criminal offence.</a:t>
            </a:r>
          </a:p>
          <a:p>
            <a:endParaRPr lang="en-GB" dirty="0" smtClean="0"/>
          </a:p>
          <a:p>
            <a:r>
              <a:rPr lang="en-GB" dirty="0" smtClean="0"/>
              <a:t>An insurer will not be liable for payment of indemnity if loss was intentionally caused by the insured, or if it is demonstrated (by admission or judgement) that the insured’s conduct was deliberate or reckless.</a:t>
            </a:r>
          </a:p>
        </p:txBody>
      </p:sp>
      <p:sp>
        <p:nvSpPr>
          <p:cNvPr id="4" name="Slide Number Placeholder 3"/>
          <p:cNvSpPr>
            <a:spLocks noGrp="1"/>
          </p:cNvSpPr>
          <p:nvPr>
            <p:ph type="sldNum" sz="quarter" idx="10"/>
          </p:nvPr>
        </p:nvSpPr>
        <p:spPr/>
        <p:txBody>
          <a:bodyPr/>
          <a:lstStyle/>
          <a:p>
            <a:fld id="{8C1A4656-B48C-4410-A796-BBF5B22B57E8}" type="slidenum">
              <a:rPr lang="en-GB" smtClean="0"/>
              <a:t>54</a:t>
            </a:fld>
            <a:endParaRPr lang="en-GB"/>
          </a:p>
        </p:txBody>
      </p:sp>
    </p:spTree>
    <p:extLst>
      <p:ext uri="{BB962C8B-B14F-4D97-AF65-F5344CB8AC3E}">
        <p14:creationId xmlns:p14="http://schemas.microsoft.com/office/powerpoint/2010/main" val="203843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scope of GDPR is broader than most insurance policies which are often triggered by privacy or security incidents, whereas GDPR violations can also be triggered</a:t>
            </a:r>
            <a:r>
              <a:rPr lang="en-GB" baseline="0" dirty="0" smtClean="0"/>
              <a:t> </a:t>
            </a:r>
            <a:r>
              <a:rPr lang="en-GB" dirty="0" smtClean="0"/>
              <a:t>by non-compliance separate and apart from a privacy or security incident.</a:t>
            </a:r>
          </a:p>
          <a:p>
            <a:endParaRPr lang="en-GB" dirty="0" smtClean="0"/>
          </a:p>
          <a:p>
            <a:r>
              <a:rPr lang="en-GB" dirty="0" smtClean="0"/>
              <a:t>In certain countries, GDPR fines may be insurable, if not attributed to malice or established that they are criminal sanctions</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55</a:t>
            </a:fld>
            <a:endParaRPr lang="en-GB"/>
          </a:p>
        </p:txBody>
      </p:sp>
    </p:spTree>
    <p:extLst>
      <p:ext uri="{BB962C8B-B14F-4D97-AF65-F5344CB8AC3E}">
        <p14:creationId xmlns:p14="http://schemas.microsoft.com/office/powerpoint/2010/main" val="25676909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http://www.aon.com/attachments/risk-services/Aon_DLA-Piper-GDPR-Fines-Guide_Final_May2018.pdf</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Sorry about Malta!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DLA Piper has included as "not insurable" countries where in certain limited circumstances a fine might possibly be indemnifiable, but under local laws or public policy fines would generally not be regarded as insurable.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Data regulatory environment: Presented as a metric to offer a high level guide to the approximate likelihood of exposure to regulatory action from data protection authorities, and the possible strength of that action. It is assessed through a variety of factors, including (</a:t>
            </a:r>
            <a:r>
              <a:rPr lang="en-GB" dirty="0" err="1" smtClean="0"/>
              <a:t>i</a:t>
            </a:r>
            <a:r>
              <a:rPr lang="en-GB" dirty="0" smtClean="0"/>
              <a:t>) availability of criminal sanctions under local law; (ii) size and historic activity level of the regulator; and (iii) presence (and complexity) of supplementary privacy and information security laws. The heat rating assigned to a jurisdiction should not be interpreted as an indication of the likelihood of that country’s data protection authority commencing enforcement action in respect of any specific scenario.</a:t>
            </a:r>
          </a:p>
        </p:txBody>
      </p:sp>
      <p:sp>
        <p:nvSpPr>
          <p:cNvPr id="4" name="Slide Number Placeholder 3"/>
          <p:cNvSpPr>
            <a:spLocks noGrp="1"/>
          </p:cNvSpPr>
          <p:nvPr>
            <p:ph type="sldNum" sz="quarter" idx="10"/>
          </p:nvPr>
        </p:nvSpPr>
        <p:spPr/>
        <p:txBody>
          <a:bodyPr/>
          <a:lstStyle/>
          <a:p>
            <a:fld id="{8C1A4656-B48C-4410-A796-BBF5B22B57E8}" type="slidenum">
              <a:rPr lang="en-GB" smtClean="0"/>
              <a:t>56</a:t>
            </a:fld>
            <a:endParaRPr lang="en-GB"/>
          </a:p>
        </p:txBody>
      </p:sp>
    </p:spTree>
    <p:extLst>
      <p:ext uri="{BB962C8B-B14F-4D97-AF65-F5344CB8AC3E}">
        <p14:creationId xmlns:p14="http://schemas.microsoft.com/office/powerpoint/2010/main" val="2694241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Article 32(1) of the EU General Data Protection Regulation requires organizations to take a risk based approach in the protection of personal data. To mitigate risks presented by the evolving threat landscape your data protection program should be consistently maturing along three dimensions.</a:t>
            </a:r>
          </a:p>
          <a:p>
            <a:endParaRPr lang="en-GB" dirty="0" smtClean="0"/>
          </a:p>
          <a:p>
            <a:r>
              <a:rPr lang="en-GB" dirty="0" smtClean="0"/>
              <a:t>Security of Processing 32(1) - Taking into account the state of the art, the costs of implementation and the nature, scope, context and purposes of processing as well as the risk of varying likelihood and severity for the rights and freedoms of natural persons, the controller and the processor shall implement appropriate technical and organizational measures to ensure a level of security appropriate to the risk,…</a:t>
            </a:r>
          </a:p>
          <a:p>
            <a:endParaRPr lang="en-GB" dirty="0" smtClean="0"/>
          </a:p>
          <a:p>
            <a:r>
              <a:rPr lang="en-GB" dirty="0" smtClean="0"/>
              <a:t>Sources:</a:t>
            </a:r>
          </a:p>
          <a:p>
            <a:r>
              <a:rPr lang="en-GB" dirty="0" smtClean="0"/>
              <a:t>http://obsglobal.com/rsp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https://www.gartner.com/document/code/343559</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57</a:t>
            </a:fld>
            <a:endParaRPr lang="en-GB"/>
          </a:p>
        </p:txBody>
      </p:sp>
    </p:spTree>
    <p:extLst>
      <p:ext uri="{BB962C8B-B14F-4D97-AF65-F5344CB8AC3E}">
        <p14:creationId xmlns:p14="http://schemas.microsoft.com/office/powerpoint/2010/main" val="991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58</a:t>
            </a:fld>
            <a:endParaRPr lang="en-GB"/>
          </a:p>
        </p:txBody>
      </p:sp>
    </p:spTree>
    <p:extLst>
      <p:ext uri="{BB962C8B-B14F-4D97-AF65-F5344CB8AC3E}">
        <p14:creationId xmlns:p14="http://schemas.microsoft.com/office/powerpoint/2010/main" val="42469347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Anonymisation:</a:t>
            </a:r>
            <a:r>
              <a:rPr lang="en-GB" baseline="0" dirty="0" smtClean="0"/>
              <a:t> </a:t>
            </a:r>
            <a:r>
              <a:rPr lang="en-GB" dirty="0" smtClean="0"/>
              <a:t>http://ec.europa.eu/justice/article-29/documentation/opinion-recommendation/files/2014/wp216_en.pdf</a:t>
            </a:r>
          </a:p>
          <a:p>
            <a:endParaRPr lang="en-GB" dirty="0" smtClean="0"/>
          </a:p>
          <a:p>
            <a:pPr marL="228600" indent="-228600">
              <a:buFont typeface="+mj-lt"/>
              <a:buAutoNum type="arabicPeriod"/>
            </a:pPr>
            <a:r>
              <a:rPr lang="en-GB" dirty="0" smtClean="0"/>
              <a:t>Does encrypting everything exempt me from having to comply?</a:t>
            </a:r>
            <a:r>
              <a:rPr lang="en-GB" baseline="0" dirty="0" smtClean="0"/>
              <a:t> </a:t>
            </a:r>
            <a:r>
              <a:rPr lang="en-GB" dirty="0" smtClean="0"/>
              <a:t>No.</a:t>
            </a:r>
            <a:r>
              <a:rPr lang="en-GB" baseline="0" dirty="0" smtClean="0"/>
              <a:t>  </a:t>
            </a:r>
            <a:r>
              <a:rPr lang="en-GB" dirty="0" smtClean="0"/>
              <a:t>Encrypted data usually leads to pseudonymisation rather than truly anonymous data.</a:t>
            </a:r>
          </a:p>
          <a:p>
            <a:pPr marL="228600" indent="-228600">
              <a:buFont typeface="+mj-lt"/>
              <a:buAutoNum type="arabicPeriod"/>
            </a:pPr>
            <a:endParaRPr lang="en-GB" dirty="0" smtClean="0"/>
          </a:p>
          <a:p>
            <a:pPr marL="228600" indent="-228600">
              <a:buFont typeface="+mj-lt"/>
              <a:buAutoNum type="arabicPeriod"/>
            </a:pPr>
            <a:r>
              <a:rPr lang="en-GB" dirty="0" smtClean="0"/>
              <a:t>A data</a:t>
            </a:r>
            <a:r>
              <a:rPr lang="en-GB" baseline="0" dirty="0" smtClean="0"/>
              <a:t> </a:t>
            </a:r>
            <a:r>
              <a:rPr lang="en-GB" dirty="0" smtClean="0"/>
              <a:t>breach involving encrypted information should still be monitored, because re-identification and decryption are still a risk.</a:t>
            </a:r>
          </a:p>
          <a:p>
            <a:pPr marL="228600" indent="-228600">
              <a:buFont typeface="+mj-lt"/>
              <a:buAutoNum type="arabicPeriod"/>
            </a:pPr>
            <a:endParaRPr lang="en-GB" dirty="0" smtClean="0"/>
          </a:p>
          <a:p>
            <a:pPr marL="228600" indent="-228600">
              <a:buFont typeface="+mj-lt"/>
              <a:buAutoNum type="arabicPeriod"/>
            </a:pPr>
            <a:r>
              <a:rPr lang="en-GB" dirty="0" smtClean="0"/>
              <a:t>Note that</a:t>
            </a:r>
            <a:r>
              <a:rPr lang="en-GB" baseline="0" dirty="0" smtClean="0"/>
              <a:t> </a:t>
            </a:r>
            <a:r>
              <a:rPr lang="en-GB" dirty="0" smtClean="0"/>
              <a:t>"</a:t>
            </a:r>
            <a:r>
              <a:rPr lang="en-GB" dirty="0" err="1" smtClean="0"/>
              <a:t>anonymisation</a:t>
            </a:r>
            <a:r>
              <a:rPr lang="en-GB" dirty="0" smtClean="0"/>
              <a:t>" is the deletion or changing of personal data in such a way that this personal data can no longer be assigned to a certain or ascertainable individual or can only be assigned with a disproportionately high effort in terms of time, cost and work.</a:t>
            </a:r>
          </a:p>
          <a:p>
            <a:pPr marL="228600" indent="-228600">
              <a:buFont typeface="+mj-lt"/>
              <a:buAutoNum type="arabicPeriod"/>
            </a:pPr>
            <a:endParaRPr lang="en-GB" dirty="0" smtClean="0"/>
          </a:p>
          <a:p>
            <a:pPr marL="228600" indent="-228600">
              <a:buFont typeface="+mj-lt"/>
              <a:buAutoNum type="arabicPeriod"/>
            </a:pPr>
            <a:r>
              <a:rPr lang="en-GB" dirty="0" smtClean="0"/>
              <a:t>Pseudonymisation, instead, is the replacement of an individual's name and other identifiable</a:t>
            </a:r>
            <a:r>
              <a:rPr lang="en-GB" baseline="0" dirty="0" smtClean="0"/>
              <a:t> </a:t>
            </a:r>
            <a:r>
              <a:rPr lang="en-GB" dirty="0" smtClean="0"/>
              <a:t>characteristics with a label to prevent identification of the individual by unauthorized parties or to render such identification substantially difficult.</a:t>
            </a:r>
          </a:p>
          <a:p>
            <a:pPr marL="228600" indent="-228600">
              <a:buFont typeface="+mj-lt"/>
              <a:buAutoNum type="arabicPeriod"/>
            </a:pPr>
            <a:endParaRPr lang="en-GB"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smtClean="0"/>
              <a:t>Pseudonymisation techniques include certain levels</a:t>
            </a:r>
            <a:r>
              <a:rPr lang="en-GB" baseline="0" dirty="0" smtClean="0"/>
              <a:t> </a:t>
            </a:r>
            <a:r>
              <a:rPr lang="en-GB" dirty="0" smtClean="0"/>
              <a:t>of masking, redaction, tokenization and/or encryption of personal data.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smtClean="0"/>
              <a:t>These are ways to enhance security, but they do not necessarily create data that is out of scope for the GDPR.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smtClean="0"/>
              <a:t>Gartner advises clients to consider reporting data breaches on encrypted</a:t>
            </a:r>
            <a:r>
              <a:rPr lang="en-GB" baseline="0" dirty="0" smtClean="0"/>
              <a:t> </a:t>
            </a:r>
            <a:r>
              <a:rPr lang="en-GB" dirty="0" smtClean="0"/>
              <a:t>personal data to the regulatory authority as well.  Where a post-breach impact assessment demonstrates a risk to the subject, that individual must be informed as well.</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dirty="0" smtClean="0"/>
              <a:t>Source: Gartner</a:t>
            </a:r>
          </a:p>
        </p:txBody>
      </p:sp>
      <p:sp>
        <p:nvSpPr>
          <p:cNvPr id="4" name="Slide Number Placeholder 3"/>
          <p:cNvSpPr>
            <a:spLocks noGrp="1"/>
          </p:cNvSpPr>
          <p:nvPr>
            <p:ph type="sldNum" sz="quarter" idx="10"/>
          </p:nvPr>
        </p:nvSpPr>
        <p:spPr/>
        <p:txBody>
          <a:bodyPr/>
          <a:lstStyle/>
          <a:p>
            <a:fld id="{8C1A4656-B48C-4410-A796-BBF5B22B57E8}" type="slidenum">
              <a:rPr lang="en-GB" smtClean="0"/>
              <a:t>59</a:t>
            </a:fld>
            <a:endParaRPr lang="en-GB"/>
          </a:p>
        </p:txBody>
      </p:sp>
    </p:spTree>
    <p:extLst>
      <p:ext uri="{BB962C8B-B14F-4D97-AF65-F5344CB8AC3E}">
        <p14:creationId xmlns:p14="http://schemas.microsoft.com/office/powerpoint/2010/main" val="2289825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is personal data? Is the GDPR about security or about privacy?</a:t>
            </a:r>
          </a:p>
          <a:p>
            <a:pPr marL="171450" indent="-171450">
              <a:buFont typeface="Arial" panose="020B0604020202020204" pitchFamily="34" charset="0"/>
              <a:buChar char="•"/>
            </a:pPr>
            <a:r>
              <a:rPr lang="en-GB" dirty="0" smtClean="0"/>
              <a:t>The GDPR focuses on the protection of personal data and, hence, protects privacy.</a:t>
            </a:r>
          </a:p>
          <a:p>
            <a:pPr marL="171450" indent="-171450">
              <a:buFont typeface="Arial" panose="020B0604020202020204" pitchFamily="34" charset="0"/>
              <a:buChar char="•"/>
            </a:pPr>
            <a:r>
              <a:rPr lang="en-GB" dirty="0" smtClean="0"/>
              <a:t>Adequately securing personal data is only a subset of all privacy-related requirements.</a:t>
            </a:r>
          </a:p>
          <a:p>
            <a:pPr marL="171450" indent="-171450">
              <a:buFont typeface="Arial" panose="020B0604020202020204" pitchFamily="34" charset="0"/>
              <a:buChar char="•"/>
            </a:pPr>
            <a:r>
              <a:rPr lang="en-GB" dirty="0" smtClean="0"/>
              <a:t>Rather than a</a:t>
            </a:r>
            <a:r>
              <a:rPr lang="en-GB" baseline="0" dirty="0" smtClean="0"/>
              <a:t> </a:t>
            </a:r>
            <a:r>
              <a:rPr lang="en-GB" dirty="0" smtClean="0"/>
              <a:t>prescribed, limitative list of data items, "personal data" in the GDPR depends on context. Many things can be personal data. In short, personal data is any information relating to an identified or identifiable natural person (i.e., a "data subject"). Depending on context then, even singling out a record pointing at an individual may lead to identification, such as with IP addresses, location data, cookies, employee record number or even a (hashed) unique identifier (UID). For example, where a piece of paper contains "1,000," it's just a number. If that paper is a salary slip with a name, bank account and social security number, the figure as an attribute is personal data of sensitive nature.</a:t>
            </a:r>
          </a:p>
          <a:p>
            <a:pPr marL="171450" indent="-171450">
              <a:buFont typeface="Arial" panose="020B0604020202020204" pitchFamily="34" charset="0"/>
              <a:buChar char="•"/>
            </a:pPr>
            <a:r>
              <a:rPr lang="en-GB" dirty="0" smtClean="0"/>
              <a:t>When in doubt, SRM and business leaders should ask the company's legal advisor for clarification.</a:t>
            </a:r>
          </a:p>
        </p:txBody>
      </p:sp>
      <p:sp>
        <p:nvSpPr>
          <p:cNvPr id="4" name="Slide Number Placeholder 3"/>
          <p:cNvSpPr>
            <a:spLocks noGrp="1"/>
          </p:cNvSpPr>
          <p:nvPr>
            <p:ph type="sldNum" sz="quarter" idx="10"/>
          </p:nvPr>
        </p:nvSpPr>
        <p:spPr/>
        <p:txBody>
          <a:bodyPr/>
          <a:lstStyle/>
          <a:p>
            <a:fld id="{8C1A4656-B48C-4410-A796-BBF5B22B57E8}" type="slidenum">
              <a:rPr lang="en-GB" smtClean="0"/>
              <a:t>7</a:t>
            </a:fld>
            <a:endParaRPr lang="en-GB"/>
          </a:p>
        </p:txBody>
      </p:sp>
    </p:spTree>
    <p:extLst>
      <p:ext uri="{BB962C8B-B14F-4D97-AF65-F5344CB8AC3E}">
        <p14:creationId xmlns:p14="http://schemas.microsoft.com/office/powerpoint/2010/main" val="41492745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 is masking useful?</a:t>
            </a:r>
          </a:p>
          <a:p>
            <a:endParaRPr lang="en-GB" dirty="0" smtClean="0"/>
          </a:p>
          <a:p>
            <a:r>
              <a:rPr lang="en-GB" dirty="0" smtClean="0"/>
              <a:t>There are two main reasons to use data masking.</a:t>
            </a:r>
          </a:p>
          <a:p>
            <a:endParaRPr lang="en-GB" dirty="0" smtClean="0"/>
          </a:p>
          <a:p>
            <a:r>
              <a:rPr lang="en-GB" dirty="0" smtClean="0"/>
              <a:t>The first is that personal identifiable data can only</a:t>
            </a:r>
            <a:r>
              <a:rPr lang="en-GB" baseline="0" dirty="0" smtClean="0"/>
              <a:t> </a:t>
            </a:r>
            <a:r>
              <a:rPr lang="en-GB" dirty="0" smtClean="0"/>
              <a:t>be used for designated purposes. Testing, for example, is not a processing purpose that data subjects usually consent to. Moreover, testing environments are often less protected than</a:t>
            </a:r>
            <a:r>
              <a:rPr lang="en-GB" baseline="0" dirty="0" smtClean="0"/>
              <a:t> </a:t>
            </a:r>
            <a:r>
              <a:rPr lang="en-GB" dirty="0" smtClean="0"/>
              <a:t>operational environments. In such cases, anonymous information should be used rather than live data.</a:t>
            </a:r>
          </a:p>
          <a:p>
            <a:endParaRPr lang="en-GB" dirty="0" smtClean="0"/>
          </a:p>
          <a:p>
            <a:r>
              <a:rPr lang="en-GB" dirty="0" smtClean="0"/>
              <a:t>The second reason is that masking reduces risk/impact from a data breach. Similar to other</a:t>
            </a:r>
            <a:r>
              <a:rPr lang="en-GB" baseline="0" dirty="0" smtClean="0"/>
              <a:t> </a:t>
            </a:r>
            <a:r>
              <a:rPr lang="en-GB" dirty="0" smtClean="0"/>
              <a:t>pseudonymisation (tokenization or encryption — either SaaS or done on-premises), the impact of a</a:t>
            </a:r>
            <a:r>
              <a:rPr lang="en-GB" baseline="0" dirty="0" smtClean="0"/>
              <a:t> </a:t>
            </a:r>
            <a:r>
              <a:rPr lang="en-GB" dirty="0" smtClean="0"/>
              <a:t>data breach on individuals (subjects) is reduced. It's a proper</a:t>
            </a:r>
            <a:r>
              <a:rPr lang="en-GB" baseline="0" dirty="0" smtClean="0"/>
              <a:t> </a:t>
            </a:r>
            <a:r>
              <a:rPr lang="en-GB" dirty="0" smtClean="0"/>
              <a:t>preventative measure.</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60</a:t>
            </a:fld>
            <a:endParaRPr lang="en-GB"/>
          </a:p>
        </p:txBody>
      </p:sp>
    </p:spTree>
    <p:extLst>
      <p:ext uri="{BB962C8B-B14F-4D97-AF65-F5344CB8AC3E}">
        <p14:creationId xmlns:p14="http://schemas.microsoft.com/office/powerpoint/2010/main" val="398206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Format Preserving Encryption,</a:t>
            </a:r>
            <a:r>
              <a:rPr lang="en-GB" baseline="0" dirty="0" smtClean="0"/>
              <a:t> Order Preserving Encryption</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61</a:t>
            </a:fld>
            <a:endParaRPr lang="en-GB"/>
          </a:p>
        </p:txBody>
      </p:sp>
    </p:spTree>
    <p:extLst>
      <p:ext uri="{BB962C8B-B14F-4D97-AF65-F5344CB8AC3E}">
        <p14:creationId xmlns:p14="http://schemas.microsoft.com/office/powerpoint/2010/main" val="30716740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smtClean="0"/>
              <a:t>Definition: Consent management tools help marketers and developers responsible for web and app design obtain and subsequently administer consent for personal data processing from visitors in a manner compliant with applicable laws and policies.</a:t>
            </a:r>
          </a:p>
          <a:p>
            <a:pPr marL="171450" indent="-171450">
              <a:buFont typeface="Arial" panose="020B0604020202020204" pitchFamily="34" charset="0"/>
              <a:buChar char="•"/>
            </a:pPr>
            <a:endParaRPr lang="en-GB" dirty="0" smtClean="0"/>
          </a:p>
          <a:p>
            <a:pPr marL="0" indent="0">
              <a:buFont typeface="Arial" panose="020B0604020202020204" pitchFamily="34" charset="0"/>
              <a:buNone/>
            </a:pPr>
            <a:r>
              <a:rPr lang="en-GB" dirty="0" smtClean="0"/>
              <a:t>Position and Adoption Speed Justification: To comply with the EU's General Data Protection Regulation (GDPR), websites and apps that collect personal data for marketing must, in most cases, obtain consent from visitors by interjecting explanatory consent forms into the flow of their journey. The GDPR requires consent be clear, specific, explicit, affirmative and easily revoked, but it leaves implementation details open. Other laws and directives, such as the EU's </a:t>
            </a:r>
            <a:r>
              <a:rPr lang="en-GB" dirty="0" err="1" smtClean="0"/>
              <a:t>ePrivacy</a:t>
            </a:r>
            <a:r>
              <a:rPr lang="en-GB" dirty="0" smtClean="0"/>
              <a:t> Directive, are a bit more specific but still evolving, so the precise design requirements of these forms is unsettled. Meanwhile, marketers seek an elusive balance between insufficient consent and high abandonment rates. These factors drive requirements for design flexibility and high usability standards.</a:t>
            </a:r>
          </a:p>
          <a:p>
            <a:endParaRPr lang="en-GB" dirty="0" smtClean="0"/>
          </a:p>
          <a:p>
            <a:r>
              <a:rPr lang="en-GB" dirty="0" smtClean="0"/>
              <a:t>On the back end, the variety of marketing technologies involved in implementing such rights as profile portability and erasure drives complex integration requirements. </a:t>
            </a:r>
            <a:r>
              <a:rPr lang="en-GB" dirty="0" err="1" smtClean="0"/>
              <a:t>Martech</a:t>
            </a:r>
            <a:r>
              <a:rPr lang="en-GB" dirty="0" smtClean="0"/>
              <a:t> providers have generally left front-end design to independent providers for which they provide APIs, but standards are lacking.</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Business Impact: When consumers habitually decline to consent to processing of personal data by brands, marketers will lose the ability to offer personalized services and anticipate customer needs based on behaviour, so their value to customers will diminish. Part of the success of the GDPR and related privacy regulation therefore hinges on marketers' abilities to craft compliant solutions to the challenge of obtaining consent needed to preserve the benefits of personalization and customer intimacy. Without these, brands risk commoditization and markets risk losing economic value. Consent management solutions are keys to building trust-based relationships between consumers and brands that put consumers in control of their personal data. They are also keys to avoiding the high costs of noncompliance.</a:t>
            </a:r>
          </a:p>
          <a:p>
            <a:endParaRPr lang="en-GB" dirty="0" smtClean="0"/>
          </a:p>
          <a:p>
            <a:r>
              <a:rPr lang="en-GB" dirty="0" smtClean="0"/>
              <a:t>As consent management evolves, it will likely be absorbed into consolidated marketing suites, which are becoming more comprehensive in scope.</a:t>
            </a:r>
          </a:p>
          <a:p>
            <a:r>
              <a:rPr lang="en-GB" dirty="0" smtClean="0"/>
              <a:t>User Advice: Marketing leaders and developers responsible for website and app design and content must:</a:t>
            </a:r>
          </a:p>
          <a:p>
            <a:endParaRPr lang="en-GB" dirty="0" smtClean="0"/>
          </a:p>
          <a:p>
            <a:pPr marL="171450" indent="-171450">
              <a:buFont typeface="Arial" panose="020B0604020202020204" pitchFamily="34" charset="0"/>
              <a:buChar char="•"/>
            </a:pPr>
            <a:r>
              <a:rPr lang="en-GB" dirty="0" smtClean="0"/>
              <a:t>Work with data protection officers (DPOs) to document precise user experience (UX) requirements implied by data processing consent policies.</a:t>
            </a:r>
          </a:p>
          <a:p>
            <a:pPr marL="171450" indent="-171450">
              <a:buFont typeface="Arial" panose="020B0604020202020204" pitchFamily="34" charset="0"/>
              <a:buChar char="•"/>
            </a:pPr>
            <a:r>
              <a:rPr lang="en-GB" dirty="0" smtClean="0"/>
              <a:t>Develop a consent matrix that defines types of communications granularly and port existing customer databases into this new model.</a:t>
            </a:r>
          </a:p>
          <a:p>
            <a:pPr marL="171450" indent="-171450">
              <a:buFont typeface="Arial" panose="020B0604020202020204" pitchFamily="34" charset="0"/>
              <a:buChar char="•"/>
            </a:pPr>
            <a:r>
              <a:rPr lang="en-GB" dirty="0" smtClean="0"/>
              <a:t>Provide a customer consent dashboard where consumers can view their consent subscriptions and modify them as they see fit.</a:t>
            </a:r>
          </a:p>
          <a:p>
            <a:pPr marL="171450" indent="-171450">
              <a:buFont typeface="Arial" panose="020B0604020202020204" pitchFamily="34" charset="0"/>
              <a:buChar char="•"/>
            </a:pPr>
            <a:r>
              <a:rPr lang="en-GB" dirty="0" smtClean="0"/>
              <a:t>Determine if a packaged consent management solution is justified by assessing UX requirements against market options and internal costs.</a:t>
            </a:r>
          </a:p>
          <a:p>
            <a:pPr marL="171450" indent="-171450">
              <a:buFont typeface="Arial" panose="020B0604020202020204" pitchFamily="34" charset="0"/>
              <a:buChar char="•"/>
            </a:pPr>
            <a:r>
              <a:rPr lang="en-GB" dirty="0" smtClean="0"/>
              <a:t>Implement a formal review and approval process for consent flow designs and work with designers and customer experience experts to prototype and test alternatives.</a:t>
            </a:r>
          </a:p>
          <a:p>
            <a:pPr marL="171450" indent="-171450">
              <a:buFont typeface="Arial" panose="020B0604020202020204" pitchFamily="34" charset="0"/>
              <a:buChar char="•"/>
            </a:pPr>
            <a:r>
              <a:rPr lang="en-GB" dirty="0" smtClean="0"/>
              <a:t>Test and optimize design trade-offs and quantify costs of consent flow options in terms of user abandonment and consent decline rates.</a:t>
            </a:r>
          </a:p>
          <a:p>
            <a:pPr marL="171450" indent="-171450">
              <a:buFont typeface="Arial" panose="020B0604020202020204" pitchFamily="34" charset="0"/>
              <a:buChar char="•"/>
            </a:pPr>
            <a:r>
              <a:rPr lang="en-GB" dirty="0" smtClean="0"/>
              <a:t>Consider designs that solicit consent in contexts where its value is clear to users, rather than leading with consent flow at the onset of a session.</a:t>
            </a:r>
          </a:p>
          <a:p>
            <a:endParaRPr lang="en-GB" dirty="0" smtClean="0"/>
          </a:p>
          <a:p>
            <a:r>
              <a:rPr lang="en-GB" dirty="0" smtClean="0"/>
              <a:t>Elevated social awareness of data protection and privacy concerns make it likely that only a minority of brands will be popular enough to experience immediate success with new consent collection initiatives mandated by GDPR and other laws. This minority will benefit from their head start in cultivating consent-based relationships as consumers seek to exercise rights to limit exposure of personal data.</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Source: Gartner - Analysis By: Andrew Frank</a:t>
            </a:r>
          </a:p>
        </p:txBody>
      </p:sp>
      <p:sp>
        <p:nvSpPr>
          <p:cNvPr id="4" name="Slide Number Placeholder 3"/>
          <p:cNvSpPr>
            <a:spLocks noGrp="1"/>
          </p:cNvSpPr>
          <p:nvPr>
            <p:ph type="sldNum" sz="quarter" idx="10"/>
          </p:nvPr>
        </p:nvSpPr>
        <p:spPr/>
        <p:txBody>
          <a:bodyPr/>
          <a:lstStyle/>
          <a:p>
            <a:fld id="{8C1A4656-B48C-4410-A796-BBF5B22B57E8}" type="slidenum">
              <a:rPr lang="en-GB" smtClean="0"/>
              <a:t>62</a:t>
            </a:fld>
            <a:endParaRPr lang="en-GB"/>
          </a:p>
        </p:txBody>
      </p:sp>
    </p:spTree>
    <p:extLst>
      <p:ext uri="{BB962C8B-B14F-4D97-AF65-F5344CB8AC3E}">
        <p14:creationId xmlns:p14="http://schemas.microsoft.com/office/powerpoint/2010/main" val="6514568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Identity and access management will be at the heart of data compliance strategies post GDPR and essential to the digital, mobile, and cloud operating environments that will become the norm across all European industry sectors.</a:t>
            </a:r>
          </a:p>
          <a:p>
            <a:endParaRPr lang="en-GB" dirty="0" smtClean="0"/>
          </a:p>
          <a:p>
            <a:r>
              <a:rPr lang="en-GB" sz="1200" b="0" i="0" kern="1200" dirty="0" smtClean="0">
                <a:solidFill>
                  <a:schemeClr val="tx1"/>
                </a:solidFill>
                <a:effectLst/>
                <a:latin typeface="+mn-lt"/>
                <a:ea typeface="+mn-ea"/>
                <a:cs typeface="+mn-cs"/>
              </a:rPr>
              <a:t>According to a recent </a:t>
            </a:r>
            <a:r>
              <a:rPr lang="en-GB" sz="1200" b="0" i="0" u="none" strike="noStrike" kern="1200" dirty="0" smtClean="0">
                <a:solidFill>
                  <a:schemeClr val="tx1"/>
                </a:solidFill>
                <a:effectLst/>
                <a:latin typeface="+mn-lt"/>
                <a:ea typeface="+mn-ea"/>
                <a:cs typeface="+mn-cs"/>
              </a:rPr>
              <a:t>joint</a:t>
            </a:r>
            <a:r>
              <a:rPr lang="en-GB" sz="1200" b="0" i="0" u="none" strike="noStrike" kern="1200" baseline="0" dirty="0" smtClean="0">
                <a:solidFill>
                  <a:schemeClr val="tx1"/>
                </a:solidFill>
                <a:effectLst/>
                <a:latin typeface="+mn-lt"/>
                <a:ea typeface="+mn-ea"/>
                <a:cs typeface="+mn-cs"/>
              </a:rPr>
              <a:t> research study </a:t>
            </a:r>
            <a:r>
              <a:rPr lang="en-GB" sz="1200" b="0" i="0" kern="1200" dirty="0" smtClean="0">
                <a:solidFill>
                  <a:schemeClr val="tx1"/>
                </a:solidFill>
                <a:effectLst/>
                <a:latin typeface="+mn-lt"/>
                <a:ea typeface="+mn-ea"/>
                <a:cs typeface="+mn-cs"/>
              </a:rPr>
              <a:t>by the </a:t>
            </a:r>
            <a:r>
              <a:rPr lang="en-GB" sz="1200" b="0" i="0" kern="1200" dirty="0" err="1" smtClean="0">
                <a:solidFill>
                  <a:schemeClr val="tx1"/>
                </a:solidFill>
                <a:effectLst/>
                <a:latin typeface="+mn-lt"/>
                <a:ea typeface="+mn-ea"/>
                <a:cs typeface="+mn-cs"/>
              </a:rPr>
              <a:t>Ponemon</a:t>
            </a:r>
            <a:r>
              <a:rPr lang="en-GB" sz="1200" b="0" i="0" kern="1200" dirty="0" smtClean="0">
                <a:solidFill>
                  <a:schemeClr val="tx1"/>
                </a:solidFill>
                <a:effectLst/>
                <a:latin typeface="+mn-lt"/>
                <a:ea typeface="+mn-ea"/>
                <a:cs typeface="+mn-cs"/>
              </a:rPr>
              <a:t> Institute and </a:t>
            </a:r>
            <a:r>
              <a:rPr lang="en-GB" sz="1200" b="0" i="0" kern="1200" dirty="0" err="1" smtClean="0">
                <a:solidFill>
                  <a:schemeClr val="tx1"/>
                </a:solidFill>
                <a:effectLst/>
                <a:latin typeface="+mn-lt"/>
                <a:ea typeface="+mn-ea"/>
                <a:cs typeface="+mn-cs"/>
              </a:rPr>
              <a:t>Gemalto</a:t>
            </a:r>
            <a:r>
              <a:rPr lang="en-GB" sz="1200" b="0" i="0" kern="1200" dirty="0" smtClean="0">
                <a:solidFill>
                  <a:schemeClr val="tx1"/>
                </a:solidFill>
                <a:effectLst/>
                <a:latin typeface="+mn-lt"/>
                <a:ea typeface="+mn-ea"/>
                <a:cs typeface="+mn-cs"/>
              </a:rPr>
              <a:t>, enterprises today use on average 27 cloud-based apps for their employees’ day to day work. However, in most organizations, no mechanism has been instated to allow for centralized access controls to these cloud apps. Nonetheless, cloud access management security solutions are catching on, with two-fifths of IT decision makers already </a:t>
            </a:r>
            <a:r>
              <a:rPr lang="en-GB" sz="1200" b="0" i="0" u="none" strike="noStrike" kern="1200" dirty="0" smtClean="0">
                <a:solidFill>
                  <a:schemeClr val="tx1"/>
                </a:solidFill>
                <a:effectLst/>
                <a:latin typeface="+mn-lt"/>
                <a:ea typeface="+mn-ea"/>
                <a:cs typeface="+mn-cs"/>
              </a:rPr>
              <a:t>managing SSO </a:t>
            </a:r>
            <a:r>
              <a:rPr lang="en-GB" sz="1200" b="0" i="0" kern="1200" dirty="0" smtClean="0">
                <a:solidFill>
                  <a:schemeClr val="tx1"/>
                </a:solidFill>
                <a:effectLst/>
                <a:latin typeface="+mn-lt"/>
                <a:ea typeface="+mn-ea"/>
                <a:cs typeface="+mn-cs"/>
              </a:rPr>
              <a:t>centrally for all their applications and another 50% wanting to do so in the future.</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To address specific use cases, policies can be set up so that only authorized personnel can access personal data belonging to EU citizens, elevating assurance with multi-factor authentication after a single sign-on session is launched for the appropriate user groups, resources and applications. For example, Sales, Accounts Payable or other user groups that need to access EU citizen’s data (for example, data in a CRM) may be required to step up authentication—after launching a single sign-on session—each and every time they access an app holding this sensitive data in order to demonstrate that mechanisms were instated to mitigate risk and ensure that only authorized personnel accessed it.</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Similarly, you can define stricter access for remote workers or contractors, or step down access for low-risk apps.</a:t>
            </a:r>
          </a:p>
          <a:p>
            <a:endParaRPr lang="en-GB" sz="1200" b="0" i="0" kern="1200" dirty="0" smtClean="0">
              <a:solidFill>
                <a:schemeClr val="tx1"/>
              </a:solidFill>
              <a:effectLst/>
              <a:latin typeface="+mn-lt"/>
              <a:ea typeface="+mn-ea"/>
              <a:cs typeface="+mn-cs"/>
            </a:endParaRPr>
          </a:p>
          <a:p>
            <a:r>
              <a:rPr lang="en-GB" dirty="0" smtClean="0"/>
              <a:t>Source: http://www2.gemalto.com/cloud-security-research/</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63</a:t>
            </a:fld>
            <a:endParaRPr lang="en-GB"/>
          </a:p>
        </p:txBody>
      </p:sp>
    </p:spTree>
    <p:extLst>
      <p:ext uri="{BB962C8B-B14F-4D97-AF65-F5344CB8AC3E}">
        <p14:creationId xmlns:p14="http://schemas.microsoft.com/office/powerpoint/2010/main" val="1852287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smtClean="0">
                <a:solidFill>
                  <a:schemeClr val="tx1"/>
                </a:solidFill>
                <a:effectLst/>
                <a:latin typeface="+mn-lt"/>
                <a:ea typeface="+mn-ea"/>
                <a:cs typeface="+mn-cs"/>
              </a:rPr>
              <a:t>Zero Knowledge Proofs</a:t>
            </a:r>
            <a:endParaRPr lang="en-GB" dirty="0" smtClean="0">
              <a:effectLst/>
            </a:endParaRPr>
          </a:p>
          <a:p>
            <a:endParaRPr lang="en-GB" sz="1200" b="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Zero knowledge proofs (ZKP) are privacy-preserving messaging protocols that enable entities to prove that information available to both of them is correct, without the requirement to transmit or share the underlying information. Blockchain platforms have been evolving to include this privacy-oriented mechanisms in the form of </a:t>
            </a:r>
            <a:r>
              <a:rPr lang="en-GB" sz="1200" kern="1200" dirty="0" err="1" smtClean="0">
                <a:solidFill>
                  <a:schemeClr val="tx1"/>
                </a:solidFill>
                <a:effectLst/>
                <a:latin typeface="+mn-lt"/>
                <a:ea typeface="+mn-ea"/>
                <a:cs typeface="+mn-cs"/>
              </a:rPr>
              <a:t>zk</a:t>
            </a:r>
            <a:r>
              <a:rPr lang="en-GB" sz="1200" kern="1200" dirty="0" smtClean="0">
                <a:solidFill>
                  <a:schemeClr val="tx1"/>
                </a:solidFill>
                <a:effectLst/>
                <a:latin typeface="+mn-lt"/>
                <a:ea typeface="+mn-ea"/>
                <a:cs typeface="+mn-cs"/>
              </a:rPr>
              <a:t>-SNARKs (a form of ZKP that does not require repeated interaction).</a:t>
            </a:r>
            <a:endParaRPr lang="en-GB" dirty="0" smtClean="0">
              <a:effectLst/>
            </a:endParaRPr>
          </a:p>
          <a:p>
            <a:endParaRPr lang="en-GB" sz="1200" b="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MIT first developed the concept of ZKP in the 1980s. In particular, the challenge was to overcome the possibility of fraudulent representation of information. Rather than just focusing on an entity (prover) who tries to persuade the receiver (verifier) that the information is accurate (either false or true), the goal is to also address the issue of a verifier learning more about the information than merely if it is accurate or not.</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challenge has applicability in a wide range of use cases especially in the context of authentication and transaction verification. Other cases include payments, custody management, AML/KYC, medical records, mergers and acquisitions, etc.</a:t>
            </a:r>
            <a:endParaRPr lang="en-GB" dirty="0" smtClean="0">
              <a:effectLst/>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To operate effectively, ZKP must have completeness (of process), soundness (of information), and zero knowledge (of anything other than the proof). This challenge is highly relevant to blockchains and distributed ledgers as a core tenet of their operation is data sharing. The zero-knowledge approach is used by blockchain platforms and cryptocurrencies in the form of</a:t>
            </a:r>
            <a:r>
              <a:rPr lang="en-GB" dirty="0" smtClean="0">
                <a:effectLst/>
              </a:rPr>
              <a:t> </a:t>
            </a:r>
            <a:r>
              <a:rPr lang="en-GB" sz="1200" kern="1200" dirty="0" smtClean="0">
                <a:solidFill>
                  <a:schemeClr val="tx1"/>
                </a:solidFill>
                <a:effectLst/>
                <a:latin typeface="+mn-lt"/>
                <a:ea typeface="+mn-ea"/>
                <a:cs typeface="+mn-cs"/>
              </a:rPr>
              <a:t> </a:t>
            </a:r>
            <a:r>
              <a:rPr lang="en-GB" sz="1200" u="none" strike="noStrike" kern="1200" dirty="0" err="1" smtClean="0">
                <a:solidFill>
                  <a:schemeClr val="tx1"/>
                </a:solidFill>
                <a:effectLst/>
                <a:latin typeface="+mn-lt"/>
                <a:ea typeface="+mn-ea"/>
                <a:cs typeface="+mn-cs"/>
              </a:rPr>
              <a:t>zk</a:t>
            </a:r>
            <a:r>
              <a:rPr lang="en-GB" sz="1200" u="none" strike="noStrike" kern="1200" dirty="0" smtClean="0">
                <a:solidFill>
                  <a:schemeClr val="tx1"/>
                </a:solidFill>
                <a:effectLst/>
                <a:latin typeface="+mn-lt"/>
                <a:ea typeface="+mn-ea"/>
                <a:cs typeface="+mn-cs"/>
              </a:rPr>
              <a:t>-SNARK</a:t>
            </a:r>
            <a:r>
              <a:rPr lang="en-GB" sz="1200" kern="1200" dirty="0" smtClean="0">
                <a:solidFill>
                  <a:schemeClr val="tx1"/>
                </a:solidFill>
                <a:effectLst/>
                <a:latin typeface="+mn-lt"/>
                <a:ea typeface="+mn-ea"/>
                <a:cs typeface="+mn-cs"/>
              </a:rPr>
              <a:t>s, which are better-suited to a blockchain context due to greater efficiency and reduced need for interactivity. Hawk is an application of ZKP to smart contract domain, where the state of the computation is encrypted. An enabling cryptographic construct for ZKP is homomorphic encryption, which allows for computation on encrypted variables without revealing their values. </a:t>
            </a:r>
            <a:r>
              <a:rPr lang="en-GB" sz="1200" kern="1200" dirty="0" err="1" smtClean="0">
                <a:solidFill>
                  <a:schemeClr val="tx1"/>
                </a:solidFill>
                <a:effectLst/>
                <a:latin typeface="+mn-lt"/>
                <a:ea typeface="+mn-ea"/>
                <a:cs typeface="+mn-cs"/>
              </a:rPr>
              <a:t>Zcash</a:t>
            </a:r>
            <a:r>
              <a:rPr lang="en-GB" sz="1200" kern="1200" dirty="0" smtClean="0">
                <a:solidFill>
                  <a:schemeClr val="tx1"/>
                </a:solidFill>
                <a:effectLst/>
                <a:latin typeface="+mn-lt"/>
                <a:ea typeface="+mn-ea"/>
                <a:cs typeface="+mn-cs"/>
              </a:rPr>
              <a:t> (and its predecessor, </a:t>
            </a:r>
            <a:r>
              <a:rPr lang="en-GB" sz="1200" kern="1200" dirty="0" err="1" smtClean="0">
                <a:solidFill>
                  <a:schemeClr val="tx1"/>
                </a:solidFill>
                <a:effectLst/>
                <a:latin typeface="+mn-lt"/>
                <a:ea typeface="+mn-ea"/>
                <a:cs typeface="+mn-cs"/>
              </a:rPr>
              <a:t>Zerocash</a:t>
            </a:r>
            <a:r>
              <a:rPr lang="en-GB" sz="1200" kern="1200" dirty="0" smtClean="0">
                <a:solidFill>
                  <a:schemeClr val="tx1"/>
                </a:solidFill>
                <a:effectLst/>
                <a:latin typeface="+mn-lt"/>
                <a:ea typeface="+mn-ea"/>
                <a:cs typeface="+mn-cs"/>
              </a:rPr>
              <a:t>) is an early example of applying ZKP as an extension to the Bitcoin Protocol. In July 2016, Ethereum developers (such as </a:t>
            </a:r>
            <a:r>
              <a:rPr lang="en-GB" sz="1200" kern="1200" dirty="0" err="1" smtClean="0">
                <a:solidFill>
                  <a:schemeClr val="tx1"/>
                </a:solidFill>
                <a:effectLst/>
                <a:latin typeface="+mn-lt"/>
                <a:ea typeface="+mn-ea"/>
                <a:cs typeface="+mn-cs"/>
              </a:rPr>
              <a:t>Vitalik</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Buterin</a:t>
            </a:r>
            <a:r>
              <a:rPr lang="en-GB" sz="1200" kern="1200" dirty="0" smtClean="0">
                <a:solidFill>
                  <a:schemeClr val="tx1"/>
                </a:solidFill>
                <a:effectLst/>
                <a:latin typeface="+mn-lt"/>
                <a:ea typeface="+mn-ea"/>
                <a:cs typeface="+mn-cs"/>
              </a:rPr>
              <a:t>, the founder of Ethereum) worked in combination with ZKP experts to add a lightweight implementation of </a:t>
            </a:r>
            <a:r>
              <a:rPr lang="en-GB" sz="1200" kern="1200" dirty="0" err="1" smtClean="0">
                <a:solidFill>
                  <a:schemeClr val="tx1"/>
                </a:solidFill>
                <a:effectLst/>
                <a:latin typeface="+mn-lt"/>
                <a:ea typeface="+mn-ea"/>
                <a:cs typeface="+mn-cs"/>
              </a:rPr>
              <a:t>zk</a:t>
            </a:r>
            <a:r>
              <a:rPr lang="en-GB" sz="1200" kern="1200" dirty="0" smtClean="0">
                <a:solidFill>
                  <a:schemeClr val="tx1"/>
                </a:solidFill>
                <a:effectLst/>
                <a:latin typeface="+mn-lt"/>
                <a:ea typeface="+mn-ea"/>
                <a:cs typeface="+mn-cs"/>
              </a:rPr>
              <a:t>-SNARKs to the Ethereum platform, called </a:t>
            </a:r>
            <a:r>
              <a:rPr lang="en-GB" sz="1200" kern="1200" dirty="0" err="1" smtClean="0">
                <a:solidFill>
                  <a:schemeClr val="tx1"/>
                </a:solidFill>
                <a:effectLst/>
                <a:latin typeface="+mn-lt"/>
                <a:ea typeface="+mn-ea"/>
                <a:cs typeface="+mn-cs"/>
              </a:rPr>
              <a:t>ZoE</a:t>
            </a:r>
            <a:r>
              <a:rPr lang="en-GB" sz="1200" kern="1200" dirty="0" smtClean="0">
                <a:solidFill>
                  <a:schemeClr val="tx1"/>
                </a:solidFill>
                <a:effectLst/>
                <a:latin typeface="+mn-lt"/>
                <a:ea typeface="+mn-ea"/>
                <a:cs typeface="+mn-cs"/>
              </a:rPr>
              <a:t>. It is likely that future versions of Ethereum will incorporate a more robust ZKP capability. Over time, major platforms that seek to compete with Ethereum and bitcoin will add ZKP capability as well, and its value as a point of differentiation in a crowded competitive platform landscape will diminish.</a:t>
            </a:r>
            <a:endParaRPr lang="en-GB"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 challenge is that variety of methodologies and the multiplicity of types of ledgers and approaches to data management inhibits adoption. Moreover, ZKP will need to scale at the rate of DL transactional volumes in order to be effective, and this is yet to be proven.</a:t>
            </a:r>
            <a:r>
              <a:rPr lang="en-GB"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effectLst/>
            </a:endParaRPr>
          </a:p>
          <a:p>
            <a:pPr marL="228600" marR="0" lvl="0" indent="-228600" algn="l" defTabSz="914400" rtl="0" eaLnBrk="1" fontAlgn="auto" latinLnBrk="0" hangingPunct="1">
              <a:lnSpc>
                <a:spcPct val="100000"/>
              </a:lnSpc>
              <a:spcBef>
                <a:spcPts val="0"/>
              </a:spcBef>
              <a:spcAft>
                <a:spcPts val="0"/>
              </a:spcAft>
              <a:buClrTx/>
              <a:buSzTx/>
              <a:buFontTx/>
              <a:buAutoNum type="alphaUcParenR"/>
              <a:tabLst/>
              <a:defRPr/>
            </a:pPr>
            <a:r>
              <a:rPr lang="en-GB" dirty="0" smtClean="0"/>
              <a:t>Encoding as a polynomial problem - The program that is to be checked is compiled into a quadratic equation of polynomials: t(x)h(x) = w(x)v(x), where the equality holds if and only if the program is computed correctly. The prover wants to convince the verifier that this equality holds.</a:t>
            </a:r>
          </a:p>
          <a:p>
            <a:pPr marL="228600" marR="0" lvl="0" indent="-228600" algn="l" defTabSz="914400" rtl="0" eaLnBrk="1" fontAlgn="auto" latinLnBrk="0" hangingPunct="1">
              <a:lnSpc>
                <a:spcPct val="100000"/>
              </a:lnSpc>
              <a:spcBef>
                <a:spcPts val="0"/>
              </a:spcBef>
              <a:spcAft>
                <a:spcPts val="0"/>
              </a:spcAft>
              <a:buClrTx/>
              <a:buSzTx/>
              <a:buFontTx/>
              <a:buAutoNum type="alphaUcParenR"/>
              <a:tabLst/>
              <a:defRPr/>
            </a:pPr>
            <a:r>
              <a:rPr lang="en-GB" dirty="0" smtClean="0"/>
              <a:t>Succinctness by random sampling - The verifier chooses a secret evaluation point s to reduce the problem from multiplying polynomials and verifying polynomial function equality to simple multiplication and equality check on numbers: t(s)h(s) = w(s)v(s) This reduces both the proof size and the verification time tremendously.</a:t>
            </a:r>
          </a:p>
          <a:p>
            <a:pPr marL="228600" marR="0" lvl="0" indent="-228600" algn="l" defTabSz="914400" rtl="0" eaLnBrk="1" fontAlgn="auto" latinLnBrk="0" hangingPunct="1">
              <a:lnSpc>
                <a:spcPct val="100000"/>
              </a:lnSpc>
              <a:spcBef>
                <a:spcPts val="0"/>
              </a:spcBef>
              <a:spcAft>
                <a:spcPts val="0"/>
              </a:spcAft>
              <a:buClrTx/>
              <a:buSzTx/>
              <a:buFontTx/>
              <a:buAutoNum type="alphaUcParenR"/>
              <a:tabLst/>
              <a:defRPr/>
            </a:pPr>
            <a:r>
              <a:rPr lang="en-GB" dirty="0" smtClean="0"/>
              <a:t>Homomorphic encoding / encryption - An encoding/encryption function E is used that has some homomorphic properties (but is not fully homomorphic, something that is not yet practical). This allows the prover to compute E(t(s)), E(h(s)), E(w(s)), E(v(s)) without knowing s, she only knows E(s) and some other helpful encrypted values.</a:t>
            </a:r>
          </a:p>
          <a:p>
            <a:pPr marL="228600" marR="0" lvl="0" indent="-228600" algn="l" defTabSz="914400" rtl="0" eaLnBrk="1" fontAlgn="auto" latinLnBrk="0" hangingPunct="1">
              <a:lnSpc>
                <a:spcPct val="100000"/>
              </a:lnSpc>
              <a:spcBef>
                <a:spcPts val="0"/>
              </a:spcBef>
              <a:spcAft>
                <a:spcPts val="0"/>
              </a:spcAft>
              <a:buClrTx/>
              <a:buSzTx/>
              <a:buFontTx/>
              <a:buAutoNum type="alphaUcParenR"/>
              <a:tabLst/>
              <a:defRPr/>
            </a:pPr>
            <a:r>
              <a:rPr lang="en-GB" dirty="0" smtClean="0"/>
              <a:t>Zero Knowledge - The prover obfuscates the values E(t(s)), E(h(s)), E(w(s)), E(v(s)) by multiplying with a number so that the verifier can still check their correct structure without knowing the actual encoded values.</a:t>
            </a:r>
            <a:endParaRPr lang="en-GB"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Sources:</a:t>
            </a: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Gartner - </a:t>
            </a:r>
            <a:r>
              <a:rPr lang="en-GB" dirty="0" smtClean="0">
                <a:effectLst/>
              </a:rPr>
              <a:t>https://www.gartner.com/document/code/338717 - </a:t>
            </a:r>
            <a:r>
              <a:rPr lang="en-GB" sz="1200" b="1" kern="1200" baseline="0" dirty="0" smtClean="0">
                <a:solidFill>
                  <a:schemeClr val="tx1"/>
                </a:solidFill>
                <a:effectLst/>
                <a:latin typeface="+mn-lt"/>
                <a:ea typeface="+mn-ea"/>
                <a:cs typeface="+mn-cs"/>
              </a:rPr>
              <a:t> </a:t>
            </a:r>
            <a:r>
              <a:rPr lang="en-GB" sz="1200" b="0" kern="1200" dirty="0" smtClean="0">
                <a:solidFill>
                  <a:schemeClr val="tx1"/>
                </a:solidFill>
                <a:effectLst/>
                <a:latin typeface="+mn-lt"/>
                <a:ea typeface="+mn-ea"/>
                <a:cs typeface="+mn-cs"/>
              </a:rPr>
              <a:t>Analysis By:</a:t>
            </a:r>
            <a:r>
              <a:rPr lang="en-GB" dirty="0" smtClean="0">
                <a:effectLst/>
              </a:rPr>
              <a:t> </a:t>
            </a:r>
            <a:r>
              <a:rPr lang="en-GB" sz="1200" kern="1200" dirty="0" smtClean="0">
                <a:solidFill>
                  <a:schemeClr val="tx1"/>
                </a:solidFill>
                <a:effectLst/>
                <a:latin typeface="+mn-lt"/>
                <a:ea typeface="+mn-ea"/>
                <a:cs typeface="+mn-cs"/>
              </a:rPr>
              <a:t>David Anthony Mahdi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effectLst/>
              </a:rPr>
              <a:t>http://chriseth.github.io/notes/articles/zksnarks/zksnarks.pdf</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64</a:t>
            </a:fld>
            <a:endParaRPr lang="en-GB"/>
          </a:p>
        </p:txBody>
      </p:sp>
    </p:spTree>
    <p:extLst>
      <p:ext uri="{BB962C8B-B14F-4D97-AF65-F5344CB8AC3E}">
        <p14:creationId xmlns:p14="http://schemas.microsoft.com/office/powerpoint/2010/main" val="21200129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dirty="0" smtClean="0"/>
              <a:t>Work with security and risk management leaders to gain a deeper understanding of the nature of these controls, understanding that ZKP techniques are a paradigm shift.</a:t>
            </a:r>
          </a:p>
          <a:p>
            <a:pPr marL="171450" indent="-171450">
              <a:buFont typeface="Arial" panose="020B0604020202020204" pitchFamily="34" charset="0"/>
              <a:buChar char="•"/>
            </a:pPr>
            <a:r>
              <a:rPr lang="en-GB" sz="1200" dirty="0" smtClean="0"/>
              <a:t>Understand how ZKP can benefit use cases that require privacy protection, but be realistic with the current immaturity of ZKP solutions and approaches.</a:t>
            </a:r>
          </a:p>
          <a:p>
            <a:pPr marL="171450" indent="-171450">
              <a:buFont typeface="Arial" panose="020B0604020202020204" pitchFamily="34" charset="0"/>
              <a:buChar char="•"/>
            </a:pPr>
            <a:r>
              <a:rPr lang="en-GB" sz="1200" dirty="0" smtClean="0"/>
              <a:t>Evaluate how such controls may impact transaction authentication and ultimately consumers.</a:t>
            </a:r>
          </a:p>
          <a:p>
            <a:pPr marL="171450" indent="-171450">
              <a:buFont typeface="Arial" panose="020B0604020202020204" pitchFamily="34" charset="0"/>
              <a:buChar char="•"/>
            </a:pPr>
            <a:r>
              <a:rPr lang="en-GB" sz="1200" dirty="0" smtClean="0"/>
              <a:t>Assess the impact on the broader information management strategy.</a:t>
            </a:r>
          </a:p>
          <a:p>
            <a:pPr marL="171450" indent="-171450">
              <a:buFont typeface="Arial" panose="020B0604020202020204" pitchFamily="34" charset="0"/>
              <a:buChar char="•"/>
            </a:pPr>
            <a:r>
              <a:rPr lang="en-GB" sz="1200" dirty="0" smtClean="0"/>
              <a:t>Assess the architectural implications for using ZKP with different blockchains and distributed ledgers.</a:t>
            </a:r>
            <a:endParaRPr lang="en-GB" sz="1200" dirty="0">
              <a:effectLst/>
            </a:endParaRPr>
          </a:p>
        </p:txBody>
      </p:sp>
      <p:sp>
        <p:nvSpPr>
          <p:cNvPr id="4" name="Slide Number Placeholder 3"/>
          <p:cNvSpPr>
            <a:spLocks noGrp="1"/>
          </p:cNvSpPr>
          <p:nvPr>
            <p:ph type="sldNum" sz="quarter" idx="10"/>
          </p:nvPr>
        </p:nvSpPr>
        <p:spPr/>
        <p:txBody>
          <a:bodyPr/>
          <a:lstStyle/>
          <a:p>
            <a:fld id="{8C1A4656-B48C-4410-A796-BBF5B22B57E8}" type="slidenum">
              <a:rPr lang="en-GB" smtClean="0"/>
              <a:t>65</a:t>
            </a:fld>
            <a:endParaRPr lang="en-GB"/>
          </a:p>
        </p:txBody>
      </p:sp>
    </p:spTree>
    <p:extLst>
      <p:ext uri="{BB962C8B-B14F-4D97-AF65-F5344CB8AC3E}">
        <p14:creationId xmlns:p14="http://schemas.microsoft.com/office/powerpoint/2010/main" val="40988020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Source:</a:t>
            </a:r>
            <a:r>
              <a:rPr lang="en-GB" baseline="0" dirty="0" smtClean="0"/>
              <a:t> Gartner - </a:t>
            </a:r>
            <a:r>
              <a:rPr lang="en-GB" dirty="0" smtClean="0">
                <a:effectLst/>
              </a:rPr>
              <a:t>https://www.gartner.com/document/code/338717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effectLst/>
            </a:endParaRPr>
          </a:p>
          <a:p>
            <a:r>
              <a:rPr lang="en-GB" sz="1200" b="0" kern="1200" dirty="0" smtClean="0">
                <a:solidFill>
                  <a:schemeClr val="tx1"/>
                </a:solidFill>
                <a:effectLst/>
                <a:latin typeface="+mn-lt"/>
                <a:ea typeface="+mn-ea"/>
                <a:cs typeface="+mn-cs"/>
              </a:rPr>
              <a:t>Zero Knowledge Proofs</a:t>
            </a:r>
            <a:endParaRPr lang="en-GB" b="1" dirty="0" smtClean="0">
              <a:effectLst/>
            </a:endParaRPr>
          </a:p>
          <a:p>
            <a:r>
              <a:rPr lang="en-GB" sz="1200" b="0" kern="1200" dirty="0" smtClean="0">
                <a:solidFill>
                  <a:schemeClr val="tx1"/>
                </a:solidFill>
                <a:effectLst/>
                <a:latin typeface="+mn-lt"/>
                <a:ea typeface="+mn-ea"/>
                <a:cs typeface="+mn-cs"/>
              </a:rPr>
              <a:t>Analysis By:</a:t>
            </a:r>
            <a:r>
              <a:rPr lang="en-GB" dirty="0" smtClean="0">
                <a:effectLst/>
              </a:rPr>
              <a:t> </a:t>
            </a:r>
            <a:r>
              <a:rPr lang="en-GB" sz="1200" kern="1200" dirty="0" smtClean="0">
                <a:solidFill>
                  <a:schemeClr val="tx1"/>
                </a:solidFill>
                <a:effectLst/>
                <a:latin typeface="+mn-lt"/>
                <a:ea typeface="+mn-ea"/>
                <a:cs typeface="+mn-cs"/>
              </a:rPr>
              <a:t>David Anthony Mahdi</a:t>
            </a:r>
            <a:endParaRPr lang="en-GB" dirty="0" smtClean="0">
              <a:effectLst/>
            </a:endParaRPr>
          </a:p>
          <a:p>
            <a:r>
              <a:rPr lang="en-GB" sz="1200" b="0" kern="1200" dirty="0" smtClean="0">
                <a:solidFill>
                  <a:schemeClr val="tx1"/>
                </a:solidFill>
                <a:effectLst/>
                <a:latin typeface="+mn-lt"/>
                <a:ea typeface="+mn-ea"/>
                <a:cs typeface="+mn-cs"/>
              </a:rPr>
              <a:t>Definition:</a:t>
            </a:r>
            <a:r>
              <a:rPr lang="en-GB" dirty="0" smtClean="0">
                <a:effectLst/>
              </a:rPr>
              <a:t> </a:t>
            </a:r>
            <a:r>
              <a:rPr lang="en-GB" sz="1200" kern="1200" dirty="0" smtClean="0">
                <a:solidFill>
                  <a:schemeClr val="tx1"/>
                </a:solidFill>
                <a:effectLst/>
                <a:latin typeface="+mn-lt"/>
                <a:ea typeface="+mn-ea"/>
                <a:cs typeface="+mn-cs"/>
              </a:rPr>
              <a:t>Zero knowledge proofs (ZKP) are privacy-preserving messaging protocols that enable entities to prove that information available to both of them is correct, without the requirement to transmit or share the underlying information. Blockchain platforms have been evolving to include this privacy-oriented mechanisms in the form of </a:t>
            </a:r>
            <a:r>
              <a:rPr lang="en-GB" sz="1200" kern="1200" dirty="0" err="1" smtClean="0">
                <a:solidFill>
                  <a:schemeClr val="tx1"/>
                </a:solidFill>
                <a:effectLst/>
                <a:latin typeface="+mn-lt"/>
                <a:ea typeface="+mn-ea"/>
                <a:cs typeface="+mn-cs"/>
              </a:rPr>
              <a:t>zk</a:t>
            </a:r>
            <a:r>
              <a:rPr lang="en-GB" sz="1200" kern="1200" dirty="0" smtClean="0">
                <a:solidFill>
                  <a:schemeClr val="tx1"/>
                </a:solidFill>
                <a:effectLst/>
                <a:latin typeface="+mn-lt"/>
                <a:ea typeface="+mn-ea"/>
                <a:cs typeface="+mn-cs"/>
              </a:rPr>
              <a:t>-SNARKs (a form of ZKP that does not require repeated interaction).</a:t>
            </a:r>
            <a:endParaRPr lang="en-GB" dirty="0" smtClean="0">
              <a:effectLst/>
            </a:endParaRPr>
          </a:p>
          <a:p>
            <a:r>
              <a:rPr lang="en-GB" sz="1200" b="0" kern="1200" dirty="0" smtClean="0">
                <a:solidFill>
                  <a:schemeClr val="tx1"/>
                </a:solidFill>
                <a:effectLst/>
                <a:latin typeface="+mn-lt"/>
                <a:ea typeface="+mn-ea"/>
                <a:cs typeface="+mn-cs"/>
              </a:rPr>
              <a:t>Position and Adoption Speed Justification:</a:t>
            </a:r>
            <a:r>
              <a:rPr lang="en-GB" dirty="0" smtClean="0">
                <a:effectLst/>
              </a:rPr>
              <a:t> </a:t>
            </a:r>
            <a:r>
              <a:rPr lang="en-GB" sz="1200" kern="1200" dirty="0" smtClean="0">
                <a:solidFill>
                  <a:schemeClr val="tx1"/>
                </a:solidFill>
                <a:effectLst/>
                <a:latin typeface="+mn-lt"/>
                <a:ea typeface="+mn-ea"/>
                <a:cs typeface="+mn-cs"/>
              </a:rPr>
              <a:t>MIT first developed the concept of ZKP in the 1980s. In particular, the challenge was to overcome the possibility of fraudulent representation of information. Rather than just focusing on an entity (prover) who tries to persuade the receiver (verifier) that the information is accurate (either false or true), the goal is to also address the issue of a verifier learning more about the information than merely if it is accurate or not. This challenge has applicability in a wide range of use cases especially in the context of authentication and transaction verification. Other cases include payments, custody management, AML/KYC, medical records, mergers and acquisitions, etc.</a:t>
            </a:r>
            <a:endParaRPr lang="en-GB" dirty="0" smtClean="0">
              <a:effectLst/>
            </a:endParaRPr>
          </a:p>
          <a:p>
            <a:r>
              <a:rPr lang="en-GB" sz="1200" kern="1200" dirty="0" smtClean="0">
                <a:solidFill>
                  <a:schemeClr val="tx1"/>
                </a:solidFill>
                <a:effectLst/>
                <a:latin typeface="+mn-lt"/>
                <a:ea typeface="+mn-ea"/>
                <a:cs typeface="+mn-cs"/>
              </a:rPr>
              <a:t>To operate effectively, ZKP must have completeness (of process), soundness (of information), and zero knowledge (of anything other than the proof). This challenge is highly relevant to blockchains and distributed ledgers as a core tenet of their operation is data sharing. The zero-knowledge approach is used by blockchain platforms and cryptocurrencies in the form of</a:t>
            </a:r>
            <a:r>
              <a:rPr lang="en-GB" dirty="0" smtClean="0">
                <a:effectLst/>
              </a:rPr>
              <a:t> </a:t>
            </a:r>
            <a:r>
              <a:rPr lang="en-GB" sz="1200" kern="1200" dirty="0" smtClean="0">
                <a:solidFill>
                  <a:schemeClr val="tx1"/>
                </a:solidFill>
                <a:effectLst/>
                <a:latin typeface="+mn-lt"/>
                <a:ea typeface="+mn-ea"/>
                <a:cs typeface="+mn-cs"/>
              </a:rPr>
              <a:t> </a:t>
            </a:r>
            <a:r>
              <a:rPr lang="en-GB" sz="1200" u="none" strike="noStrike" kern="1200" dirty="0" err="1" smtClean="0">
                <a:solidFill>
                  <a:schemeClr val="tx1"/>
                </a:solidFill>
                <a:effectLst/>
                <a:latin typeface="+mn-lt"/>
                <a:ea typeface="+mn-ea"/>
                <a:cs typeface="+mn-cs"/>
              </a:rPr>
              <a:t>zk</a:t>
            </a:r>
            <a:r>
              <a:rPr lang="en-GB" sz="1200" u="none" strike="noStrike" kern="1200" dirty="0" smtClean="0">
                <a:solidFill>
                  <a:schemeClr val="tx1"/>
                </a:solidFill>
                <a:effectLst/>
                <a:latin typeface="+mn-lt"/>
                <a:ea typeface="+mn-ea"/>
                <a:cs typeface="+mn-cs"/>
              </a:rPr>
              <a:t>-SNARK</a:t>
            </a:r>
            <a:r>
              <a:rPr lang="en-GB" sz="1200" kern="1200" dirty="0" smtClean="0">
                <a:solidFill>
                  <a:schemeClr val="tx1"/>
                </a:solidFill>
                <a:effectLst/>
                <a:latin typeface="+mn-lt"/>
                <a:ea typeface="+mn-ea"/>
                <a:cs typeface="+mn-cs"/>
              </a:rPr>
              <a:t>s, which are better-suited to a blockchain context due to greater efficiency and reduced need for interactivity. Hawk is an application of ZKP to smart contract domain, where the state of the computation is encrypted. An enabling cryptographic construct for ZKP is homomorphic encryption, which allows for computation on encrypted variables without revealing their values. </a:t>
            </a:r>
            <a:r>
              <a:rPr lang="en-GB" sz="1200" kern="1200" dirty="0" err="1" smtClean="0">
                <a:solidFill>
                  <a:schemeClr val="tx1"/>
                </a:solidFill>
                <a:effectLst/>
                <a:latin typeface="+mn-lt"/>
                <a:ea typeface="+mn-ea"/>
                <a:cs typeface="+mn-cs"/>
              </a:rPr>
              <a:t>Zcash</a:t>
            </a:r>
            <a:r>
              <a:rPr lang="en-GB" sz="1200" kern="1200" dirty="0" smtClean="0">
                <a:solidFill>
                  <a:schemeClr val="tx1"/>
                </a:solidFill>
                <a:effectLst/>
                <a:latin typeface="+mn-lt"/>
                <a:ea typeface="+mn-ea"/>
                <a:cs typeface="+mn-cs"/>
              </a:rPr>
              <a:t> (and its predecessor, </a:t>
            </a:r>
            <a:r>
              <a:rPr lang="en-GB" sz="1200" kern="1200" dirty="0" err="1" smtClean="0">
                <a:solidFill>
                  <a:schemeClr val="tx1"/>
                </a:solidFill>
                <a:effectLst/>
                <a:latin typeface="+mn-lt"/>
                <a:ea typeface="+mn-ea"/>
                <a:cs typeface="+mn-cs"/>
              </a:rPr>
              <a:t>Zerocash</a:t>
            </a:r>
            <a:r>
              <a:rPr lang="en-GB" sz="1200" kern="1200" dirty="0" smtClean="0">
                <a:solidFill>
                  <a:schemeClr val="tx1"/>
                </a:solidFill>
                <a:effectLst/>
                <a:latin typeface="+mn-lt"/>
                <a:ea typeface="+mn-ea"/>
                <a:cs typeface="+mn-cs"/>
              </a:rPr>
              <a:t>) is an early example of applying ZKP as an extension to the Bitcoin Protocol. In July 2016, Ethereum developers (such as </a:t>
            </a:r>
            <a:r>
              <a:rPr lang="en-GB" sz="1200" kern="1200" dirty="0" err="1" smtClean="0">
                <a:solidFill>
                  <a:schemeClr val="tx1"/>
                </a:solidFill>
                <a:effectLst/>
                <a:latin typeface="+mn-lt"/>
                <a:ea typeface="+mn-ea"/>
                <a:cs typeface="+mn-cs"/>
              </a:rPr>
              <a:t>Vitalik</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Buterin</a:t>
            </a:r>
            <a:r>
              <a:rPr lang="en-GB" sz="1200" kern="1200" dirty="0" smtClean="0">
                <a:solidFill>
                  <a:schemeClr val="tx1"/>
                </a:solidFill>
                <a:effectLst/>
                <a:latin typeface="+mn-lt"/>
                <a:ea typeface="+mn-ea"/>
                <a:cs typeface="+mn-cs"/>
              </a:rPr>
              <a:t>, the founder of Ethereum) worked in combination with ZKP experts to add a lightweight implementation of </a:t>
            </a:r>
            <a:r>
              <a:rPr lang="en-GB" sz="1200" kern="1200" dirty="0" err="1" smtClean="0">
                <a:solidFill>
                  <a:schemeClr val="tx1"/>
                </a:solidFill>
                <a:effectLst/>
                <a:latin typeface="+mn-lt"/>
                <a:ea typeface="+mn-ea"/>
                <a:cs typeface="+mn-cs"/>
              </a:rPr>
              <a:t>zk</a:t>
            </a:r>
            <a:r>
              <a:rPr lang="en-GB" sz="1200" kern="1200" dirty="0" smtClean="0">
                <a:solidFill>
                  <a:schemeClr val="tx1"/>
                </a:solidFill>
                <a:effectLst/>
                <a:latin typeface="+mn-lt"/>
                <a:ea typeface="+mn-ea"/>
                <a:cs typeface="+mn-cs"/>
              </a:rPr>
              <a:t>-SNARKs to the Ethereum platform, called </a:t>
            </a:r>
            <a:r>
              <a:rPr lang="en-GB" sz="1200" kern="1200" dirty="0" err="1" smtClean="0">
                <a:solidFill>
                  <a:schemeClr val="tx1"/>
                </a:solidFill>
                <a:effectLst/>
                <a:latin typeface="+mn-lt"/>
                <a:ea typeface="+mn-ea"/>
                <a:cs typeface="+mn-cs"/>
              </a:rPr>
              <a:t>ZoE</a:t>
            </a:r>
            <a:r>
              <a:rPr lang="en-GB" sz="1200" kern="1200" dirty="0" smtClean="0">
                <a:solidFill>
                  <a:schemeClr val="tx1"/>
                </a:solidFill>
                <a:effectLst/>
                <a:latin typeface="+mn-lt"/>
                <a:ea typeface="+mn-ea"/>
                <a:cs typeface="+mn-cs"/>
              </a:rPr>
              <a:t>. It is likely that future versions of Ethereum will incorporate a more robust ZKP capability. Over time, major platforms that seek to compete with Ethereum and bitcoin will add ZKP capability as well, and its value as a point of differentiation in a crowded competitive platform landscape will diminish.</a:t>
            </a:r>
            <a:endParaRPr lang="en-GB"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effectLst/>
            </a:endParaRPr>
          </a:p>
        </p:txBody>
      </p:sp>
      <p:sp>
        <p:nvSpPr>
          <p:cNvPr id="4" name="Slide Number Placeholder 3"/>
          <p:cNvSpPr>
            <a:spLocks noGrp="1"/>
          </p:cNvSpPr>
          <p:nvPr>
            <p:ph type="sldNum" sz="quarter" idx="10"/>
          </p:nvPr>
        </p:nvSpPr>
        <p:spPr/>
        <p:txBody>
          <a:bodyPr/>
          <a:lstStyle/>
          <a:p>
            <a:fld id="{8C1A4656-B48C-4410-A796-BBF5B22B57E8}" type="slidenum">
              <a:rPr lang="en-GB" smtClean="0"/>
              <a:t>66</a:t>
            </a:fld>
            <a:endParaRPr lang="en-GB"/>
          </a:p>
        </p:txBody>
      </p:sp>
    </p:spTree>
    <p:extLst>
      <p:ext uri="{BB962C8B-B14F-4D97-AF65-F5344CB8AC3E}">
        <p14:creationId xmlns:p14="http://schemas.microsoft.com/office/powerpoint/2010/main" val="19460470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Gartner - https://www.gartner.com/document/code/313661</a:t>
            </a:r>
          </a:p>
          <a:p>
            <a:endParaRPr lang="en-GB" dirty="0" smtClean="0"/>
          </a:p>
          <a:p>
            <a:r>
              <a:rPr lang="en-GB" dirty="0" smtClean="0"/>
              <a:t>New worldwide regulations mandate that organizations add a privacy officer role, creating an unprecedented spike in demand for privacy experts.</a:t>
            </a:r>
          </a:p>
          <a:p>
            <a:r>
              <a:rPr lang="en-GB" dirty="0" smtClean="0"/>
              <a:t>Following a defined preparatory plan will help privacy officers build valuable relationships, increase organizational understanding, prioritize actions and map out a plan for the future.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Identify those stakeholders who benefit from a good privacy reputation or suffer from overly strict privacy controls.</a:t>
            </a:r>
          </a:p>
          <a:p>
            <a:r>
              <a:rPr lang="en-GB" dirty="0" smtClean="0"/>
              <a:t>Most privacy officers fail to accomplish these goals because they do not understand or meet business requirements and expectations, or they fail to communicate how they plan to meet these needs and expectations.</a:t>
            </a:r>
          </a:p>
          <a:p>
            <a:r>
              <a:rPr lang="en-GB" dirty="0" smtClean="0"/>
              <a:t>The success of a privacy officer lies in his or her reputation for integrity, inside and outside the company; the ability to provide the business with clear insights regarding risk-mitigating measures; and effectiveness in preparing useful records and metrics.</a:t>
            </a:r>
          </a:p>
          <a:p>
            <a:r>
              <a:rPr lang="en-GB" dirty="0" smtClean="0"/>
              <a:t>Recommendations - Security and risk management leaders responsible for a privacy management program should:</a:t>
            </a:r>
          </a:p>
          <a:p>
            <a:pPr marL="171450" indent="-171450">
              <a:buFont typeface="Arial" panose="020B0604020202020204" pitchFamily="34" charset="0"/>
              <a:buChar char="•"/>
            </a:pPr>
            <a:r>
              <a:rPr lang="en-GB" dirty="0" smtClean="0"/>
              <a:t>Install and maintain privacy documentation for business units and users, establishing transparency of the privacy management program.</a:t>
            </a:r>
          </a:p>
          <a:p>
            <a:pPr marL="171450" indent="-171450">
              <a:buFont typeface="Arial" panose="020B0604020202020204" pitchFamily="34" charset="0"/>
              <a:buChar char="•"/>
            </a:pPr>
            <a:r>
              <a:rPr lang="en-GB" dirty="0" smtClean="0"/>
              <a:t>Campaign internally so that all business units recognize and understand the privacy officer's position and responsibilities.</a:t>
            </a:r>
          </a:p>
          <a:p>
            <a:pPr marL="171450" indent="-171450">
              <a:buFont typeface="Arial" panose="020B0604020202020204" pitchFamily="34" charset="0"/>
              <a:buChar char="•"/>
            </a:pPr>
            <a:r>
              <a:rPr lang="en-GB" dirty="0" smtClean="0"/>
              <a:t>Establish a companywide mandatory reporting mechanism that encompasses new or changed personal-data-processing activities, and supports long-term compliance.</a:t>
            </a:r>
          </a:p>
          <a:p>
            <a:pPr marL="171450" indent="-171450">
              <a:buFont typeface="Arial" panose="020B0604020202020204" pitchFamily="34" charset="0"/>
              <a:buChar char="•"/>
            </a:pPr>
            <a:r>
              <a:rPr lang="en-GB" dirty="0" smtClean="0"/>
              <a:t>Review existing personal-data-processing operations to understand the organization's personal-data inventory and the relevant policies, using metrics to prioritize major privacy risks.</a:t>
            </a:r>
          </a:p>
        </p:txBody>
      </p:sp>
      <p:sp>
        <p:nvSpPr>
          <p:cNvPr id="4" name="Slide Number Placeholder 3"/>
          <p:cNvSpPr>
            <a:spLocks noGrp="1"/>
          </p:cNvSpPr>
          <p:nvPr>
            <p:ph type="sldNum" sz="quarter" idx="10"/>
          </p:nvPr>
        </p:nvSpPr>
        <p:spPr/>
        <p:txBody>
          <a:bodyPr/>
          <a:lstStyle/>
          <a:p>
            <a:fld id="{8C1A4656-B48C-4410-A796-BBF5B22B57E8}" type="slidenum">
              <a:rPr lang="en-GB" smtClean="0"/>
              <a:t>67</a:t>
            </a:fld>
            <a:endParaRPr lang="en-GB"/>
          </a:p>
        </p:txBody>
      </p:sp>
    </p:spTree>
    <p:extLst>
      <p:ext uri="{BB962C8B-B14F-4D97-AF65-F5344CB8AC3E}">
        <p14:creationId xmlns:p14="http://schemas.microsoft.com/office/powerpoint/2010/main" val="30567452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https://techcrunch.com/2018/07/20/data-breach-level-one-automakers/</a:t>
            </a:r>
          </a:p>
          <a:p>
            <a:r>
              <a:rPr lang="en-GB" dirty="0" smtClean="0"/>
              <a:t>https://www.nytimes.com/2018/07/20/business/suppliers-data-leak-automakers.html</a:t>
            </a:r>
          </a:p>
          <a:p>
            <a:endParaRPr lang="en-GB" dirty="0" smtClean="0"/>
          </a:p>
          <a:p>
            <a:pPr fontAlgn="base"/>
            <a:r>
              <a:rPr lang="en-GB" sz="1200" b="0" i="0" kern="1200" dirty="0" smtClean="0">
                <a:solidFill>
                  <a:schemeClr val="tx1"/>
                </a:solidFill>
                <a:effectLst/>
                <a:latin typeface="+mn-lt"/>
                <a:ea typeface="+mn-ea"/>
                <a:cs typeface="+mn-cs"/>
              </a:rPr>
              <a:t>A security researcher came across tens of thousands of sensitive corporate documents — including many from nearly all of the largest auto manufacturers — on the open internet, unprotected. The trove included material from more than 100 companies that had interacted with a small Canadian company, Level One Robotics and Controls.</a:t>
            </a:r>
          </a:p>
          <a:p>
            <a:pPr fontAlgn="base"/>
            <a:r>
              <a:rPr lang="en-GB" sz="1200" b="0" i="0" kern="1200" dirty="0" smtClean="0">
                <a:solidFill>
                  <a:schemeClr val="tx1"/>
                </a:solidFill>
                <a:effectLst/>
                <a:latin typeface="+mn-lt"/>
                <a:ea typeface="+mn-ea"/>
                <a:cs typeface="+mn-cs"/>
              </a:rPr>
              <a:t>Among the documents were detailed blueprints and factory schematics; client materials such as contracts, invoices and work plans; and even dozens of nondisclosure agreements describing the sensitivity of the exposed information.</a:t>
            </a:r>
          </a:p>
          <a:p>
            <a:pPr fontAlgn="base"/>
            <a:r>
              <a:rPr lang="en-GB" sz="1200" b="0" i="0" kern="1200" dirty="0" smtClean="0">
                <a:solidFill>
                  <a:schemeClr val="tx1"/>
                </a:solidFill>
                <a:effectLst/>
                <a:latin typeface="+mn-lt"/>
                <a:ea typeface="+mn-ea"/>
                <a:cs typeface="+mn-cs"/>
              </a:rPr>
              <a:t>“That was a big red flag,” said Chris Vickery, the researcher who found the data. “If you see NDAs, you know right away that you’ve found something that’s not supposed to be publicly available.”</a:t>
            </a:r>
          </a:p>
          <a:p>
            <a:pPr fontAlgn="base"/>
            <a:r>
              <a:rPr lang="en-GB" sz="1200" b="0" i="0" kern="1200" dirty="0" smtClean="0">
                <a:solidFill>
                  <a:schemeClr val="tx1"/>
                </a:solidFill>
                <a:effectLst/>
                <a:latin typeface="+mn-lt"/>
                <a:ea typeface="+mn-ea"/>
                <a:cs typeface="+mn-cs"/>
              </a:rPr>
              <a:t>It was unclear whether anyone else had seen or downloaded the unguarded data, which included some personal information, such as scanned driver’s licenses and passports, on Level One employees but otherwise appeared to be confined to corporate secrets. Mr. Vickery alerted the company last week, and the exposed information was taken offline within a day.</a:t>
            </a:r>
          </a:p>
          <a:p>
            <a:pPr fontAlgn="base"/>
            <a:r>
              <a:rPr lang="en-GB" sz="1200" b="0" i="0" kern="1200" dirty="0" smtClean="0">
                <a:solidFill>
                  <a:schemeClr val="tx1"/>
                </a:solidFill>
                <a:effectLst/>
                <a:latin typeface="+mn-lt"/>
                <a:ea typeface="+mn-ea"/>
                <a:cs typeface="+mn-cs"/>
              </a:rPr>
              <a:t>But the inadvertent exposure of customers’ data illustrates a problem confounding businesses: Some of their biggest security risks come from their suppliers and contractors.</a:t>
            </a:r>
          </a:p>
        </p:txBody>
      </p:sp>
      <p:sp>
        <p:nvSpPr>
          <p:cNvPr id="4" name="Slide Number Placeholder 3"/>
          <p:cNvSpPr>
            <a:spLocks noGrp="1"/>
          </p:cNvSpPr>
          <p:nvPr>
            <p:ph type="sldNum" sz="quarter" idx="10"/>
          </p:nvPr>
        </p:nvSpPr>
        <p:spPr/>
        <p:txBody>
          <a:bodyPr/>
          <a:lstStyle/>
          <a:p>
            <a:fld id="{8C1A4656-B48C-4410-A796-BBF5B22B57E8}" type="slidenum">
              <a:rPr lang="en-GB" smtClean="0"/>
              <a:t>69</a:t>
            </a:fld>
            <a:endParaRPr lang="en-GB"/>
          </a:p>
        </p:txBody>
      </p:sp>
    </p:spTree>
    <p:extLst>
      <p:ext uri="{BB962C8B-B14F-4D97-AF65-F5344CB8AC3E}">
        <p14:creationId xmlns:p14="http://schemas.microsoft.com/office/powerpoint/2010/main" val="21130710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smtClean="0">
                <a:solidFill>
                  <a:schemeClr val="tx1"/>
                </a:solidFill>
                <a:effectLst/>
                <a:latin typeface="+mn-lt"/>
                <a:ea typeface="+mn-ea"/>
                <a:cs typeface="+mn-cs"/>
              </a:rPr>
              <a:t>Just last month, Ticketmaster </a:t>
            </a:r>
            <a:r>
              <a:rPr lang="en-GB" sz="1200" b="0" i="0" u="sng" kern="1200" dirty="0" smtClean="0">
                <a:solidFill>
                  <a:schemeClr val="tx1"/>
                </a:solidFill>
                <a:effectLst/>
                <a:latin typeface="+mn-lt"/>
                <a:ea typeface="+mn-ea"/>
                <a:cs typeface="+mn-cs"/>
                <a:hlinkClick r:id="rId3"/>
              </a:rPr>
              <a:t>revealed</a:t>
            </a:r>
            <a:r>
              <a:rPr lang="en-GB" sz="1200" b="0" i="0" kern="1200" dirty="0" smtClean="0">
                <a:solidFill>
                  <a:schemeClr val="tx1"/>
                </a:solidFill>
                <a:effectLst/>
                <a:latin typeface="+mn-lt"/>
                <a:ea typeface="+mn-ea"/>
                <a:cs typeface="+mn-cs"/>
              </a:rPr>
              <a:t> that payment information from thousands of customers had recently been stolen in a breach it attributed to flawed software from </a:t>
            </a:r>
            <a:r>
              <a:rPr lang="en-GB" sz="1200" b="0" i="0" kern="1200" dirty="0" err="1" smtClean="0">
                <a:solidFill>
                  <a:schemeClr val="tx1"/>
                </a:solidFill>
                <a:effectLst/>
                <a:latin typeface="+mn-lt"/>
                <a:ea typeface="+mn-ea"/>
                <a:cs typeface="+mn-cs"/>
              </a:rPr>
              <a:t>Inbenta</a:t>
            </a:r>
            <a:r>
              <a:rPr lang="en-GB" sz="1200" b="0" i="0" kern="1200" dirty="0" smtClean="0">
                <a:solidFill>
                  <a:schemeClr val="tx1"/>
                </a:solidFill>
                <a:effectLst/>
                <a:latin typeface="+mn-lt"/>
                <a:ea typeface="+mn-ea"/>
                <a:cs typeface="+mn-cs"/>
              </a:rPr>
              <a:t>, a company running customer support </a:t>
            </a:r>
            <a:r>
              <a:rPr lang="en-GB" sz="1200" b="0" i="0" kern="1200" dirty="0" err="1" smtClean="0">
                <a:solidFill>
                  <a:schemeClr val="tx1"/>
                </a:solidFill>
                <a:effectLst/>
                <a:latin typeface="+mn-lt"/>
                <a:ea typeface="+mn-ea"/>
                <a:cs typeface="+mn-cs"/>
              </a:rPr>
              <a:t>chatbots</a:t>
            </a:r>
            <a:r>
              <a:rPr lang="en-GB" sz="1200" b="0" i="0" kern="1200" dirty="0" smtClean="0">
                <a:solidFill>
                  <a:schemeClr val="tx1"/>
                </a:solidFill>
                <a:effectLst/>
                <a:latin typeface="+mn-lt"/>
                <a:ea typeface="+mn-ea"/>
                <a:cs typeface="+mn-cs"/>
              </a:rPr>
              <a:t> on </a:t>
            </a:r>
            <a:r>
              <a:rPr lang="en-GB" sz="1200" b="0" i="0" kern="1200" dirty="0" err="1" smtClean="0">
                <a:solidFill>
                  <a:schemeClr val="tx1"/>
                </a:solidFill>
                <a:effectLst/>
                <a:latin typeface="+mn-lt"/>
                <a:ea typeface="+mn-ea"/>
                <a:cs typeface="+mn-cs"/>
              </a:rPr>
              <a:t>TicketMaster’s</a:t>
            </a:r>
            <a:r>
              <a:rPr lang="en-GB" sz="1200" b="0" i="0" kern="1200" dirty="0" smtClean="0">
                <a:solidFill>
                  <a:schemeClr val="tx1"/>
                </a:solidFill>
                <a:effectLst/>
                <a:latin typeface="+mn-lt"/>
                <a:ea typeface="+mn-ea"/>
                <a:cs typeface="+mn-cs"/>
              </a:rPr>
              <a:t> website.</a:t>
            </a:r>
          </a:p>
          <a:p>
            <a:pPr fontAlgn="base"/>
            <a:r>
              <a:rPr lang="en-GB" sz="1200" b="0" i="0" kern="1200" dirty="0" smtClean="0">
                <a:solidFill>
                  <a:schemeClr val="tx1"/>
                </a:solidFill>
                <a:effectLst/>
                <a:latin typeface="+mn-lt"/>
                <a:ea typeface="+mn-ea"/>
                <a:cs typeface="+mn-cs"/>
              </a:rPr>
              <a:t>Fifty-six percent of the businesses polled last year by </a:t>
            </a:r>
            <a:r>
              <a:rPr lang="en-GB" sz="1200" b="0" i="0" kern="1200" dirty="0" err="1" smtClean="0">
                <a:solidFill>
                  <a:schemeClr val="tx1"/>
                </a:solidFill>
                <a:effectLst/>
                <a:latin typeface="+mn-lt"/>
                <a:ea typeface="+mn-ea"/>
                <a:cs typeface="+mn-cs"/>
              </a:rPr>
              <a:t>Ponemon</a:t>
            </a:r>
            <a:r>
              <a:rPr lang="en-GB" sz="1200" b="0" i="0" kern="1200" dirty="0" smtClean="0">
                <a:solidFill>
                  <a:schemeClr val="tx1"/>
                </a:solidFill>
                <a:effectLst/>
                <a:latin typeface="+mn-lt"/>
                <a:ea typeface="+mn-ea"/>
                <a:cs typeface="+mn-cs"/>
              </a:rPr>
              <a:t> Institute, a security research firm, said they had at some point experienced a data breach linked to a vendor. The exposure only grows as more third-party companies gain access: The survey’s respondents said an average of 470 outside companies had access to their sensitive corporate information, up from around 380 a year earlier.</a:t>
            </a:r>
          </a:p>
          <a:p>
            <a:endParaRPr lang="en-GB" dirty="0" smtClean="0"/>
          </a:p>
          <a:p>
            <a:pPr fontAlgn="base"/>
            <a:r>
              <a:rPr lang="en-GB" sz="1200" b="0" i="0" kern="1200" dirty="0" smtClean="0">
                <a:solidFill>
                  <a:schemeClr val="tx1"/>
                </a:solidFill>
                <a:effectLst/>
                <a:latin typeface="+mn-lt"/>
                <a:ea typeface="+mn-ea"/>
                <a:cs typeface="+mn-cs"/>
              </a:rPr>
              <a:t>“It’s relatively recently that C-level executives have begun to acknowledge that some of their third-party relationships are creating unbelievable risk,” said Larry </a:t>
            </a:r>
            <a:r>
              <a:rPr lang="en-GB" sz="1200" b="0" i="0" kern="1200" dirty="0" err="1" smtClean="0">
                <a:solidFill>
                  <a:schemeClr val="tx1"/>
                </a:solidFill>
                <a:effectLst/>
                <a:latin typeface="+mn-lt"/>
                <a:ea typeface="+mn-ea"/>
                <a:cs typeface="+mn-cs"/>
              </a:rPr>
              <a:t>Ponemon</a:t>
            </a:r>
            <a:r>
              <a:rPr lang="en-GB" sz="1200" b="0" i="0" kern="1200" dirty="0" smtClean="0">
                <a:solidFill>
                  <a:schemeClr val="tx1"/>
                </a:solidFill>
                <a:effectLst/>
                <a:latin typeface="+mn-lt"/>
                <a:ea typeface="+mn-ea"/>
                <a:cs typeface="+mn-cs"/>
              </a:rPr>
              <a:t>, the research firm’s founder.</a:t>
            </a:r>
          </a:p>
          <a:p>
            <a:pPr fontAlgn="base"/>
            <a:r>
              <a:rPr lang="en-GB" sz="1200" b="0" i="0" kern="1200" dirty="0" smtClean="0">
                <a:solidFill>
                  <a:schemeClr val="tx1"/>
                </a:solidFill>
                <a:effectLst/>
                <a:latin typeface="+mn-lt"/>
                <a:ea typeface="+mn-ea"/>
                <a:cs typeface="+mn-cs"/>
              </a:rPr>
              <a:t>The auto industry has a deep and complex supply chain, and third-party security risk is an area of growing concern, said Faye </a:t>
            </a:r>
            <a:r>
              <a:rPr lang="en-GB" sz="1200" b="0" i="0" kern="1200" dirty="0" err="1" smtClean="0">
                <a:solidFill>
                  <a:schemeClr val="tx1"/>
                </a:solidFill>
                <a:effectLst/>
                <a:latin typeface="+mn-lt"/>
                <a:ea typeface="+mn-ea"/>
                <a:cs typeface="+mn-cs"/>
              </a:rPr>
              <a:t>Francy</a:t>
            </a:r>
            <a:r>
              <a:rPr lang="en-GB" sz="1200" b="0" i="0" kern="1200" dirty="0" smtClean="0">
                <a:solidFill>
                  <a:schemeClr val="tx1"/>
                </a:solidFill>
                <a:effectLst/>
                <a:latin typeface="+mn-lt"/>
                <a:ea typeface="+mn-ea"/>
                <a:cs typeface="+mn-cs"/>
              </a:rPr>
              <a:t>, the executive director of the </a:t>
            </a:r>
            <a:r>
              <a:rPr lang="en-GB" sz="1200" b="0" i="0" u="sng" kern="1200" dirty="0" smtClean="0">
                <a:solidFill>
                  <a:schemeClr val="tx1"/>
                </a:solidFill>
                <a:effectLst/>
                <a:latin typeface="+mn-lt"/>
                <a:ea typeface="+mn-ea"/>
                <a:cs typeface="+mn-cs"/>
                <a:hlinkClick r:id="rId4"/>
              </a:rPr>
              <a:t>Automotive Information Sharing and Analysis Center</a:t>
            </a:r>
            <a:r>
              <a:rPr lang="en-GB" sz="1200" b="0" i="0" kern="1200" dirty="0" smtClean="0">
                <a:solidFill>
                  <a:schemeClr val="tx1"/>
                </a:solidFill>
                <a:effectLst/>
                <a:latin typeface="+mn-lt"/>
                <a:ea typeface="+mn-ea"/>
                <a:cs typeface="+mn-cs"/>
              </a:rPr>
              <a:t>, a trade group that focuses on cybersecurity.</a:t>
            </a:r>
          </a:p>
          <a:p>
            <a:endParaRPr lang="en-GB" dirty="0" smtClean="0"/>
          </a:p>
          <a:p>
            <a:pPr fontAlgn="base"/>
            <a:r>
              <a:rPr lang="en-GB" sz="1200" b="0" i="0" kern="1200" dirty="0" smtClean="0">
                <a:solidFill>
                  <a:schemeClr val="tx1"/>
                </a:solidFill>
                <a:effectLst/>
                <a:latin typeface="+mn-lt"/>
                <a:ea typeface="+mn-ea"/>
                <a:cs typeface="+mn-cs"/>
              </a:rPr>
              <a:t>Generally, automakers’ top security priority is vehicle risks, she said, such as vulnerabilities that could be used to </a:t>
            </a:r>
            <a:r>
              <a:rPr lang="en-GB" sz="1200" b="0" i="0" u="sng" kern="1200" dirty="0" smtClean="0">
                <a:solidFill>
                  <a:schemeClr val="tx1"/>
                </a:solidFill>
                <a:effectLst/>
                <a:latin typeface="+mn-lt"/>
                <a:ea typeface="+mn-ea"/>
                <a:cs typeface="+mn-cs"/>
                <a:hlinkClick r:id="rId5"/>
              </a:rPr>
              <a:t>attack a car’s critical components</a:t>
            </a:r>
            <a:r>
              <a:rPr lang="en-GB" sz="1200" b="0" i="0" kern="1200" dirty="0" smtClean="0">
                <a:solidFill>
                  <a:schemeClr val="tx1"/>
                </a:solidFill>
                <a:effectLst/>
                <a:latin typeface="+mn-lt"/>
                <a:ea typeface="+mn-ea"/>
                <a:cs typeface="+mn-cs"/>
              </a:rPr>
              <a:t>. Leaked corporate documents aren’t quite as fraught — “I doubt anyone is going to die over it,” Ms. </a:t>
            </a:r>
            <a:r>
              <a:rPr lang="en-GB" sz="1200" b="0" i="0" kern="1200" dirty="0" err="1" smtClean="0">
                <a:solidFill>
                  <a:schemeClr val="tx1"/>
                </a:solidFill>
                <a:effectLst/>
                <a:latin typeface="+mn-lt"/>
                <a:ea typeface="+mn-ea"/>
                <a:cs typeface="+mn-cs"/>
              </a:rPr>
              <a:t>Francy</a:t>
            </a:r>
            <a:r>
              <a:rPr lang="en-GB" sz="1200" b="0" i="0" kern="1200" dirty="0" smtClean="0">
                <a:solidFill>
                  <a:schemeClr val="tx1"/>
                </a:solidFill>
                <a:effectLst/>
                <a:latin typeface="+mn-lt"/>
                <a:ea typeface="+mn-ea"/>
                <a:cs typeface="+mn-cs"/>
              </a:rPr>
              <a:t> said — but the exposure of such information is still worrying.</a:t>
            </a:r>
          </a:p>
          <a:p>
            <a:pPr fontAlgn="base"/>
            <a:r>
              <a:rPr lang="en-GB" sz="1200" b="0" i="0" kern="1200" dirty="0" smtClean="0">
                <a:solidFill>
                  <a:schemeClr val="tx1"/>
                </a:solidFill>
                <a:effectLst/>
                <a:latin typeface="+mn-lt"/>
                <a:ea typeface="+mn-ea"/>
                <a:cs typeface="+mn-cs"/>
              </a:rPr>
              <a:t>“No one wants their data outside of their own company,” she said. “Anything that showcases how they manufacture is proprietary and competitive.”</a:t>
            </a:r>
          </a:p>
          <a:p>
            <a:pPr fontAlgn="base"/>
            <a:r>
              <a:rPr lang="en-GB" sz="1200" b="0" i="0" kern="1200" dirty="0" smtClean="0">
                <a:solidFill>
                  <a:schemeClr val="tx1"/>
                </a:solidFill>
                <a:effectLst/>
                <a:latin typeface="+mn-lt"/>
                <a:ea typeface="+mn-ea"/>
                <a:cs typeface="+mn-cs"/>
              </a:rPr>
              <a:t>Mr. Vickery, the director of cyber risk research at </a:t>
            </a:r>
            <a:r>
              <a:rPr lang="en-GB" sz="1200" b="0" i="0" u="sng" kern="1200" dirty="0" err="1" smtClean="0">
                <a:solidFill>
                  <a:schemeClr val="tx1"/>
                </a:solidFill>
                <a:effectLst/>
                <a:latin typeface="+mn-lt"/>
                <a:ea typeface="+mn-ea"/>
                <a:cs typeface="+mn-cs"/>
                <a:hlinkClick r:id="rId6"/>
              </a:rPr>
              <a:t>UpGuard</a:t>
            </a:r>
            <a:r>
              <a:rPr lang="en-GB" sz="1200" b="0" i="0" kern="1200" dirty="0" smtClean="0">
                <a:solidFill>
                  <a:schemeClr val="tx1"/>
                </a:solidFill>
                <a:effectLst/>
                <a:latin typeface="+mn-lt"/>
                <a:ea typeface="+mn-ea"/>
                <a:cs typeface="+mn-cs"/>
              </a:rPr>
              <a:t>, a security services company in Mountain View, Calif., has </a:t>
            </a:r>
            <a:r>
              <a:rPr lang="en-GB" sz="1200" b="0" i="0" u="sng" kern="1200" dirty="0" smtClean="0">
                <a:solidFill>
                  <a:schemeClr val="tx1"/>
                </a:solidFill>
                <a:effectLst/>
                <a:latin typeface="+mn-lt"/>
                <a:ea typeface="+mn-ea"/>
                <a:cs typeface="+mn-cs"/>
                <a:hlinkClick r:id="rId7"/>
              </a:rPr>
              <a:t>made a career out of hunting unguarded data caches</a:t>
            </a:r>
            <a:r>
              <a:rPr lang="en-GB" sz="1200" b="0" i="0" kern="1200" dirty="0" smtClean="0">
                <a:solidFill>
                  <a:schemeClr val="tx1"/>
                </a:solidFill>
                <a:effectLst/>
                <a:latin typeface="+mn-lt"/>
                <a:ea typeface="+mn-ea"/>
                <a:cs typeface="+mn-cs"/>
              </a:rPr>
              <a:t>.</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70</a:t>
            </a:fld>
            <a:endParaRPr lang="en-GB"/>
          </a:p>
        </p:txBody>
      </p:sp>
    </p:spTree>
    <p:extLst>
      <p:ext uri="{BB962C8B-B14F-4D97-AF65-F5344CB8AC3E}">
        <p14:creationId xmlns:p14="http://schemas.microsoft.com/office/powerpoint/2010/main" val="1335835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GDPR is an issue for all technical professionals, but it is not just limited to them:</a:t>
            </a:r>
          </a:p>
          <a:p>
            <a:pPr marL="171450" indent="-171450">
              <a:buFont typeface="Arial" panose="020B0604020202020204" pitchFamily="34" charset="0"/>
              <a:buChar char="•"/>
            </a:pPr>
            <a:r>
              <a:rPr lang="en-GB" dirty="0" smtClean="0"/>
              <a:t>First, the GDPR is enacted law, not an elective standard. Its penalties for noncompliance are potentially severe, reaching up to €20 million or 4% of the offending organization's annual (global) revenue, whichever is greater.</a:t>
            </a:r>
          </a:p>
          <a:p>
            <a:pPr marL="171450" indent="-171450">
              <a:buFont typeface="Arial" panose="020B0604020202020204" pitchFamily="34" charset="0"/>
              <a:buChar char="•"/>
            </a:pPr>
            <a:r>
              <a:rPr lang="en-GB" dirty="0" smtClean="0"/>
              <a:t>Second, the GDPR is "extra-territorial," which means it applies to all organizations that offer goods and services into EU markets. If you acquire, manage or process personal data about people in the EU, the GDPR applies to your organization, whether it is based inside or outside the EU.</a:t>
            </a:r>
          </a:p>
          <a:p>
            <a:pPr marL="171450" indent="-171450">
              <a:buFont typeface="Arial" panose="020B0604020202020204" pitchFamily="34" charset="0"/>
              <a:buChar char="•"/>
            </a:pPr>
            <a:r>
              <a:rPr lang="en-GB" dirty="0" smtClean="0"/>
              <a:t>Third, reputational damage, loss of employees and erosion of customer trust are inevitable if you disregard the rights of data subjects or fail to report and deal with a breach of their personal data correctly.</a:t>
            </a:r>
          </a:p>
          <a:p>
            <a:pPr marL="171450" indent="-171450">
              <a:buFont typeface="Arial" panose="020B0604020202020204" pitchFamily="34" charset="0"/>
              <a:buChar char="•"/>
            </a:pPr>
            <a:r>
              <a:rPr lang="en-GB" dirty="0" smtClean="0"/>
              <a:t>Fourth, Article 28 of the GDPR refers to the inclusion of a data processor (which a CSP is) in your business process. This adds to data protection risk in several ways, such as broadening the attack surface for vulnerabilities and the controller's responsibility to keep informed on a CSP's status.</a:t>
            </a:r>
          </a:p>
          <a:p>
            <a:pPr marL="171450" indent="-171450">
              <a:buFont typeface="Arial" panose="020B0604020202020204" pitchFamily="34" charset="0"/>
              <a:buChar char="•"/>
            </a:pPr>
            <a:r>
              <a:rPr lang="en-GB" dirty="0" smtClean="0"/>
              <a:t>Finally, the GDPR is an immediate concern: It comes into force on 25 May 2018, and it completely replaces the previous EU Data Protection Directive.</a:t>
            </a:r>
          </a:p>
        </p:txBody>
      </p:sp>
      <p:sp>
        <p:nvSpPr>
          <p:cNvPr id="4" name="Slide Number Placeholder 3"/>
          <p:cNvSpPr>
            <a:spLocks noGrp="1"/>
          </p:cNvSpPr>
          <p:nvPr>
            <p:ph type="sldNum" sz="quarter" idx="10"/>
          </p:nvPr>
        </p:nvSpPr>
        <p:spPr/>
        <p:txBody>
          <a:bodyPr/>
          <a:lstStyle/>
          <a:p>
            <a:fld id="{8C1A4656-B48C-4410-A796-BBF5B22B57E8}" type="slidenum">
              <a:rPr lang="en-GB" smtClean="0"/>
              <a:t>8</a:t>
            </a:fld>
            <a:endParaRPr lang="en-GB"/>
          </a:p>
        </p:txBody>
      </p:sp>
    </p:spTree>
    <p:extLst>
      <p:ext uri="{BB962C8B-B14F-4D97-AF65-F5344CB8AC3E}">
        <p14:creationId xmlns:p14="http://schemas.microsoft.com/office/powerpoint/2010/main" val="20335198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https://www.comparitech.com/blog/information-security/data-breach-share-price/</a:t>
            </a:r>
          </a:p>
          <a:p>
            <a:endParaRPr lang="en-GB" dirty="0" smtClean="0"/>
          </a:p>
          <a:p>
            <a:pPr marL="171450" indent="-171450">
              <a:buFont typeface="Arial" panose="020B0604020202020204" pitchFamily="34" charset="0"/>
              <a:buChar char="•"/>
            </a:pPr>
            <a:r>
              <a:rPr lang="en-GB" dirty="0" smtClean="0"/>
              <a:t>After about a month, share prices rebound and catch up to NASDAQ performance on average</a:t>
            </a:r>
          </a:p>
          <a:p>
            <a:pPr marL="171450" indent="-171450">
              <a:buFont typeface="Arial" panose="020B0604020202020204" pitchFamily="34" charset="0"/>
              <a:buChar char="•"/>
            </a:pPr>
            <a:r>
              <a:rPr lang="en-GB" dirty="0" smtClean="0"/>
              <a:t>After first month, companies analysed actually performed better than they did prior to the breach</a:t>
            </a:r>
          </a:p>
          <a:p>
            <a:pPr marL="628650" lvl="1" indent="-171450">
              <a:buFont typeface="Arial" panose="020B0604020202020204" pitchFamily="34" charset="0"/>
              <a:buChar char="•"/>
            </a:pPr>
            <a:r>
              <a:rPr lang="en-GB" dirty="0" smtClean="0"/>
              <a:t>In the six months leading up to a breach, average share price grew 3.64%, compared to 7.02% following a breach</a:t>
            </a:r>
          </a:p>
          <a:p>
            <a:pPr marL="628650" lvl="1" indent="-171450">
              <a:buFont typeface="Arial" panose="020B0604020202020204" pitchFamily="34" charset="0"/>
              <a:buChar char="•"/>
            </a:pPr>
            <a:r>
              <a:rPr lang="en-GB" dirty="0" smtClean="0"/>
              <a:t>Companies underperformed the NASDAQ by 1.53% leading up to the breach, but managed to outperform it by 0.09% afterward.</a:t>
            </a:r>
          </a:p>
          <a:p>
            <a:endParaRPr lang="en-GB" dirty="0" smtClean="0"/>
          </a:p>
          <a:p>
            <a:pPr marL="171450" indent="-171450">
              <a:buFont typeface="Arial" panose="020B0604020202020204" pitchFamily="34" charset="0"/>
              <a:buChar char="•"/>
            </a:pPr>
            <a:r>
              <a:rPr lang="en-GB" dirty="0" smtClean="0"/>
              <a:t>Finance and payment companies saw the largest drop in share price performance following a breach, while healthcare companies were least affected</a:t>
            </a:r>
          </a:p>
          <a:p>
            <a:pPr marL="171450" indent="-171450">
              <a:buFont typeface="Arial" panose="020B0604020202020204" pitchFamily="34" charset="0"/>
              <a:buChar char="•"/>
            </a:pPr>
            <a:endParaRPr lang="en-GB" dirty="0" smtClean="0"/>
          </a:p>
          <a:p>
            <a:pPr marL="171450" indent="-171450">
              <a:buFont typeface="Arial" panose="020B0604020202020204" pitchFamily="34" charset="0"/>
              <a:buChar char="•"/>
            </a:pPr>
            <a:r>
              <a:rPr lang="en-GB" dirty="0" smtClean="0"/>
              <a:t>Breaches that leak highly sensitive information like credit card and social security numbers see larger drops in share price performance on average than companies that leak less sensitive info</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72</a:t>
            </a:fld>
            <a:endParaRPr lang="en-GB"/>
          </a:p>
        </p:txBody>
      </p:sp>
    </p:spTree>
    <p:extLst>
      <p:ext uri="{BB962C8B-B14F-4D97-AF65-F5344CB8AC3E}">
        <p14:creationId xmlns:p14="http://schemas.microsoft.com/office/powerpoint/2010/main" val="9357591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Plan for a security incident.</a:t>
            </a:r>
          </a:p>
          <a:p>
            <a:r>
              <a:rPr lang="en-US" dirty="0" smtClean="0"/>
              <a:t>Determine and document your response priorities and escalation paths.</a:t>
            </a:r>
          </a:p>
          <a:p>
            <a:r>
              <a:rPr lang="en-US" dirty="0" smtClean="0"/>
              <a:t>Brainstorm with members of the organization to think through various scenarios.</a:t>
            </a:r>
          </a:p>
          <a:p>
            <a:r>
              <a:rPr lang="en-US" dirty="0" smtClean="0"/>
              <a:t>Draft messaging and corporate communications based on the scenarios.</a:t>
            </a:r>
          </a:p>
          <a:p>
            <a:r>
              <a:rPr lang="en-US" dirty="0" smtClean="0"/>
              <a:t>Know which vendors are material to your operations.</a:t>
            </a:r>
          </a:p>
          <a:p>
            <a:r>
              <a:rPr lang="en-US" dirty="0" smtClean="0"/>
              <a:t>Make sure that those involved in the response know what their roles will be and what authority they hold. Document it.</a:t>
            </a:r>
          </a:p>
          <a:p>
            <a:r>
              <a:rPr lang="en-US" dirty="0" smtClean="0"/>
              <a:t>Exercise the plan at least twice per year </a:t>
            </a:r>
            <a:r>
              <a:rPr lang="en-US" dirty="0" smtClean="0">
                <a:latin typeface="Arial" panose="020B0604020202020204" pitchFamily="34" charset="0"/>
                <a:cs typeface="Arial" panose="020B0604020202020204" pitchFamily="34" charset="0"/>
              </a:rPr>
              <a:t>— </a:t>
            </a:r>
            <a:r>
              <a:rPr lang="en-US" dirty="0" smtClean="0"/>
              <a:t>preferably quarterly. The more realism you inject into the exercise, the more likely it will execute smoothly in real life.</a:t>
            </a:r>
          </a:p>
        </p:txBody>
      </p:sp>
      <p:sp>
        <p:nvSpPr>
          <p:cNvPr id="4" name="Slide Number Placeholder 3"/>
          <p:cNvSpPr>
            <a:spLocks noGrp="1"/>
          </p:cNvSpPr>
          <p:nvPr>
            <p:ph type="sldNum" sz="quarter" idx="10"/>
          </p:nvPr>
        </p:nvSpPr>
        <p:spPr/>
        <p:txBody>
          <a:bodyPr/>
          <a:lstStyle/>
          <a:p>
            <a:fld id="{8C1A4656-B48C-4410-A796-BBF5B22B57E8}" type="slidenum">
              <a:rPr lang="en-GB" smtClean="0"/>
              <a:t>73</a:t>
            </a:fld>
            <a:endParaRPr lang="en-GB"/>
          </a:p>
        </p:txBody>
      </p:sp>
    </p:spTree>
    <p:extLst>
      <p:ext uri="{BB962C8B-B14F-4D97-AF65-F5344CB8AC3E}">
        <p14:creationId xmlns:p14="http://schemas.microsoft.com/office/powerpoint/2010/main" val="27421775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http://public.brighttalk.com/resource/core/207995/trustarc-gdpr-compliance-status-research-report-july2018-1_447252.pdf</a:t>
            </a:r>
          </a:p>
          <a:p>
            <a:endParaRPr lang="en-GB" dirty="0" smtClean="0"/>
          </a:p>
          <a:p>
            <a:r>
              <a:rPr lang="en-GB" dirty="0" smtClean="0"/>
              <a:t>GDPR Compliance Status A Comparison of US, UK and EU Companies - Independent research conducted by Dimensional Research on behalf of </a:t>
            </a:r>
            <a:r>
              <a:rPr lang="en-GB" dirty="0" err="1" smtClean="0"/>
              <a:t>TrustArc</a:t>
            </a:r>
            <a:r>
              <a:rPr lang="en-GB" dirty="0" smtClean="0"/>
              <a:t> – July 2018</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76</a:t>
            </a:fld>
            <a:endParaRPr lang="en-GB"/>
          </a:p>
        </p:txBody>
      </p:sp>
    </p:spTree>
    <p:extLst>
      <p:ext uri="{BB962C8B-B14F-4D97-AF65-F5344CB8AC3E}">
        <p14:creationId xmlns:p14="http://schemas.microsoft.com/office/powerpoint/2010/main" val="1230799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Third-party</a:t>
            </a:r>
            <a:r>
              <a:rPr lang="en-GB" baseline="0" dirty="0" smtClean="0"/>
              <a:t> comes on the third spot for reasons for GDPR compliance</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80</a:t>
            </a:fld>
            <a:endParaRPr lang="en-GB"/>
          </a:p>
        </p:txBody>
      </p:sp>
    </p:spTree>
    <p:extLst>
      <p:ext uri="{BB962C8B-B14F-4D97-AF65-F5344CB8AC3E}">
        <p14:creationId xmlns:p14="http://schemas.microsoft.com/office/powerpoint/2010/main" val="34042952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IAPP, </a:t>
            </a:r>
            <a:r>
              <a:rPr lang="en-GB" dirty="0" err="1" smtClean="0"/>
              <a:t>TrustArc</a:t>
            </a:r>
            <a:r>
              <a:rPr lang="en-GB" dirty="0" smtClean="0"/>
              <a:t> - http://public.brighttalk.com/resource/core/207996/iapp-trustarc-how-privacy-is-bought-used-final_447253.pdf</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82</a:t>
            </a:fld>
            <a:endParaRPr lang="en-GB"/>
          </a:p>
        </p:txBody>
      </p:sp>
    </p:spTree>
    <p:extLst>
      <p:ext uri="{BB962C8B-B14F-4D97-AF65-F5344CB8AC3E}">
        <p14:creationId xmlns:p14="http://schemas.microsoft.com/office/powerpoint/2010/main" val="31097651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Record of processing activities.</a:t>
            </a:r>
          </a:p>
          <a:p>
            <a:endParaRPr lang="en-GB" dirty="0" smtClean="0"/>
          </a:p>
          <a:p>
            <a:r>
              <a:rPr lang="en-GB" dirty="0" smtClean="0"/>
              <a:t>Identity and access management will be at the heart of data compliance strategies post GDPR and essential to the digital, mobile, and cloud operating environments that will become the norm across all European industry sectors.</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86</a:t>
            </a:fld>
            <a:endParaRPr lang="en-GB"/>
          </a:p>
        </p:txBody>
      </p:sp>
    </p:spTree>
    <p:extLst>
      <p:ext uri="{BB962C8B-B14F-4D97-AF65-F5344CB8AC3E}">
        <p14:creationId xmlns:p14="http://schemas.microsoft.com/office/powerpoint/2010/main" val="26551276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Gartner - https://www.gartner.com/document/code/333107</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87</a:t>
            </a:fld>
            <a:endParaRPr lang="en-GB"/>
          </a:p>
        </p:txBody>
      </p:sp>
    </p:spTree>
    <p:extLst>
      <p:ext uri="{BB962C8B-B14F-4D97-AF65-F5344CB8AC3E}">
        <p14:creationId xmlns:p14="http://schemas.microsoft.com/office/powerpoint/2010/main" val="29892925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https://www.gartner.com/document/code/338717</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88</a:t>
            </a:fld>
            <a:endParaRPr lang="en-GB"/>
          </a:p>
        </p:txBody>
      </p:sp>
    </p:spTree>
    <p:extLst>
      <p:ext uri="{BB962C8B-B14F-4D97-AF65-F5344CB8AC3E}">
        <p14:creationId xmlns:p14="http://schemas.microsoft.com/office/powerpoint/2010/main" val="3418089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sz="1200" b="0" i="0" u="none" strike="noStrike" kern="1200" baseline="0" dirty="0" smtClean="0">
                <a:solidFill>
                  <a:schemeClr val="tx1"/>
                </a:solidFill>
                <a:latin typeface="+mn-lt"/>
                <a:ea typeface="+mn-ea"/>
                <a:cs typeface="+mn-cs"/>
              </a:rPr>
              <a:t>New principle of accountability which </a:t>
            </a:r>
            <a:r>
              <a:rPr lang="en-GB" dirty="0" smtClean="0"/>
              <a:t>requires organisations to be able to demonstrate compliance with GDPR</a:t>
            </a:r>
            <a:r>
              <a:rPr lang="en-GB" sz="1200" b="0" i="0" u="none" strike="noStrike" kern="1200" baseline="0" dirty="0" smtClean="0">
                <a:solidFill>
                  <a:schemeClr val="tx1"/>
                </a:solidFill>
                <a:latin typeface="+mn-lt"/>
                <a:ea typeface="+mn-ea"/>
                <a:cs typeface="+mn-cs"/>
              </a:rPr>
              <a:t>.  Must have a formal data protection programme and make and retain records of the types of processing done.</a:t>
            </a:r>
          </a:p>
          <a:p>
            <a:pPr marL="228600" indent="-228600">
              <a:buAutoNum type="arabicPeriod"/>
            </a:pPr>
            <a:r>
              <a:rPr lang="en-GB" sz="1200" b="0" i="0" u="none" strike="noStrike" kern="1200" baseline="0" dirty="0" smtClean="0">
                <a:solidFill>
                  <a:schemeClr val="tx1"/>
                </a:solidFill>
                <a:latin typeface="+mn-lt"/>
                <a:ea typeface="+mn-ea"/>
                <a:cs typeface="+mn-cs"/>
              </a:rPr>
              <a:t>All new systems must be designed in accordance with “privacy by design” and “privacy by default”.</a:t>
            </a:r>
          </a:p>
          <a:p>
            <a:pPr marL="228600" indent="-228600">
              <a:buAutoNum type="arabicPeriod"/>
            </a:pPr>
            <a:r>
              <a:rPr lang="en-GB" sz="1200" b="0" i="0" u="none" strike="noStrike" kern="1200" baseline="0" dirty="0" smtClean="0">
                <a:solidFill>
                  <a:schemeClr val="tx1"/>
                </a:solidFill>
                <a:latin typeface="+mn-lt"/>
                <a:ea typeface="+mn-ea"/>
                <a:cs typeface="+mn-cs"/>
              </a:rPr>
              <a:t>Must complete a “privacy impact assessment” </a:t>
            </a:r>
            <a:r>
              <a:rPr lang="en-GB" dirty="0" smtClean="0"/>
              <a:t>before processing personal data for operations which are likely to present higher privacy risks to data subjects due to the nature or scope of the processing operation.</a:t>
            </a:r>
            <a:endParaRPr lang="en-GB" sz="1200" b="0" i="0" u="none" strike="noStrike" kern="1200" baseline="0" dirty="0" smtClean="0">
              <a:solidFill>
                <a:schemeClr val="tx1"/>
              </a:solidFill>
              <a:latin typeface="+mn-lt"/>
              <a:ea typeface="+mn-ea"/>
              <a:cs typeface="+mn-cs"/>
            </a:endParaRPr>
          </a:p>
          <a:p>
            <a:pPr marL="228600" indent="-228600">
              <a:buAutoNum type="arabicPeriod"/>
            </a:pPr>
            <a:r>
              <a:rPr lang="en-GB" sz="1200" b="0" i="0" u="none" strike="noStrike" kern="1200" baseline="0" dirty="0" smtClean="0">
                <a:solidFill>
                  <a:schemeClr val="tx1"/>
                </a:solidFill>
                <a:latin typeface="+mn-lt"/>
                <a:ea typeface="+mn-ea"/>
                <a:cs typeface="+mn-cs"/>
              </a:rPr>
              <a:t>Fines for serious breaches up to 4% of annual worldwide turnover or €20mm. </a:t>
            </a:r>
            <a:r>
              <a:rPr lang="en-GB" dirty="0" smtClean="0"/>
              <a:t>GDPR makes it considerably easier for DS who have suffered “material or non-material damage” as a result of a GDPR breach to claim compensation against DC</a:t>
            </a:r>
            <a:r>
              <a:rPr lang="en-GB" baseline="0" dirty="0" smtClean="0"/>
              <a:t> </a:t>
            </a:r>
            <a:r>
              <a:rPr lang="en-GB" dirty="0" smtClean="0"/>
              <a:t>and DP. DSs have the right to mandate a consumer protection body to exercise rights and bring claims on their behalf.  Broad investigative and corrective powers to supervisory authorities.</a:t>
            </a:r>
            <a:endParaRPr lang="en-GB" sz="1200" b="0" i="0" u="none" strike="noStrike" kern="1200" baseline="0" dirty="0" smtClean="0">
              <a:solidFill>
                <a:schemeClr val="tx1"/>
              </a:solidFill>
              <a:latin typeface="+mn-lt"/>
              <a:ea typeface="+mn-ea"/>
              <a:cs typeface="+mn-cs"/>
            </a:endParaRPr>
          </a:p>
          <a:p>
            <a:pPr marL="228600" indent="-228600">
              <a:buAutoNum type="arabicPeriod"/>
            </a:pPr>
            <a:r>
              <a:rPr lang="en-GB" sz="1200" b="0" i="0" u="none" strike="noStrike" kern="1200" baseline="0" dirty="0" smtClean="0">
                <a:solidFill>
                  <a:schemeClr val="tx1"/>
                </a:solidFill>
                <a:latin typeface="+mn-lt"/>
                <a:ea typeface="+mn-ea"/>
                <a:cs typeface="+mn-cs"/>
              </a:rPr>
              <a:t>Right of data portability - only covers information the client gives. Right to object to profiling - is strictly permitted where it is necessary in order to provide the service. Any use outside of that will need the client’s explicit consent. Consent must be capable of being withdrawn.</a:t>
            </a:r>
          </a:p>
          <a:p>
            <a:pPr marL="228600" indent="-228600">
              <a:buAutoNum type="arabicPeriod"/>
            </a:pPr>
            <a:r>
              <a:rPr lang="en-GB" sz="1200" b="0" i="0" u="none" strike="noStrike" kern="1200" baseline="0" dirty="0" smtClean="0">
                <a:solidFill>
                  <a:schemeClr val="tx1"/>
                </a:solidFill>
                <a:latin typeface="+mn-lt"/>
                <a:ea typeface="+mn-ea"/>
                <a:cs typeface="+mn-cs"/>
              </a:rPr>
              <a:t>DPs have new direct obligations when previously they only had to comply with the contract with the DC.</a:t>
            </a:r>
          </a:p>
          <a:p>
            <a:pPr marL="228600" indent="-228600">
              <a:buAutoNum type="arabicPeriod"/>
            </a:pPr>
            <a:r>
              <a:rPr lang="en-GB" sz="1200" b="0" i="0" u="none" strike="noStrike" kern="1200" baseline="0" dirty="0" smtClean="0">
                <a:solidFill>
                  <a:schemeClr val="tx1"/>
                </a:solidFill>
                <a:latin typeface="+mn-lt"/>
                <a:ea typeface="+mn-ea"/>
                <a:cs typeface="+mn-cs"/>
              </a:rPr>
              <a:t>New requirement for the content and format of Privacy Notices.</a:t>
            </a:r>
          </a:p>
        </p:txBody>
      </p:sp>
      <p:sp>
        <p:nvSpPr>
          <p:cNvPr id="4" name="Slide Number Placeholder 3"/>
          <p:cNvSpPr>
            <a:spLocks noGrp="1"/>
          </p:cNvSpPr>
          <p:nvPr>
            <p:ph type="sldNum" sz="quarter" idx="10"/>
          </p:nvPr>
        </p:nvSpPr>
        <p:spPr/>
        <p:txBody>
          <a:bodyPr/>
          <a:lstStyle/>
          <a:p>
            <a:fld id="{8C1A4656-B48C-4410-A796-BBF5B22B57E8}" type="slidenum">
              <a:rPr lang="en-GB" smtClean="0"/>
              <a:t>10</a:t>
            </a:fld>
            <a:endParaRPr lang="en-GB"/>
          </a:p>
        </p:txBody>
      </p:sp>
    </p:spTree>
    <p:extLst>
      <p:ext uri="{BB962C8B-B14F-4D97-AF65-F5344CB8AC3E}">
        <p14:creationId xmlns:p14="http://schemas.microsoft.com/office/powerpoint/2010/main" val="973822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sz="1200" b="0" i="0" u="none" strike="noStrike" kern="1200" baseline="0" dirty="0" smtClean="0">
                <a:solidFill>
                  <a:schemeClr val="tx1"/>
                </a:solidFill>
                <a:latin typeface="+mn-lt"/>
                <a:ea typeface="+mn-ea"/>
                <a:cs typeface="+mn-cs"/>
              </a:rPr>
              <a:t>6. Higher threshold for consent meaning there will only be limited circumstances when it may be relied upon.</a:t>
            </a:r>
          </a:p>
          <a:p>
            <a:pPr marL="0" indent="0">
              <a:buNone/>
            </a:pPr>
            <a:r>
              <a:rPr lang="en-GB" sz="1200" b="0" i="0" u="none" strike="noStrike" kern="1200" baseline="0" dirty="0" smtClean="0">
                <a:solidFill>
                  <a:schemeClr val="tx1"/>
                </a:solidFill>
                <a:latin typeface="+mn-lt"/>
                <a:ea typeface="+mn-ea"/>
                <a:cs typeface="+mn-cs"/>
              </a:rPr>
              <a:t>7. New requirement to appoint a DPO in certain circumstances such as when processing volumes of “special categories” of data. The DPO must be independent and must not be instructed on how to carry out his or her role. The DPO must report directly to the highest level of management. DPO functions can be outsourced, for example to a law firm or consultant. If a DPO is a practising lawyer their advice will also be protected by privilege.</a:t>
            </a:r>
          </a:p>
          <a:p>
            <a:pPr marL="0" indent="0">
              <a:buNone/>
            </a:pPr>
            <a:r>
              <a:rPr lang="en-GB" sz="1200" b="0" i="0" u="none" strike="noStrike" kern="1200" baseline="0" dirty="0" smtClean="0">
                <a:solidFill>
                  <a:schemeClr val="tx1"/>
                </a:solidFill>
                <a:latin typeface="+mn-lt"/>
                <a:ea typeface="+mn-ea"/>
                <a:cs typeface="+mn-cs"/>
              </a:rPr>
              <a:t>8. Data subjects to be notified when there is a high risk to rights and freedoms.  All security breaches to be notified to the Information Commissioner within 72 hours, where feasible.</a:t>
            </a:r>
          </a:p>
          <a:p>
            <a:pPr marL="0" indent="0">
              <a:buNone/>
            </a:pPr>
            <a:r>
              <a:rPr lang="en-GB" sz="1200" b="0" i="0" u="none" strike="noStrike" kern="1200" baseline="0" dirty="0" smtClean="0">
                <a:solidFill>
                  <a:schemeClr val="tx1"/>
                </a:solidFill>
                <a:latin typeface="+mn-lt"/>
                <a:ea typeface="+mn-ea"/>
                <a:cs typeface="+mn-cs"/>
              </a:rPr>
              <a:t>9. GDPR applies to non EU companies targeting goods and services at EU citizens. The mechanism for compliant transfers of data outside the EEA is largely unchanged. There is also formal recognition of binding corporate rules and a replacement of the ‘Safe </a:t>
            </a:r>
            <a:r>
              <a:rPr lang="en-GB" sz="1200" b="0" i="0" u="none" strike="noStrike" kern="1200" baseline="0" dirty="0" err="1" smtClean="0">
                <a:solidFill>
                  <a:schemeClr val="tx1"/>
                </a:solidFill>
                <a:latin typeface="+mn-lt"/>
                <a:ea typeface="+mn-ea"/>
                <a:cs typeface="+mn-cs"/>
              </a:rPr>
              <a:t>Harbor</a:t>
            </a:r>
            <a:r>
              <a:rPr lang="en-GB" sz="1200" b="0" i="0" u="none" strike="noStrike" kern="1200" baseline="0" dirty="0" smtClean="0">
                <a:solidFill>
                  <a:schemeClr val="tx1"/>
                </a:solidFill>
                <a:latin typeface="+mn-lt"/>
                <a:ea typeface="+mn-ea"/>
                <a:cs typeface="+mn-cs"/>
              </a:rPr>
              <a:t>’ arrangement with the US.</a:t>
            </a:r>
          </a:p>
          <a:p>
            <a:pPr marL="0" indent="0">
              <a:buNone/>
            </a:pPr>
            <a:r>
              <a:rPr lang="en-GB" sz="1200" b="0" i="0" u="none" strike="noStrike" kern="1200" baseline="0" dirty="0" smtClean="0">
                <a:solidFill>
                  <a:schemeClr val="tx1"/>
                </a:solidFill>
                <a:latin typeface="+mn-lt"/>
                <a:ea typeface="+mn-ea"/>
                <a:cs typeface="+mn-cs"/>
              </a:rPr>
              <a:t>10. European Data Protection Board to replace Working Party 29 with remit for guidance and consistent application of the GDPR.</a:t>
            </a:r>
          </a:p>
          <a:p>
            <a:pPr marL="0" indent="0">
              <a:buNone/>
            </a:pPr>
            <a:r>
              <a:rPr lang="en-GB" sz="1200" b="0" i="0" u="none" strike="noStrike" kern="1200" baseline="0" dirty="0" smtClean="0">
                <a:solidFill>
                  <a:schemeClr val="tx1"/>
                </a:solidFill>
                <a:latin typeface="+mn-lt"/>
                <a:ea typeface="+mn-ea"/>
                <a:cs typeface="+mn-cs"/>
              </a:rPr>
              <a:t>11. “</a:t>
            </a:r>
            <a:r>
              <a:rPr lang="en-GB" sz="1200" b="0" i="0" u="none" strike="noStrike" kern="1200" baseline="0" dirty="0" err="1" smtClean="0">
                <a:solidFill>
                  <a:schemeClr val="tx1"/>
                </a:solidFill>
                <a:latin typeface="+mn-lt"/>
                <a:ea typeface="+mn-ea"/>
                <a:cs typeface="+mn-cs"/>
              </a:rPr>
              <a:t>Pseudonymised</a:t>
            </a:r>
            <a:r>
              <a:rPr lang="en-GB" sz="1200" b="0" i="0" u="none" strike="noStrike" kern="1200" baseline="0" dirty="0" smtClean="0">
                <a:solidFill>
                  <a:schemeClr val="tx1"/>
                </a:solidFill>
                <a:latin typeface="+mn-lt"/>
                <a:ea typeface="+mn-ea"/>
                <a:cs typeface="+mn-cs"/>
              </a:rPr>
              <a:t>” data formally recognised as a security protection.  New concept of data privacy seals.</a:t>
            </a:r>
          </a:p>
        </p:txBody>
      </p:sp>
      <p:sp>
        <p:nvSpPr>
          <p:cNvPr id="4" name="Slide Number Placeholder 3"/>
          <p:cNvSpPr>
            <a:spLocks noGrp="1"/>
          </p:cNvSpPr>
          <p:nvPr>
            <p:ph type="sldNum" sz="quarter" idx="10"/>
          </p:nvPr>
        </p:nvSpPr>
        <p:spPr/>
        <p:txBody>
          <a:bodyPr/>
          <a:lstStyle/>
          <a:p>
            <a:fld id="{8C1A4656-B48C-4410-A796-BBF5B22B57E8}" type="slidenum">
              <a:rPr lang="en-GB" smtClean="0"/>
              <a:t>11</a:t>
            </a:fld>
            <a:endParaRPr lang="en-GB"/>
          </a:p>
        </p:txBody>
      </p:sp>
    </p:spTree>
    <p:extLst>
      <p:ext uri="{BB962C8B-B14F-4D97-AF65-F5344CB8AC3E}">
        <p14:creationId xmlns:p14="http://schemas.microsoft.com/office/powerpoint/2010/main" val="2031719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Should we prepare for data subjects to exercise their rights? Yes.</a:t>
            </a:r>
          </a:p>
          <a:p>
            <a:endParaRPr lang="en-GB"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The GDPR does provide data subjects with a set of rights over the administration and use of their personal data, though some of these rights already exist.</a:t>
            </a:r>
          </a:p>
          <a:p>
            <a:endParaRPr lang="en-GB"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GDPR Articles 12 through 23 deal with the rights of data subjects; this research highlights a few such rights.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Organizations that control their personal-data processing activities throughout the data life cycle should have less trouble enabling these rights. The "right to be forgotten," for example, mainly follows the retention scheme. In the example of the car purchase, there is a valid reason to retain the customer's personal data as long as the payment plan hasn't ended. Note that, at the end of the determined data life cycle, the responsibility to control deletion of personal data extends to both the backup and the data processor's environments.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The right to data portability can be assured by implementing a self-service portal. This also enables other rights, such as the right to access what personal data is processed, or the right to correct or amend it. When established, the same online platform can be used to provide transparency (statements and notices), and notification. Where an assessment shows that a subject's rights requests are expected to be few and far between, a manual process to hand over the personal data will suffice.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Considering the evolution of the Internet of Things (</a:t>
            </a:r>
            <a:r>
              <a:rPr lang="en-GB" dirty="0" err="1" smtClean="0"/>
              <a:t>IoT</a:t>
            </a:r>
            <a:r>
              <a:rPr lang="en-GB" dirty="0" smtClean="0"/>
              <a:t>), (big) data analytics and increasing application of machine learning and artificial intelligence technology, Article 22 provides an interesting right: The right "not to be subject to a decision based solely on automated processing, including profiling." Barring the exceptions provided in that same article, this implies a strong focus on automation of analytics and the use of the subsequent results. Analytics activities used for "what advertising do we show on a website," for example, will likely not have a high impact; but in other use cases, such as determining whether someone gets a mortgage, credit card or job, caution is advised.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12</a:t>
            </a:fld>
            <a:endParaRPr lang="en-GB"/>
          </a:p>
        </p:txBody>
      </p:sp>
    </p:spTree>
    <p:extLst>
      <p:ext uri="{BB962C8B-B14F-4D97-AF65-F5344CB8AC3E}">
        <p14:creationId xmlns:p14="http://schemas.microsoft.com/office/powerpoint/2010/main" val="20242979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descr="CSX2017ppt_titl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8384" cy="5157216"/>
          </a:xfrm>
          <a:prstGeom prst="rect">
            <a:avLst/>
          </a:prstGeom>
        </p:spPr>
      </p:pic>
      <p:sp>
        <p:nvSpPr>
          <p:cNvPr id="8" name="Text Placeholder 7"/>
          <p:cNvSpPr>
            <a:spLocks noGrp="1"/>
          </p:cNvSpPr>
          <p:nvPr>
            <p:ph type="body" sz="quarter" idx="11" hasCustomPrompt="1"/>
          </p:nvPr>
        </p:nvSpPr>
        <p:spPr>
          <a:xfrm>
            <a:off x="393700" y="4203700"/>
            <a:ext cx="6807200" cy="723900"/>
          </a:xfrm>
          <a:prstGeom prst="rect">
            <a:avLst/>
          </a:prstGeom>
        </p:spPr>
        <p:txBody>
          <a:bodyPr vert="horz"/>
          <a:lstStyle>
            <a:lvl1pPr marL="0" indent="0">
              <a:lnSpc>
                <a:spcPct val="90000"/>
              </a:lnSpc>
              <a:buFontTx/>
              <a:buNone/>
              <a:defRPr sz="1300" baseline="0">
                <a:solidFill>
                  <a:schemeClr val="bg1"/>
                </a:solidFill>
              </a:defRPr>
            </a:lvl1pPr>
          </a:lstStyle>
          <a:p>
            <a:pPr lvl="0"/>
            <a:r>
              <a:rPr lang="en-US" dirty="0"/>
              <a:t>Presenter name, Credentials,</a:t>
            </a:r>
            <a:br>
              <a:rPr lang="en-US" dirty="0"/>
            </a:br>
            <a:r>
              <a:rPr lang="en-US" dirty="0"/>
              <a:t>Title, Company</a:t>
            </a:r>
          </a:p>
        </p:txBody>
      </p:sp>
      <p:sp>
        <p:nvSpPr>
          <p:cNvPr id="6" name="Text Placeholder 5"/>
          <p:cNvSpPr>
            <a:spLocks noGrp="1"/>
          </p:cNvSpPr>
          <p:nvPr>
            <p:ph type="body" sz="quarter" idx="12" hasCustomPrompt="1"/>
          </p:nvPr>
        </p:nvSpPr>
        <p:spPr>
          <a:xfrm>
            <a:off x="393700" y="1320800"/>
            <a:ext cx="6807200" cy="2882900"/>
          </a:xfrm>
          <a:prstGeom prst="rect">
            <a:avLst/>
          </a:prstGeom>
        </p:spPr>
        <p:txBody>
          <a:bodyPr vert="horz" anchor="ctr"/>
          <a:lstStyle>
            <a:lvl1pPr marL="0" indent="0">
              <a:lnSpc>
                <a:spcPct val="90000"/>
              </a:lnSpc>
              <a:buNone/>
              <a:defRPr sz="3600">
                <a:solidFill>
                  <a:schemeClr val="bg1"/>
                </a:solidFill>
              </a:defRPr>
            </a:lvl1pPr>
            <a:lvl2pPr marL="434334" indent="0">
              <a:buNone/>
              <a:defRPr sz="4800">
                <a:solidFill>
                  <a:schemeClr val="bg1"/>
                </a:solidFill>
              </a:defRPr>
            </a:lvl2pPr>
            <a:lvl3pPr marL="868669" indent="0">
              <a:buNone/>
              <a:defRPr sz="4800">
                <a:solidFill>
                  <a:schemeClr val="bg1"/>
                </a:solidFill>
              </a:defRPr>
            </a:lvl3pPr>
            <a:lvl4pPr marL="1303003" indent="0">
              <a:buNone/>
              <a:defRPr sz="4800">
                <a:solidFill>
                  <a:schemeClr val="bg1"/>
                </a:solidFill>
              </a:defRPr>
            </a:lvl4pPr>
            <a:lvl5pPr marL="1737337" indent="0">
              <a:buNone/>
              <a:defRPr sz="4800">
                <a:solidFill>
                  <a:schemeClr val="bg1"/>
                </a:solidFill>
              </a:defRPr>
            </a:lvl5pPr>
          </a:lstStyle>
          <a:p>
            <a:pPr lvl="0"/>
            <a:r>
              <a:rPr lang="en-US" dirty="0"/>
              <a:t>Click to edit CSX 2018 </a:t>
            </a:r>
            <a:br>
              <a:rPr lang="en-US" dirty="0"/>
            </a:br>
            <a:r>
              <a:rPr lang="en-US" dirty="0"/>
              <a:t>session title</a:t>
            </a:r>
          </a:p>
        </p:txBody>
      </p:sp>
      <p:pic>
        <p:nvPicPr>
          <p:cNvPr id="3" name="Picture 2" descr="CSXconf_Euro2018w.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700" y="131366"/>
            <a:ext cx="2187569" cy="1159099"/>
          </a:xfrm>
          <a:prstGeom prst="rect">
            <a:avLst/>
          </a:prstGeom>
        </p:spPr>
      </p:pic>
    </p:spTree>
    <p:extLst>
      <p:ext uri="{BB962C8B-B14F-4D97-AF65-F5344CB8AC3E}">
        <p14:creationId xmlns:p14="http://schemas.microsoft.com/office/powerpoint/2010/main" val="1391301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2" name="Picture 11" descr="CSX2017ppt_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8384" cy="5157216"/>
          </a:xfrm>
          <a:prstGeom prst="rect">
            <a:avLst/>
          </a:prstGeom>
        </p:spPr>
      </p:pic>
      <p:sp>
        <p:nvSpPr>
          <p:cNvPr id="4" name="Text Placeholder 6"/>
          <p:cNvSpPr>
            <a:spLocks noGrp="1"/>
          </p:cNvSpPr>
          <p:nvPr>
            <p:ph type="body" sz="quarter" idx="11" hasCustomPrompt="1"/>
          </p:nvPr>
        </p:nvSpPr>
        <p:spPr>
          <a:xfrm>
            <a:off x="490812" y="1207587"/>
            <a:ext cx="6934246" cy="3516813"/>
          </a:xfrm>
          <a:prstGeom prst="rect">
            <a:avLst/>
          </a:prstGeom>
        </p:spPr>
        <p:txBody>
          <a:bodyPr lIns="80010" tIns="40005" rIns="80010" bIns="40005"/>
          <a:lstStyle>
            <a:lvl1pPr>
              <a:defRPr sz="1800" b="0" baseline="0">
                <a:solidFill>
                  <a:srgbClr val="363636"/>
                </a:solidFill>
              </a:defRPr>
            </a:lvl1pPr>
            <a:lvl2pPr>
              <a:defRPr sz="1600" b="0" baseline="0"/>
            </a:lvl2pPr>
          </a:lstStyle>
          <a:p>
            <a:pPr>
              <a:lnSpc>
                <a:spcPct val="90000"/>
              </a:lnSpc>
            </a:pPr>
            <a:r>
              <a:rPr lang="en-US" sz="1600" dirty="0">
                <a:solidFill>
                  <a:srgbClr val="363636"/>
                </a:solidFill>
                <a:latin typeface="Arial"/>
                <a:cs typeface="Arial"/>
              </a:rPr>
              <a:t>Click to Add Text</a:t>
            </a:r>
          </a:p>
          <a:p>
            <a:pPr>
              <a:lnSpc>
                <a:spcPct val="90000"/>
              </a:lnSpc>
            </a:pPr>
            <a:endParaRPr lang="en-US" sz="1600" dirty="0">
              <a:solidFill>
                <a:srgbClr val="363636"/>
              </a:solidFill>
              <a:latin typeface="Arial"/>
              <a:cs typeface="Arial"/>
            </a:endParaRPr>
          </a:p>
        </p:txBody>
      </p:sp>
      <p:sp>
        <p:nvSpPr>
          <p:cNvPr id="9" name="Text Placeholder 8"/>
          <p:cNvSpPr>
            <a:spLocks noGrp="1"/>
          </p:cNvSpPr>
          <p:nvPr>
            <p:ph type="body" sz="quarter" idx="12" hasCustomPrompt="1"/>
          </p:nvPr>
        </p:nvSpPr>
        <p:spPr>
          <a:xfrm>
            <a:off x="490539" y="0"/>
            <a:ext cx="6934520" cy="1068388"/>
          </a:xfrm>
          <a:prstGeom prst="rect">
            <a:avLst/>
          </a:prstGeom>
          <a:ln>
            <a:noFill/>
          </a:ln>
        </p:spPr>
        <p:txBody>
          <a:bodyPr vert="horz" anchor="ctr"/>
          <a:lstStyle>
            <a:lvl1pPr marL="0" indent="0">
              <a:buFontTx/>
              <a:buNone/>
              <a:defRPr sz="2400" baseline="0">
                <a:solidFill>
                  <a:schemeClr val="bg1"/>
                </a:solidFill>
              </a:defRPr>
            </a:lvl1pPr>
            <a:lvl2pPr marL="434334" indent="0">
              <a:buFontTx/>
              <a:buNone/>
              <a:defRPr>
                <a:solidFill>
                  <a:schemeClr val="bg1"/>
                </a:solidFill>
              </a:defRPr>
            </a:lvl2pPr>
            <a:lvl3pPr marL="868669" indent="0">
              <a:buFontTx/>
              <a:buNone/>
              <a:defRPr>
                <a:solidFill>
                  <a:schemeClr val="bg1"/>
                </a:solidFill>
              </a:defRPr>
            </a:lvl3pPr>
            <a:lvl4pPr marL="1303003" indent="0">
              <a:buFontTx/>
              <a:buNone/>
              <a:defRPr>
                <a:solidFill>
                  <a:schemeClr val="bg1"/>
                </a:solidFill>
              </a:defRPr>
            </a:lvl4pPr>
            <a:lvl5pPr marL="1737337" indent="0">
              <a:buFontTx/>
              <a:buNone/>
              <a:defRPr>
                <a:solidFill>
                  <a:schemeClr val="bg1"/>
                </a:solidFill>
              </a:defRPr>
            </a:lvl5pPr>
          </a:lstStyle>
          <a:p>
            <a:pPr lvl="0"/>
            <a:r>
              <a:rPr lang="en-US" dirty="0"/>
              <a:t>Click to edit slide headline</a:t>
            </a:r>
          </a:p>
        </p:txBody>
      </p:sp>
      <p:sp>
        <p:nvSpPr>
          <p:cNvPr id="7" name="TextBox 6"/>
          <p:cNvSpPr txBox="1"/>
          <p:nvPr userDrawn="1"/>
        </p:nvSpPr>
        <p:spPr>
          <a:xfrm>
            <a:off x="4075168" y="4957593"/>
            <a:ext cx="4678219" cy="169277"/>
          </a:xfrm>
          <a:prstGeom prst="rect">
            <a:avLst/>
          </a:prstGeom>
          <a:noFill/>
        </p:spPr>
        <p:txBody>
          <a:bodyPr wrap="square" rtlCol="0">
            <a:spAutoFit/>
          </a:bodyPr>
          <a:lstStyle/>
          <a:p>
            <a:pPr algn="r"/>
            <a:r>
              <a:rPr lang="en-US" sz="500" kern="1200" dirty="0">
                <a:solidFill>
                  <a:srgbClr val="148F86"/>
                </a:solidFill>
                <a:latin typeface="+mn-lt"/>
                <a:ea typeface="+mn-ea"/>
                <a:cs typeface="+mn-cs"/>
              </a:rPr>
              <a:t>Copyright © 2018 Information Systems Audit and Control Association, Inc. All rights reserved. </a:t>
            </a:r>
            <a:endParaRPr lang="en-US" sz="500" dirty="0">
              <a:solidFill>
                <a:srgbClr val="148F86"/>
              </a:solidFill>
            </a:endParaRPr>
          </a:p>
        </p:txBody>
      </p:sp>
      <p:pic>
        <p:nvPicPr>
          <p:cNvPr id="14" name="Picture 13" descr="CSX2017_SocialMedia-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67225" y="4615083"/>
            <a:ext cx="967176" cy="227010"/>
          </a:xfrm>
          <a:prstGeom prst="rect">
            <a:avLst/>
          </a:prstGeom>
        </p:spPr>
      </p:pic>
      <p:pic>
        <p:nvPicPr>
          <p:cNvPr id="3" name="Picture 2" descr="CSXconf_Euro2018.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94545" y="3949219"/>
            <a:ext cx="1316608" cy="697614"/>
          </a:xfrm>
          <a:prstGeom prst="rect">
            <a:avLst/>
          </a:prstGeom>
        </p:spPr>
      </p:pic>
    </p:spTree>
    <p:extLst>
      <p:ext uri="{BB962C8B-B14F-4D97-AF65-F5344CB8AC3E}">
        <p14:creationId xmlns:p14="http://schemas.microsoft.com/office/powerpoint/2010/main" val="3647770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a:prstGeom prst="rect">
            <a:avLst/>
          </a:prstGeom>
        </p:spPr>
        <p:txBody>
          <a:bodyPr/>
          <a:lstStyle>
            <a:lvl1pPr algn="r">
              <a:defRPr/>
            </a:lvl1pPr>
          </a:lstStyle>
          <a:p>
            <a:r>
              <a:rPr lang="en-US" dirty="0" smtClean="0"/>
              <a:t>Click to edit Master title style</a:t>
            </a:r>
            <a:endParaRPr lang="en-US" dirty="0"/>
          </a:p>
        </p:txBody>
      </p:sp>
      <p:sp>
        <p:nvSpPr>
          <p:cNvPr id="3" name="Content Placeholder 2"/>
          <p:cNvSpPr>
            <a:spLocks noGrp="1"/>
          </p:cNvSpPr>
          <p:nvPr>
            <p:ph idx="1"/>
          </p:nvPr>
        </p:nvSpPr>
        <p:spPr>
          <a:xfrm>
            <a:off x="1941909" y="1600200"/>
            <a:ext cx="6686550" cy="2833217"/>
          </a:xfrm>
          <a:prstGeom prst="rect">
            <a:avLst/>
          </a:prstGeom>
        </p:spPr>
        <p:txBody>
          <a:bodyPr>
            <a:normAutofit/>
          </a:bodyPr>
          <a:lstStyle>
            <a:lvl1pPr>
              <a:defRPr sz="1600"/>
            </a:lvl1pPr>
            <a:lvl2pPr>
              <a:defRPr sz="1600"/>
            </a:lvl2pPr>
            <a:lvl3pPr>
              <a:defRPr sz="1200"/>
            </a:lvl3pPr>
            <a:lvl4pPr>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7771210" y="4597828"/>
            <a:ext cx="859712" cy="277797"/>
          </a:xfrm>
          <a:prstGeom prst="rect">
            <a:avLst/>
          </a:prstGeom>
        </p:spPr>
        <p:txBody>
          <a:bodyPr/>
          <a:lstStyle/>
          <a:p>
            <a:fld id="{D474CD71-7DCE-4883-BCE8-4E8966405057}" type="datetimeFigureOut">
              <a:rPr lang="en-US" smtClean="0"/>
              <a:t>2018-10-30</a:t>
            </a:fld>
            <a:endParaRPr lang="en-US"/>
          </a:p>
        </p:txBody>
      </p:sp>
      <p:sp>
        <p:nvSpPr>
          <p:cNvPr id="5" name="Footer Placeholder 4"/>
          <p:cNvSpPr>
            <a:spLocks noGrp="1"/>
          </p:cNvSpPr>
          <p:nvPr>
            <p:ph type="ftr" sz="quarter" idx="11"/>
          </p:nvPr>
        </p:nvSpPr>
        <p:spPr>
          <a:xfrm>
            <a:off x="1941910" y="4601856"/>
            <a:ext cx="5714999" cy="273844"/>
          </a:xfrm>
          <a:prstGeom prst="rect">
            <a:avLst/>
          </a:prstGeom>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590837"/>
            <a:ext cx="584825" cy="273844"/>
          </a:xfrm>
          <a:prstGeom prst="rect">
            <a:avLst/>
          </a:prstGeom>
        </p:spPr>
        <p:txBody>
          <a:bodyPr/>
          <a:lstStyle/>
          <a:p>
            <a:fld id="{8A93BC1A-C380-4C7A-B2F2-6F9B9B0BCFF3}" type="slidenum">
              <a:rPr lang="en-US" smtClean="0"/>
              <a:t>‹#›</a:t>
            </a:fld>
            <a:endParaRPr lang="en-US"/>
          </a:p>
        </p:txBody>
      </p:sp>
    </p:spTree>
    <p:extLst>
      <p:ext uri="{BB962C8B-B14F-4D97-AF65-F5344CB8AC3E}">
        <p14:creationId xmlns:p14="http://schemas.microsoft.com/office/powerpoint/2010/main" val="2852780016"/>
      </p:ext>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a:prstGeom prst="rect">
            <a:avLst/>
          </a:prstGeom>
        </p:spPr>
        <p:txBody>
          <a:bodyPr anchor="b">
            <a:normAutofit/>
          </a:bodyPr>
          <a:lstStyle>
            <a:lvl1pPr algn="r">
              <a:defRPr sz="4050"/>
            </a:lvl1pPr>
          </a:lstStyle>
          <a:p>
            <a:r>
              <a:rPr lang="en-US" dirty="0" smtClean="0"/>
              <a:t>Click to edit Master title style</a:t>
            </a:r>
            <a:endParaRPr lang="en-US" dirty="0"/>
          </a:p>
        </p:txBody>
      </p:sp>
      <p:sp>
        <p:nvSpPr>
          <p:cNvPr id="3" name="Subtitle 2"/>
          <p:cNvSpPr>
            <a:spLocks noGrp="1"/>
          </p:cNvSpPr>
          <p:nvPr>
            <p:ph type="subTitle" idx="1"/>
          </p:nvPr>
        </p:nvSpPr>
        <p:spPr>
          <a:xfrm>
            <a:off x="1941910" y="3583035"/>
            <a:ext cx="6686549" cy="844712"/>
          </a:xfrm>
          <a:prstGeom prst="rect">
            <a:avLst/>
          </a:prstGeo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771210" y="4597828"/>
            <a:ext cx="859712" cy="277797"/>
          </a:xfrm>
          <a:prstGeom prst="rect">
            <a:avLst/>
          </a:prstGeom>
        </p:spPr>
        <p:txBody>
          <a:bodyPr/>
          <a:lstStyle/>
          <a:p>
            <a:fld id="{D474CD71-7DCE-4883-BCE8-4E8966405057}" type="datetimeFigureOut">
              <a:rPr lang="en-US" smtClean="0"/>
              <a:t>2018-10-30</a:t>
            </a:fld>
            <a:endParaRPr lang="en-US"/>
          </a:p>
        </p:txBody>
      </p:sp>
      <p:sp>
        <p:nvSpPr>
          <p:cNvPr id="5" name="Footer Placeholder 4"/>
          <p:cNvSpPr>
            <a:spLocks noGrp="1"/>
          </p:cNvSpPr>
          <p:nvPr>
            <p:ph type="ftr" sz="quarter" idx="11"/>
          </p:nvPr>
        </p:nvSpPr>
        <p:spPr>
          <a:xfrm>
            <a:off x="1941910" y="4601856"/>
            <a:ext cx="5714999" cy="273844"/>
          </a:xfrm>
          <a:prstGeom prst="rect">
            <a:avLst/>
          </a:prstGeom>
        </p:spPr>
        <p:txBody>
          <a:bodyPr/>
          <a:lstStyle/>
          <a:p>
            <a:endParaRPr lang="en-US"/>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a:prstGeom prst="rect">
            <a:avLst/>
          </a:prstGeom>
        </p:spPr>
        <p:txBody>
          <a:bodyPr/>
          <a:lstStyle/>
          <a:p>
            <a:fld id="{8A93BC1A-C380-4C7A-B2F2-6F9B9B0BCFF3}" type="slidenum">
              <a:rPr lang="en-US" smtClean="0"/>
              <a:t>‹#›</a:t>
            </a:fld>
            <a:endParaRPr lang="en-US"/>
          </a:p>
        </p:txBody>
      </p:sp>
    </p:spTree>
    <p:extLst>
      <p:ext uri="{BB962C8B-B14F-4D97-AF65-F5344CB8AC3E}">
        <p14:creationId xmlns:p14="http://schemas.microsoft.com/office/powerpoint/2010/main" val="1921589148"/>
      </p:ext>
    </p:extLst>
  </p:cSld>
  <p:clrMapOvr>
    <a:masterClrMapping/>
  </p:clrMapOvr>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70577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Lst>
  <p:txStyles>
    <p:titleStyle>
      <a:lvl1pPr algn="ctr" defTabSz="434334" rtl="0" eaLnBrk="1" latinLnBrk="0" hangingPunct="1">
        <a:spcBef>
          <a:spcPct val="0"/>
        </a:spcBef>
        <a:buNone/>
        <a:defRPr sz="4200" kern="1200">
          <a:solidFill>
            <a:schemeClr val="tx1"/>
          </a:solidFill>
          <a:latin typeface="+mj-lt"/>
          <a:ea typeface="+mj-ea"/>
          <a:cs typeface="+mj-cs"/>
        </a:defRPr>
      </a:lvl1pPr>
    </p:titleStyle>
    <p:body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p:bodyStyle>
    <p:otherStyle>
      <a:defPPr>
        <a:defRPr lang="en-US"/>
      </a:defPPr>
      <a:lvl1pPr marL="0" algn="l" defTabSz="434334" rtl="0" eaLnBrk="1" latinLnBrk="0" hangingPunct="1">
        <a:defRPr sz="1800" kern="1200">
          <a:solidFill>
            <a:schemeClr val="tx1"/>
          </a:solidFill>
          <a:latin typeface="+mn-lt"/>
          <a:ea typeface="+mn-ea"/>
          <a:cs typeface="+mn-cs"/>
        </a:defRPr>
      </a:lvl1pPr>
      <a:lvl2pPr marL="434334" algn="l" defTabSz="434334" rtl="0" eaLnBrk="1" latinLnBrk="0" hangingPunct="1">
        <a:defRPr sz="1800" kern="1200">
          <a:solidFill>
            <a:schemeClr val="tx1"/>
          </a:solidFill>
          <a:latin typeface="+mn-lt"/>
          <a:ea typeface="+mn-ea"/>
          <a:cs typeface="+mn-cs"/>
        </a:defRPr>
      </a:lvl2pPr>
      <a:lvl3pPr marL="868669" algn="l" defTabSz="434334" rtl="0" eaLnBrk="1" latinLnBrk="0" hangingPunct="1">
        <a:defRPr sz="1800" kern="1200">
          <a:solidFill>
            <a:schemeClr val="tx1"/>
          </a:solidFill>
          <a:latin typeface="+mn-lt"/>
          <a:ea typeface="+mn-ea"/>
          <a:cs typeface="+mn-cs"/>
        </a:defRPr>
      </a:lvl3pPr>
      <a:lvl4pPr marL="1303003" algn="l" defTabSz="434334" rtl="0" eaLnBrk="1" latinLnBrk="0" hangingPunct="1">
        <a:defRPr sz="1800" kern="1200">
          <a:solidFill>
            <a:schemeClr val="tx1"/>
          </a:solidFill>
          <a:latin typeface="+mn-lt"/>
          <a:ea typeface="+mn-ea"/>
          <a:cs typeface="+mn-cs"/>
        </a:defRPr>
      </a:lvl4pPr>
      <a:lvl5pPr marL="1737337" algn="l" defTabSz="434334" rtl="0" eaLnBrk="1" latinLnBrk="0" hangingPunct="1">
        <a:defRPr sz="1800" kern="1200">
          <a:solidFill>
            <a:schemeClr val="tx1"/>
          </a:solidFill>
          <a:latin typeface="+mn-lt"/>
          <a:ea typeface="+mn-ea"/>
          <a:cs typeface="+mn-cs"/>
        </a:defRPr>
      </a:lvl5pPr>
      <a:lvl6pPr marL="2171671" algn="l" defTabSz="434334" rtl="0" eaLnBrk="1" latinLnBrk="0" hangingPunct="1">
        <a:defRPr sz="1800" kern="1200">
          <a:solidFill>
            <a:schemeClr val="tx1"/>
          </a:solidFill>
          <a:latin typeface="+mn-lt"/>
          <a:ea typeface="+mn-ea"/>
          <a:cs typeface="+mn-cs"/>
        </a:defRPr>
      </a:lvl6pPr>
      <a:lvl7pPr marL="2606006" algn="l" defTabSz="434334" rtl="0" eaLnBrk="1" latinLnBrk="0" hangingPunct="1">
        <a:defRPr sz="1800" kern="1200">
          <a:solidFill>
            <a:schemeClr val="tx1"/>
          </a:solidFill>
          <a:latin typeface="+mn-lt"/>
          <a:ea typeface="+mn-ea"/>
          <a:cs typeface="+mn-cs"/>
        </a:defRPr>
      </a:lvl7pPr>
      <a:lvl8pPr marL="3040340" algn="l" defTabSz="434334" rtl="0" eaLnBrk="1" latinLnBrk="0" hangingPunct="1">
        <a:defRPr sz="1800" kern="1200">
          <a:solidFill>
            <a:schemeClr val="tx1"/>
          </a:solidFill>
          <a:latin typeface="+mn-lt"/>
          <a:ea typeface="+mn-ea"/>
          <a:cs typeface="+mn-cs"/>
        </a:defRPr>
      </a:lvl8pPr>
      <a:lvl9pPr marL="3474674" algn="l" defTabSz="43433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hyperlink" Target="https://www.peerlyst.com/posts/gdpr-getting-to-the-lawful-basis-for-processing-david-froud" TargetMode="Externa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image" Target="../media/image10.png"/><Relationship Id="rId5" Type="http://schemas.openxmlformats.org/officeDocument/2006/relationships/hyperlink" Target="https://www.sccyber.org/news/409580/Awareness-Briefings-Russian-Government-Activity-against-Critical-Infrastructure.htm" TargetMode="Externa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opensource.google.com/projects/vsaq"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4.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19.tif"/><Relationship Id="rId4" Type="http://schemas.openxmlformats.org/officeDocument/2006/relationships/image" Target="../media/image18.tif"/></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aon.com/attachments/risk-services/Aon_DLA-Piper-GDPR-Fines-Guide_Final_May2018.pdf"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err="1"/>
              <a:t>Dr</a:t>
            </a:r>
            <a:r>
              <a:rPr lang="en-US" dirty="0"/>
              <a:t> Marco Ermini, CISA, CISM, CISSP, ITILv3, GCIH</a:t>
            </a:r>
            <a:r>
              <a:rPr lang="en-US"/>
              <a:t>, </a:t>
            </a:r>
            <a:r>
              <a:rPr lang="en-US" smtClean="0"/>
              <a:t>RCSS, PhD</a:t>
            </a:r>
            <a:endParaRPr lang="en-US" dirty="0"/>
          </a:p>
          <a:p>
            <a:r>
              <a:rPr lang="en-US" dirty="0"/>
              <a:t>Senior Security and Compliance Officer, Orange Business </a:t>
            </a:r>
            <a:r>
              <a:rPr lang="en-US" dirty="0" smtClean="0"/>
              <a:t>Services</a:t>
            </a:r>
            <a:endParaRPr lang="en-US" dirty="0"/>
          </a:p>
        </p:txBody>
      </p:sp>
      <p:sp>
        <p:nvSpPr>
          <p:cNvPr id="3" name="Text Placeholder 2"/>
          <p:cNvSpPr>
            <a:spLocks noGrp="1"/>
          </p:cNvSpPr>
          <p:nvPr>
            <p:ph type="body" sz="quarter" idx="12"/>
          </p:nvPr>
        </p:nvSpPr>
        <p:spPr/>
        <p:txBody>
          <a:bodyPr/>
          <a:lstStyle/>
          <a:p>
            <a:r>
              <a:rPr lang="en-GB" dirty="0"/>
              <a:t>The impact of GDPR on </a:t>
            </a:r>
            <a:r>
              <a:rPr lang="en-GB" dirty="0" smtClean="0"/>
              <a:t>Third-Party </a:t>
            </a:r>
            <a:r>
              <a:rPr lang="en-GB" dirty="0"/>
              <a:t>and M&amp;A security</a:t>
            </a:r>
            <a:endParaRPr lang="en-US" dirty="0"/>
          </a:p>
        </p:txBody>
      </p:sp>
    </p:spTree>
    <p:extLst>
      <p:ext uri="{BB962C8B-B14F-4D97-AF65-F5344CB8AC3E}">
        <p14:creationId xmlns:p14="http://schemas.microsoft.com/office/powerpoint/2010/main" val="3435230279"/>
      </p:ext>
    </p:extLst>
  </p:cSld>
  <p:clrMapOvr>
    <a:masterClrMapping/>
  </p:clrMapOvr>
  <mc:AlternateContent xmlns:mc="http://schemas.openxmlformats.org/markup-compatibility/2006">
    <mc:Choice xmlns:p14="http://schemas.microsoft.com/office/powerpoint/2010/main" Requires="p14">
      <p:transition spd="slow" p14:dur="2000" advTm="1811"/>
    </mc:Choice>
    <mc:Fallback>
      <p:transition spd="slow" advTm="1811"/>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342900" indent="-342900">
              <a:buFont typeface="+mj-lt"/>
              <a:buAutoNum type="arabicPeriod"/>
            </a:pPr>
            <a:r>
              <a:rPr lang="en-GB" sz="2400" dirty="0" smtClean="0"/>
              <a:t>Governance and Accountability</a:t>
            </a:r>
          </a:p>
          <a:p>
            <a:pPr marL="342900" indent="-342900">
              <a:buFont typeface="+mj-lt"/>
              <a:buAutoNum type="arabicPeriod"/>
            </a:pPr>
            <a:r>
              <a:rPr lang="en-GB" sz="2400" dirty="0" smtClean="0"/>
              <a:t>Privacy “by design” and “by default”</a:t>
            </a:r>
          </a:p>
          <a:p>
            <a:pPr marL="342900" indent="-342900">
              <a:buFont typeface="+mj-lt"/>
              <a:buAutoNum type="arabicPeriod"/>
            </a:pPr>
            <a:r>
              <a:rPr lang="en-GB" sz="2400" dirty="0" smtClean="0"/>
              <a:t>Privacy Impact Assessment</a:t>
            </a:r>
          </a:p>
          <a:p>
            <a:pPr marL="342900" indent="-342900">
              <a:buFont typeface="+mj-lt"/>
              <a:buAutoNum type="arabicPeriod"/>
            </a:pPr>
            <a:r>
              <a:rPr lang="en-GB" sz="2400" dirty="0" smtClean="0"/>
              <a:t>Enforcement</a:t>
            </a:r>
          </a:p>
          <a:p>
            <a:pPr marL="342900" indent="-342900">
              <a:buFont typeface="+mj-lt"/>
              <a:buAutoNum type="arabicPeriod"/>
            </a:pPr>
            <a:r>
              <a:rPr lang="en-GB" sz="2400" dirty="0" smtClean="0"/>
              <a:t>New rights for Data Subjects (DS)</a:t>
            </a:r>
          </a:p>
          <a:p>
            <a:pPr marL="342900" indent="-342900">
              <a:buFont typeface="+mj-lt"/>
              <a:buAutoNum type="arabicPeriod"/>
            </a:pPr>
            <a:r>
              <a:rPr lang="en-GB" sz="2400" dirty="0" smtClean="0"/>
              <a:t>New obligations for Data Processors (DP)</a:t>
            </a:r>
          </a:p>
          <a:p>
            <a:pPr marL="342900" indent="-342900">
              <a:buFont typeface="+mj-lt"/>
              <a:buAutoNum type="arabicPeriod"/>
            </a:pPr>
            <a:r>
              <a:rPr lang="en-GB" sz="2400" dirty="0" smtClean="0"/>
              <a:t>Privacy Notices</a:t>
            </a:r>
          </a:p>
        </p:txBody>
      </p:sp>
      <p:sp>
        <p:nvSpPr>
          <p:cNvPr id="3" name="Text Placeholder 2"/>
          <p:cNvSpPr>
            <a:spLocks noGrp="1"/>
          </p:cNvSpPr>
          <p:nvPr>
            <p:ph type="body" sz="quarter" idx="12"/>
          </p:nvPr>
        </p:nvSpPr>
        <p:spPr/>
        <p:txBody>
          <a:bodyPr/>
          <a:lstStyle/>
          <a:p>
            <a:r>
              <a:rPr lang="en-GB" dirty="0" smtClean="0"/>
              <a:t>GDPR in a Nutshell – 1/2</a:t>
            </a:r>
            <a:endParaRPr lang="en-GB" dirty="0"/>
          </a:p>
        </p:txBody>
      </p:sp>
    </p:spTree>
    <p:custDataLst>
      <p:tags r:id="rId1"/>
    </p:custDataLst>
    <p:extLst>
      <p:ext uri="{BB962C8B-B14F-4D97-AF65-F5344CB8AC3E}">
        <p14:creationId xmlns:p14="http://schemas.microsoft.com/office/powerpoint/2010/main" val="819236756"/>
      </p:ext>
    </p:extLst>
  </p:cSld>
  <p:clrMapOvr>
    <a:masterClrMapping/>
  </p:clrMapOvr>
  <mc:AlternateContent xmlns:mc="http://schemas.openxmlformats.org/markup-compatibility/2006">
    <mc:Choice xmlns:p14="http://schemas.microsoft.com/office/powerpoint/2010/main" Requires="p14">
      <p:transition spd="slow" p14:dur="2000" advTm="316"/>
    </mc:Choice>
    <mc:Fallback>
      <p:transition spd="slow" advTm="3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342900" indent="-342900">
              <a:buFont typeface="+mj-lt"/>
              <a:buAutoNum type="arabicPeriod" startAt="6"/>
            </a:pPr>
            <a:r>
              <a:rPr lang="en-GB" sz="2400" dirty="0" smtClean="0"/>
              <a:t>User consent</a:t>
            </a:r>
          </a:p>
          <a:p>
            <a:pPr marL="342900" indent="-342900">
              <a:buFont typeface="+mj-lt"/>
              <a:buAutoNum type="arabicPeriod" startAt="6"/>
            </a:pPr>
            <a:r>
              <a:rPr lang="en-GB" sz="2400" dirty="0" smtClean="0"/>
              <a:t>Data Protection Officers (DPO)</a:t>
            </a:r>
          </a:p>
          <a:p>
            <a:pPr marL="342900" indent="-342900">
              <a:buFont typeface="+mj-lt"/>
              <a:buAutoNum type="arabicPeriod" startAt="6"/>
            </a:pPr>
            <a:r>
              <a:rPr lang="en-GB" sz="2400" dirty="0" smtClean="0"/>
              <a:t>Notification of security breaches</a:t>
            </a:r>
          </a:p>
          <a:p>
            <a:pPr marL="342900" indent="-342900">
              <a:buFont typeface="+mj-lt"/>
              <a:buAutoNum type="arabicPeriod" startAt="6"/>
            </a:pPr>
            <a:r>
              <a:rPr lang="en-GB" sz="2400" dirty="0" smtClean="0"/>
              <a:t>Enforcement scope</a:t>
            </a:r>
          </a:p>
          <a:p>
            <a:pPr marL="342900" indent="-342900">
              <a:buFont typeface="+mj-lt"/>
              <a:buAutoNum type="arabicPeriod" startAt="6"/>
            </a:pPr>
            <a:r>
              <a:rPr lang="en-GB" sz="2400" dirty="0" smtClean="0"/>
              <a:t>European Data Protection Board</a:t>
            </a:r>
          </a:p>
          <a:p>
            <a:pPr marL="342900" indent="-342900">
              <a:buFont typeface="+mj-lt"/>
              <a:buAutoNum type="arabicPeriod" startAt="6"/>
            </a:pPr>
            <a:r>
              <a:rPr lang="en-GB" sz="2400" dirty="0" smtClean="0"/>
              <a:t>Concepts of “pseudonomysed” data and privacy seal (“</a:t>
            </a:r>
            <a:r>
              <a:rPr lang="en-GB" sz="2400" dirty="0" err="1" smtClean="0"/>
              <a:t>EuroPriSe</a:t>
            </a:r>
            <a:r>
              <a:rPr lang="en-GB" sz="2400" dirty="0" smtClean="0"/>
              <a:t>")</a:t>
            </a:r>
          </a:p>
        </p:txBody>
      </p:sp>
      <p:sp>
        <p:nvSpPr>
          <p:cNvPr id="3" name="Text Placeholder 2"/>
          <p:cNvSpPr>
            <a:spLocks noGrp="1"/>
          </p:cNvSpPr>
          <p:nvPr>
            <p:ph type="body" sz="quarter" idx="12"/>
          </p:nvPr>
        </p:nvSpPr>
        <p:spPr/>
        <p:txBody>
          <a:bodyPr/>
          <a:lstStyle/>
          <a:p>
            <a:r>
              <a:rPr lang="en-GB" dirty="0" smtClean="0"/>
              <a:t>GDPR in a Nutshell – 2/2</a:t>
            </a:r>
            <a:endParaRPr lang="en-GB" dirty="0"/>
          </a:p>
        </p:txBody>
      </p:sp>
      <p:pic>
        <p:nvPicPr>
          <p:cNvPr id="1026" name="Picture 2" descr="https://res.cloudinary.com/peerlyst/image/upload/c_limit,h_211,w_300/v1/post-attachments/Lawful_Basis_for_Processing_djdud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593" y="1207587"/>
            <a:ext cx="2857500" cy="20097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613236" y="3217363"/>
            <a:ext cx="2144857" cy="584775"/>
          </a:xfrm>
          <a:prstGeom prst="rect">
            <a:avLst/>
          </a:prstGeom>
          <a:noFill/>
        </p:spPr>
        <p:txBody>
          <a:bodyPr wrap="square" rtlCol="0">
            <a:spAutoFit/>
          </a:bodyPr>
          <a:lstStyle/>
          <a:p>
            <a:r>
              <a:rPr lang="en-GB" sz="800" dirty="0"/>
              <a:t>Image </a:t>
            </a:r>
            <a:r>
              <a:rPr lang="en-GB" sz="800" dirty="0" smtClean="0"/>
              <a:t>credits: </a:t>
            </a:r>
            <a:r>
              <a:rPr lang="en-GB" sz="800" dirty="0">
                <a:hlinkClick r:id="rId5"/>
              </a:rPr>
              <a:t>https://www.peerlyst.com/posts/gdpr-getting-to-the-lawful-basis-for-processing-david-froud</a:t>
            </a:r>
            <a:endParaRPr lang="en-GB" sz="800" dirty="0"/>
          </a:p>
        </p:txBody>
      </p:sp>
    </p:spTree>
    <p:custDataLst>
      <p:tags r:id="rId1"/>
    </p:custDataLst>
    <p:extLst>
      <p:ext uri="{BB962C8B-B14F-4D97-AF65-F5344CB8AC3E}">
        <p14:creationId xmlns:p14="http://schemas.microsoft.com/office/powerpoint/2010/main" val="2337284325"/>
      </p:ext>
    </p:extLst>
  </p:cSld>
  <p:clrMapOvr>
    <a:masterClrMapping/>
  </p:clrMapOvr>
  <mc:AlternateContent xmlns:mc="http://schemas.openxmlformats.org/markup-compatibility/2006">
    <mc:Choice xmlns:p14="http://schemas.microsoft.com/office/powerpoint/2010/main" Requires="p14">
      <p:transition spd="slow" p14:dur="2000" advTm="264"/>
    </mc:Choice>
    <mc:Fallback>
      <p:transition spd="slow" advTm="2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The </a:t>
            </a:r>
            <a:r>
              <a:rPr lang="en-GB" dirty="0"/>
              <a:t>GDPR does provide data subjects with a set of rights over the administration and use </a:t>
            </a:r>
            <a:r>
              <a:rPr lang="en-GB" dirty="0" smtClean="0"/>
              <a:t>of their </a:t>
            </a:r>
            <a:r>
              <a:rPr lang="en-GB" dirty="0"/>
              <a:t>personal </a:t>
            </a:r>
            <a:r>
              <a:rPr lang="en-GB" dirty="0" smtClean="0"/>
              <a:t>data</a:t>
            </a:r>
          </a:p>
          <a:p>
            <a:r>
              <a:rPr lang="en-GB" dirty="0" smtClean="0"/>
              <a:t>Organizations </a:t>
            </a:r>
            <a:r>
              <a:rPr lang="en-GB" dirty="0"/>
              <a:t>that </a:t>
            </a:r>
            <a:r>
              <a:rPr lang="en-GB" dirty="0" smtClean="0"/>
              <a:t>control personal-data </a:t>
            </a:r>
            <a:r>
              <a:rPr lang="en-GB" dirty="0"/>
              <a:t>processing activities throughout the data life cycle should have less </a:t>
            </a:r>
            <a:r>
              <a:rPr lang="en-GB" dirty="0" smtClean="0"/>
              <a:t>trouble enabling </a:t>
            </a:r>
            <a:r>
              <a:rPr lang="en-GB" dirty="0"/>
              <a:t>these </a:t>
            </a:r>
            <a:r>
              <a:rPr lang="en-GB" dirty="0" smtClean="0"/>
              <a:t>rights</a:t>
            </a:r>
            <a:endParaRPr lang="en-GB" dirty="0"/>
          </a:p>
          <a:p>
            <a:r>
              <a:rPr lang="en-GB" dirty="0"/>
              <a:t>The right to data portability </a:t>
            </a:r>
            <a:r>
              <a:rPr lang="en-GB" dirty="0" smtClean="0"/>
              <a:t>could be </a:t>
            </a:r>
            <a:r>
              <a:rPr lang="en-GB" dirty="0"/>
              <a:t>assured by implementing a self-service </a:t>
            </a:r>
            <a:r>
              <a:rPr lang="en-GB" dirty="0" smtClean="0"/>
              <a:t>portal; the </a:t>
            </a:r>
            <a:r>
              <a:rPr lang="en-GB" dirty="0"/>
              <a:t>same online platform can be used to provide </a:t>
            </a:r>
            <a:r>
              <a:rPr lang="en-GB" dirty="0" smtClean="0"/>
              <a:t>transparency and notification</a:t>
            </a:r>
          </a:p>
          <a:p>
            <a:r>
              <a:rPr lang="en-GB" dirty="0" smtClean="0"/>
              <a:t>The </a:t>
            </a:r>
            <a:r>
              <a:rPr lang="en-GB" dirty="0"/>
              <a:t>right "not to be subject to a decision based solely on automated </a:t>
            </a:r>
            <a:r>
              <a:rPr lang="en-GB" dirty="0" smtClean="0"/>
              <a:t>processing, including profiling" implies </a:t>
            </a:r>
            <a:r>
              <a:rPr lang="en-GB" dirty="0"/>
              <a:t>a strong </a:t>
            </a:r>
            <a:r>
              <a:rPr lang="en-GB" dirty="0" smtClean="0"/>
              <a:t>focus on </a:t>
            </a:r>
            <a:r>
              <a:rPr lang="en-GB" dirty="0"/>
              <a:t>automation of analytics and the use of the subsequent </a:t>
            </a:r>
            <a:r>
              <a:rPr lang="en-GB" dirty="0" smtClean="0"/>
              <a:t>results</a:t>
            </a:r>
            <a:endParaRPr lang="en-GB" dirty="0"/>
          </a:p>
        </p:txBody>
      </p:sp>
      <p:sp>
        <p:nvSpPr>
          <p:cNvPr id="3" name="Text Placeholder 2"/>
          <p:cNvSpPr>
            <a:spLocks noGrp="1"/>
          </p:cNvSpPr>
          <p:nvPr>
            <p:ph type="body" sz="quarter" idx="12"/>
          </p:nvPr>
        </p:nvSpPr>
        <p:spPr/>
        <p:txBody>
          <a:bodyPr/>
          <a:lstStyle/>
          <a:p>
            <a:r>
              <a:rPr lang="en-GB" dirty="0" smtClean="0"/>
              <a:t>Data Subjects rights</a:t>
            </a:r>
            <a:endParaRPr lang="en-GB" dirty="0"/>
          </a:p>
        </p:txBody>
      </p:sp>
    </p:spTree>
    <p:custDataLst>
      <p:tags r:id="rId1"/>
    </p:custDataLst>
    <p:extLst>
      <p:ext uri="{BB962C8B-B14F-4D97-AF65-F5344CB8AC3E}">
        <p14:creationId xmlns:p14="http://schemas.microsoft.com/office/powerpoint/2010/main" val="3532684826"/>
      </p:ext>
    </p:extLst>
  </p:cSld>
  <p:clrMapOvr>
    <a:masterClrMapping/>
  </p:clrMapOvr>
  <mc:AlternateContent xmlns:mc="http://schemas.openxmlformats.org/markup-compatibility/2006">
    <mc:Choice xmlns:p14="http://schemas.microsoft.com/office/powerpoint/2010/main" Requires="p14">
      <p:transition spd="slow" p14:dur="2000" advTm="195"/>
    </mc:Choice>
    <mc:Fallback>
      <p:transition spd="slow" advTm="1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It </a:t>
            </a:r>
            <a:r>
              <a:rPr lang="en-GB" dirty="0"/>
              <a:t>should be freely given, </a:t>
            </a:r>
            <a:r>
              <a:rPr lang="en-GB" dirty="0" smtClean="0"/>
              <a:t>there </a:t>
            </a:r>
            <a:r>
              <a:rPr lang="en-GB" dirty="0"/>
              <a:t>can be no coercion or </a:t>
            </a:r>
            <a:r>
              <a:rPr lang="en-GB" dirty="0" smtClean="0"/>
              <a:t>pressure</a:t>
            </a:r>
          </a:p>
          <a:p>
            <a:pPr lvl="1"/>
            <a:r>
              <a:rPr lang="en-GB" dirty="0" smtClean="0"/>
              <a:t>Consider employee relations</a:t>
            </a:r>
            <a:endParaRPr lang="en-GB" dirty="0"/>
          </a:p>
          <a:p>
            <a:endParaRPr lang="en-GB" dirty="0" smtClean="0"/>
          </a:p>
          <a:p>
            <a:r>
              <a:rPr lang="en-GB" dirty="0" smtClean="0"/>
              <a:t>"</a:t>
            </a:r>
            <a:r>
              <a:rPr lang="en-GB" dirty="0"/>
              <a:t>Consent" in the GDPR requires </a:t>
            </a:r>
            <a:r>
              <a:rPr lang="en-GB" dirty="0" smtClean="0"/>
              <a:t>several </a:t>
            </a:r>
            <a:r>
              <a:rPr lang="en-GB" dirty="0"/>
              <a:t>conditions:</a:t>
            </a:r>
          </a:p>
          <a:p>
            <a:pPr lvl="1"/>
            <a:r>
              <a:rPr lang="en-GB" dirty="0" smtClean="0"/>
              <a:t>"</a:t>
            </a:r>
            <a:r>
              <a:rPr lang="en-GB" i="1" dirty="0"/>
              <a:t>By a clear affirmative </a:t>
            </a:r>
            <a:r>
              <a:rPr lang="en-GB" i="1" dirty="0" smtClean="0"/>
              <a:t>act</a:t>
            </a:r>
            <a:r>
              <a:rPr lang="en-GB" dirty="0" smtClean="0"/>
              <a:t>"</a:t>
            </a:r>
          </a:p>
          <a:p>
            <a:pPr lvl="1"/>
            <a:r>
              <a:rPr lang="en-GB" dirty="0" smtClean="0"/>
              <a:t>"</a:t>
            </a:r>
            <a:r>
              <a:rPr lang="en-GB" i="1" dirty="0" smtClean="0"/>
              <a:t>Specific</a:t>
            </a:r>
            <a:r>
              <a:rPr lang="en-GB" dirty="0" smtClean="0"/>
              <a:t>“</a:t>
            </a:r>
            <a:endParaRPr lang="en-GB" dirty="0"/>
          </a:p>
          <a:p>
            <a:pPr lvl="1"/>
            <a:r>
              <a:rPr lang="en-GB" i="1" dirty="0" smtClean="0"/>
              <a:t>"(</a:t>
            </a:r>
            <a:r>
              <a:rPr lang="en-GB" i="1" dirty="0"/>
              <a:t>As an) informed and unambiguous indication of the data subject's agreement to </a:t>
            </a:r>
            <a:r>
              <a:rPr lang="en-GB" i="1" dirty="0" smtClean="0"/>
              <a:t>the processing </a:t>
            </a:r>
            <a:r>
              <a:rPr lang="en-GB" i="1" dirty="0"/>
              <a:t>of personal </a:t>
            </a:r>
            <a:r>
              <a:rPr lang="en-GB" i="1" dirty="0" smtClean="0"/>
              <a:t>data</a:t>
            </a:r>
            <a:r>
              <a:rPr lang="en-GB" dirty="0" smtClean="0"/>
              <a:t>“</a:t>
            </a:r>
            <a:endParaRPr lang="en-GB" dirty="0"/>
          </a:p>
          <a:p>
            <a:pPr marL="340042" indent="-285750"/>
            <a:endParaRPr lang="en-GB" dirty="0" smtClean="0"/>
          </a:p>
          <a:p>
            <a:pPr marL="340042" indent="-285750"/>
            <a:r>
              <a:rPr lang="en-GB" dirty="0" smtClean="0"/>
              <a:t>The </a:t>
            </a:r>
            <a:r>
              <a:rPr lang="en-GB" dirty="0"/>
              <a:t>burden of proof that consent was obtained lies with the data </a:t>
            </a:r>
            <a:r>
              <a:rPr lang="en-GB" dirty="0" smtClean="0"/>
              <a:t>controller</a:t>
            </a:r>
            <a:endParaRPr lang="en-GB" dirty="0"/>
          </a:p>
        </p:txBody>
      </p:sp>
      <p:sp>
        <p:nvSpPr>
          <p:cNvPr id="3" name="Text Placeholder 2"/>
          <p:cNvSpPr>
            <a:spLocks noGrp="1"/>
          </p:cNvSpPr>
          <p:nvPr>
            <p:ph type="body" sz="quarter" idx="12"/>
          </p:nvPr>
        </p:nvSpPr>
        <p:spPr/>
        <p:txBody>
          <a:bodyPr/>
          <a:lstStyle/>
          <a:p>
            <a:r>
              <a:rPr lang="en-GB" dirty="0" smtClean="0"/>
              <a:t>Data Subject consent</a:t>
            </a:r>
            <a:endParaRPr lang="en-GB" dirty="0"/>
          </a:p>
        </p:txBody>
      </p:sp>
    </p:spTree>
    <p:custDataLst>
      <p:tags r:id="rId1"/>
    </p:custDataLst>
    <p:extLst>
      <p:ext uri="{BB962C8B-B14F-4D97-AF65-F5344CB8AC3E}">
        <p14:creationId xmlns:p14="http://schemas.microsoft.com/office/powerpoint/2010/main" val="1973046443"/>
      </p:ext>
    </p:extLst>
  </p:cSld>
  <p:clrMapOvr>
    <a:masterClrMapping/>
  </p:clrMapOvr>
  <mc:AlternateContent xmlns:mc="http://schemas.openxmlformats.org/markup-compatibility/2006">
    <mc:Choice xmlns:p14="http://schemas.microsoft.com/office/powerpoint/2010/main" Requires="p14">
      <p:transition spd="slow" p14:dur="2000" advTm="321"/>
    </mc:Choice>
    <mc:Fallback>
      <p:transition spd="slow" advTm="3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Recap: DC vs DP</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82194367"/>
              </p:ext>
            </p:extLst>
          </p:nvPr>
        </p:nvGraphicFramePr>
        <p:xfrm>
          <a:off x="637703" y="1314788"/>
          <a:ext cx="6640191" cy="2741065"/>
        </p:xfrm>
        <a:graphic>
          <a:graphicData uri="http://schemas.openxmlformats.org/drawingml/2006/table">
            <a:tbl>
              <a:tblPr firstRow="1" bandRow="1">
                <a:tableStyleId>{5C22544A-7EE6-4342-B048-85BDC9FD1C3A}</a:tableStyleId>
              </a:tblPr>
              <a:tblGrid>
                <a:gridCol w="3294993"/>
                <a:gridCol w="3345198"/>
              </a:tblGrid>
              <a:tr h="379922">
                <a:tc>
                  <a:txBody>
                    <a:bodyPr/>
                    <a:lstStyle/>
                    <a:p>
                      <a:r>
                        <a:rPr lang="en-GB" sz="1400" dirty="0" smtClean="0"/>
                        <a:t>Data Controller</a:t>
                      </a:r>
                      <a:endParaRPr lang="en-GB" sz="1400" dirty="0"/>
                    </a:p>
                  </a:txBody>
                  <a:tcPr/>
                </a:tc>
                <a:tc>
                  <a:txBody>
                    <a:bodyPr/>
                    <a:lstStyle/>
                    <a:p>
                      <a:r>
                        <a:rPr lang="en-GB" sz="1400" dirty="0" smtClean="0"/>
                        <a:t>Data Processor</a:t>
                      </a:r>
                      <a:endParaRPr lang="en-GB" sz="1400" dirty="0"/>
                    </a:p>
                  </a:txBody>
                  <a:tcPr/>
                </a:tc>
              </a:tr>
              <a:tr h="504378">
                <a:tc>
                  <a:txBody>
                    <a:bodyPr/>
                    <a:lstStyle/>
                    <a:p>
                      <a:r>
                        <a:rPr lang="en-GB" sz="1400" b="0" i="0" u="none" strike="noStrike" kern="1200" baseline="0" dirty="0" smtClean="0">
                          <a:solidFill>
                            <a:schemeClr val="dk1"/>
                          </a:solidFill>
                          <a:latin typeface="+mn-lt"/>
                          <a:ea typeface="+mn-ea"/>
                          <a:cs typeface="+mn-cs"/>
                        </a:rPr>
                        <a:t>Controls what personal data is processed</a:t>
                      </a:r>
                      <a:endParaRPr lang="en-GB" sz="1400" dirty="0"/>
                    </a:p>
                  </a:txBody>
                  <a:tcPr/>
                </a:tc>
                <a:tc>
                  <a:txBody>
                    <a:bodyPr/>
                    <a:lstStyle/>
                    <a:p>
                      <a:r>
                        <a:rPr lang="en-GB" sz="1400" b="0" i="0" u="none" strike="noStrike" kern="1200" baseline="0" dirty="0" smtClean="0">
                          <a:solidFill>
                            <a:schemeClr val="dk1"/>
                          </a:solidFill>
                          <a:latin typeface="+mn-lt"/>
                          <a:ea typeface="+mn-ea"/>
                          <a:cs typeface="+mn-cs"/>
                        </a:rPr>
                        <a:t>Uses data only as instructed by Data Controller</a:t>
                      </a:r>
                      <a:endParaRPr lang="en-GB" sz="1400" dirty="0"/>
                    </a:p>
                  </a:txBody>
                  <a:tcPr/>
                </a:tc>
              </a:tr>
              <a:tr h="712064">
                <a:tc>
                  <a:txBody>
                    <a:bodyPr/>
                    <a:lstStyle/>
                    <a:p>
                      <a:r>
                        <a:rPr lang="en-GB" sz="1400" b="0" i="0" u="none" strike="noStrike" kern="1200" baseline="0" dirty="0" smtClean="0">
                          <a:solidFill>
                            <a:schemeClr val="dk1"/>
                          </a:solidFill>
                          <a:latin typeface="+mn-lt"/>
                          <a:ea typeface="+mn-ea"/>
                          <a:cs typeface="+mn-cs"/>
                        </a:rPr>
                        <a:t>Responsible for the processing purpose (e.g. determines why that personal data is processed)</a:t>
                      </a:r>
                      <a:endParaRPr lang="en-GB" sz="1400" dirty="0"/>
                    </a:p>
                  </a:txBody>
                  <a:tcPr/>
                </a:tc>
                <a:tc>
                  <a:txBody>
                    <a:bodyPr/>
                    <a:lstStyle/>
                    <a:p>
                      <a:r>
                        <a:rPr lang="en-GB" sz="1400" dirty="0" smtClean="0"/>
                        <a:t>Processes data as instructed by the Data Controller</a:t>
                      </a:r>
                      <a:endParaRPr lang="en-GB" sz="1400" dirty="0"/>
                    </a:p>
                  </a:txBody>
                  <a:tcPr/>
                </a:tc>
              </a:tr>
              <a:tr h="511451">
                <a:tc>
                  <a:txBody>
                    <a:bodyPr/>
                    <a:lstStyle/>
                    <a:p>
                      <a:r>
                        <a:rPr lang="en-GB" sz="1400" b="0" i="0" u="none" strike="noStrike" kern="1200" baseline="0" dirty="0" smtClean="0">
                          <a:solidFill>
                            <a:schemeClr val="dk1"/>
                          </a:solidFill>
                          <a:latin typeface="+mn-lt"/>
                          <a:ea typeface="+mn-ea"/>
                          <a:cs typeface="+mn-cs"/>
                        </a:rPr>
                        <a:t>Responsible for the means of processing by the Data Processor</a:t>
                      </a:r>
                      <a:endParaRPr lang="en-GB" sz="1400" dirty="0"/>
                    </a:p>
                  </a:txBody>
                  <a:tcPr/>
                </a:tc>
                <a:tc>
                  <a:txBody>
                    <a:bodyPr/>
                    <a:lstStyle/>
                    <a:p>
                      <a:r>
                        <a:rPr lang="en-GB" sz="1400" dirty="0" smtClean="0"/>
                        <a:t>Must respect the contractual agreement with the Data Controller</a:t>
                      </a:r>
                      <a:endParaRPr lang="en-GB" sz="1400" dirty="0"/>
                    </a:p>
                  </a:txBody>
                  <a:tcPr/>
                </a:tc>
              </a:tr>
              <a:tr h="593303">
                <a:tc>
                  <a:txBody>
                    <a:bodyPr/>
                    <a:lstStyle/>
                    <a:p>
                      <a:r>
                        <a:rPr lang="en-GB" sz="1400" b="0" i="0" u="none" strike="noStrike" kern="1200" baseline="0" dirty="0" smtClean="0">
                          <a:solidFill>
                            <a:schemeClr val="dk1"/>
                          </a:solidFill>
                          <a:latin typeface="+mn-lt"/>
                          <a:ea typeface="+mn-ea"/>
                          <a:cs typeface="+mn-cs"/>
                        </a:rPr>
                        <a:t>May create third-party agreements with Data Processors and sub-Processors</a:t>
                      </a:r>
                      <a:endParaRPr lang="en-GB" sz="1400" dirty="0"/>
                    </a:p>
                  </a:txBody>
                  <a:tcPr/>
                </a:tc>
                <a:tc>
                  <a:txBody>
                    <a:bodyPr/>
                    <a:lstStyle/>
                    <a:p>
                      <a:r>
                        <a:rPr lang="en-GB" sz="1400" b="0" i="0" u="none" strike="noStrike" kern="1200" baseline="0" dirty="0" smtClean="0">
                          <a:solidFill>
                            <a:schemeClr val="dk1"/>
                          </a:solidFill>
                          <a:latin typeface="+mn-lt"/>
                          <a:ea typeface="+mn-ea"/>
                          <a:cs typeface="+mn-cs"/>
                        </a:rPr>
                        <a:t>May create sub-Processor agreements as authorised by the Data Controller</a:t>
                      </a:r>
                      <a:endParaRPr lang="en-GB" sz="1400" dirty="0"/>
                    </a:p>
                  </a:txBody>
                  <a:tcPr/>
                </a:tc>
              </a:tr>
            </a:tbl>
          </a:graphicData>
        </a:graphic>
      </p:graphicFrame>
      <p:sp>
        <p:nvSpPr>
          <p:cNvPr id="5" name="TextBox 4"/>
          <p:cNvSpPr txBox="1"/>
          <p:nvPr/>
        </p:nvSpPr>
        <p:spPr>
          <a:xfrm>
            <a:off x="597159" y="4170784"/>
            <a:ext cx="5309119" cy="461665"/>
          </a:xfrm>
          <a:prstGeom prst="rect">
            <a:avLst/>
          </a:prstGeom>
          <a:noFill/>
        </p:spPr>
        <p:txBody>
          <a:bodyPr wrap="square" rtlCol="0">
            <a:spAutoFit/>
          </a:bodyPr>
          <a:lstStyle/>
          <a:p>
            <a:r>
              <a:rPr lang="en-GB" sz="2400" b="1" i="1" dirty="0" smtClean="0">
                <a:solidFill>
                  <a:srgbClr val="FF0000"/>
                </a:solidFill>
              </a:rPr>
              <a:t>Data Processor = Third-Party</a:t>
            </a:r>
            <a:endParaRPr lang="en-GB" sz="2400" b="1" i="1" dirty="0">
              <a:solidFill>
                <a:srgbClr val="FF0000"/>
              </a:solidFill>
            </a:endParaRPr>
          </a:p>
        </p:txBody>
      </p:sp>
    </p:spTree>
    <p:custDataLst>
      <p:tags r:id="rId1"/>
    </p:custDataLst>
    <p:extLst>
      <p:ext uri="{BB962C8B-B14F-4D97-AF65-F5344CB8AC3E}">
        <p14:creationId xmlns:p14="http://schemas.microsoft.com/office/powerpoint/2010/main" val="1484047610"/>
      </p:ext>
    </p:extLst>
  </p:cSld>
  <p:clrMapOvr>
    <a:masterClrMapping/>
  </p:clrMapOvr>
  <mc:AlternateContent xmlns:mc="http://schemas.openxmlformats.org/markup-compatibility/2006">
    <mc:Choice xmlns:p14="http://schemas.microsoft.com/office/powerpoint/2010/main" Requires="p14">
      <p:transition spd="slow" p14:dur="2000" advTm="99"/>
    </mc:Choice>
    <mc:Fallback>
      <p:transition spd="slow" advTm="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Organizations should be aware that they can occupy both roles in different processing </a:t>
            </a:r>
            <a:r>
              <a:rPr lang="en-GB" dirty="0" smtClean="0"/>
              <a:t>activities</a:t>
            </a:r>
            <a:endParaRPr lang="en-GB" dirty="0"/>
          </a:p>
          <a:p>
            <a:r>
              <a:rPr lang="en-GB" dirty="0"/>
              <a:t>Using a cloud-hosting provider's services, an organization may be a data controller and the </a:t>
            </a:r>
            <a:r>
              <a:rPr lang="en-GB" dirty="0" smtClean="0"/>
              <a:t>hosting provider </a:t>
            </a:r>
            <a:r>
              <a:rPr lang="en-GB" dirty="0"/>
              <a:t>the data processor as it stores and processes the data on behalf of the data controller.</a:t>
            </a:r>
          </a:p>
          <a:p>
            <a:r>
              <a:rPr lang="en-GB" dirty="0" smtClean="0"/>
              <a:t>Conversely, </a:t>
            </a:r>
            <a:r>
              <a:rPr lang="en-GB" dirty="0"/>
              <a:t>when deploying EU-based employees, the cloud provider may be the controller for the </a:t>
            </a:r>
            <a:r>
              <a:rPr lang="en-GB" dirty="0" smtClean="0"/>
              <a:t>HR activities.</a:t>
            </a:r>
          </a:p>
          <a:p>
            <a:r>
              <a:rPr lang="en-GB" dirty="0" smtClean="0"/>
              <a:t>Similarly</a:t>
            </a:r>
            <a:r>
              <a:rPr lang="en-GB" dirty="0"/>
              <a:t>, a marketing agency may be a B2B client's data processor in the initial </a:t>
            </a:r>
            <a:r>
              <a:rPr lang="en-GB" dirty="0" smtClean="0"/>
              <a:t>service provision</a:t>
            </a:r>
            <a:r>
              <a:rPr lang="en-GB" dirty="0"/>
              <a:t>, but when it uses the data gained in contracts to enrich profiles for a campaign of its own</a:t>
            </a:r>
            <a:r>
              <a:rPr lang="en-GB" dirty="0" smtClean="0"/>
              <a:t>, it </a:t>
            </a:r>
            <a:r>
              <a:rPr lang="en-GB" dirty="0"/>
              <a:t>is the data controller for the latter activity.</a:t>
            </a:r>
          </a:p>
        </p:txBody>
      </p:sp>
      <p:sp>
        <p:nvSpPr>
          <p:cNvPr id="3" name="Text Placeholder 2"/>
          <p:cNvSpPr>
            <a:spLocks noGrp="1"/>
          </p:cNvSpPr>
          <p:nvPr>
            <p:ph type="body" sz="quarter" idx="12"/>
          </p:nvPr>
        </p:nvSpPr>
        <p:spPr/>
        <p:txBody>
          <a:bodyPr/>
          <a:lstStyle/>
          <a:p>
            <a:r>
              <a:rPr lang="en-GB" dirty="0" smtClean="0"/>
              <a:t>DC vs DP</a:t>
            </a:r>
            <a:endParaRPr lang="en-GB" dirty="0"/>
          </a:p>
        </p:txBody>
      </p:sp>
    </p:spTree>
    <p:custDataLst>
      <p:tags r:id="rId1"/>
    </p:custDataLst>
    <p:extLst>
      <p:ext uri="{BB962C8B-B14F-4D97-AF65-F5344CB8AC3E}">
        <p14:creationId xmlns:p14="http://schemas.microsoft.com/office/powerpoint/2010/main" val="3243903565"/>
      </p:ext>
    </p:extLst>
  </p:cSld>
  <p:clrMapOvr>
    <a:masterClrMapping/>
  </p:clrMapOvr>
  <mc:AlternateContent xmlns:mc="http://schemas.openxmlformats.org/markup-compatibility/2006">
    <mc:Choice xmlns:p14="http://schemas.microsoft.com/office/powerpoint/2010/main" Requires="p14">
      <p:transition spd="slow" p14:dur="2000" advTm="195"/>
    </mc:Choice>
    <mc:Fallback>
      <p:transition spd="slow" advTm="1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chor="ctr"/>
          <a:lstStyle/>
          <a:p>
            <a:pPr marL="0" indent="0" algn="ctr">
              <a:buNone/>
            </a:pPr>
            <a:r>
              <a:rPr lang="en-GB" sz="2400" dirty="0" smtClean="0">
                <a:solidFill>
                  <a:srgbClr val="FF0000"/>
                </a:solidFill>
              </a:rPr>
              <a:t>GDPR Implementation Basics</a:t>
            </a:r>
            <a:endParaRPr lang="en-GB" sz="2400" dirty="0">
              <a:solidFill>
                <a:srgbClr val="FF0000"/>
              </a:solidFill>
            </a:endParaRPr>
          </a:p>
        </p:txBody>
      </p:sp>
      <p:sp>
        <p:nvSpPr>
          <p:cNvPr id="3" name="Text Placeholder 2"/>
          <p:cNvSpPr>
            <a:spLocks noGrp="1"/>
          </p:cNvSpPr>
          <p:nvPr>
            <p:ph type="body" sz="quarter" idx="12"/>
          </p:nvPr>
        </p:nvSpPr>
        <p:spPr/>
        <p:txBody>
          <a:bodyPr/>
          <a:lstStyle/>
          <a:p>
            <a:r>
              <a:rPr lang="en-GB" dirty="0" smtClean="0"/>
              <a:t>Implementing a GDPR program</a:t>
            </a:r>
            <a:endParaRPr lang="en-GB" dirty="0"/>
          </a:p>
        </p:txBody>
      </p:sp>
    </p:spTree>
    <p:extLst>
      <p:ext uri="{BB962C8B-B14F-4D97-AF65-F5344CB8AC3E}">
        <p14:creationId xmlns:p14="http://schemas.microsoft.com/office/powerpoint/2010/main" val="2391490252"/>
      </p:ext>
    </p:extLst>
  </p:cSld>
  <p:clrMapOvr>
    <a:masterClrMapping/>
  </p:clrMapOvr>
  <mc:AlternateContent xmlns:mc="http://schemas.openxmlformats.org/markup-compatibility/2006">
    <mc:Choice xmlns:p14="http://schemas.microsoft.com/office/powerpoint/2010/main" Requires="p14">
      <p:transition spd="slow" p14:dur="2000" advTm="566"/>
    </mc:Choice>
    <mc:Fallback>
      <p:transition spd="slow" advTm="566"/>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GDPR Personal Data Lifecycle</a:t>
            </a:r>
            <a:endParaRPr lang="en-GB" dirty="0"/>
          </a:p>
        </p:txBody>
      </p:sp>
      <p:grpSp>
        <p:nvGrpSpPr>
          <p:cNvPr id="17" name="Group 16"/>
          <p:cNvGrpSpPr/>
          <p:nvPr/>
        </p:nvGrpSpPr>
        <p:grpSpPr>
          <a:xfrm>
            <a:off x="92363" y="1163377"/>
            <a:ext cx="2330541" cy="1781414"/>
            <a:chOff x="92363" y="1163377"/>
            <a:chExt cx="2330541" cy="1781414"/>
          </a:xfrm>
        </p:grpSpPr>
        <p:sp>
          <p:nvSpPr>
            <p:cNvPr id="4" name="TextBox 3"/>
            <p:cNvSpPr txBox="1"/>
            <p:nvPr/>
          </p:nvSpPr>
          <p:spPr>
            <a:xfrm>
              <a:off x="92363" y="1163377"/>
              <a:ext cx="2329279" cy="451342"/>
            </a:xfrm>
            <a:prstGeom prst="rect">
              <a:avLst/>
            </a:prstGeom>
            <a:solidFill>
              <a:schemeClr val="accent1"/>
            </a:solidFill>
          </p:spPr>
          <p:txBody>
            <a:bodyPr wrap="square" lIns="121920" tIns="60960" rIns="121920" bIns="60960" rtlCol="0" anchor="b" anchorCtr="0">
              <a:spAutoFit/>
            </a:bodyPr>
            <a:lstStyle/>
            <a:p>
              <a:r>
                <a:rPr lang="en-US" sz="2133" dirty="0" smtClean="0">
                  <a:solidFill>
                    <a:srgbClr val="FFFFFF"/>
                  </a:solidFill>
                </a:rPr>
                <a:t>Collect + Classify</a:t>
              </a:r>
              <a:endParaRPr lang="en-US" sz="2133" dirty="0">
                <a:solidFill>
                  <a:srgbClr val="FFFFFF"/>
                </a:solidFill>
              </a:endParaRPr>
            </a:p>
          </p:txBody>
        </p:sp>
        <p:sp>
          <p:nvSpPr>
            <p:cNvPr id="5" name="TextBox 4"/>
            <p:cNvSpPr txBox="1"/>
            <p:nvPr/>
          </p:nvSpPr>
          <p:spPr>
            <a:xfrm>
              <a:off x="93625" y="1614720"/>
              <a:ext cx="2329279" cy="1330071"/>
            </a:xfrm>
            <a:prstGeom prst="rect">
              <a:avLst/>
            </a:prstGeom>
            <a:solidFill>
              <a:schemeClr val="accent1">
                <a:alpha val="20000"/>
              </a:schemeClr>
            </a:solidFill>
          </p:spPr>
          <p:txBody>
            <a:bodyPr wrap="square" lIns="121920" tIns="60960" rIns="121920" bIns="60960" rtlCol="0">
              <a:noAutofit/>
            </a:bodyPr>
            <a:lstStyle/>
            <a:p>
              <a:pPr marL="171450" indent="-171450">
                <a:buFont typeface="Arial" panose="020B0604020202020204" pitchFamily="34" charset="0"/>
                <a:buChar char="•"/>
              </a:pPr>
              <a:r>
                <a:rPr lang="en-GB" sz="1100" dirty="0"/>
                <a:t>Define the purposes of </a:t>
              </a:r>
              <a:r>
                <a:rPr lang="en-GB" sz="1100" dirty="0" smtClean="0"/>
                <a:t>collection</a:t>
              </a:r>
            </a:p>
            <a:p>
              <a:pPr marL="171450" indent="-171450">
                <a:buFont typeface="Arial" panose="020B0604020202020204" pitchFamily="34" charset="0"/>
                <a:buChar char="•"/>
              </a:pPr>
              <a:r>
                <a:rPr lang="en-GB" sz="1100" dirty="0" smtClean="0"/>
                <a:t>Collect </a:t>
              </a:r>
              <a:r>
                <a:rPr lang="en-GB" sz="1100" dirty="0"/>
                <a:t>only the personal data </a:t>
              </a:r>
              <a:r>
                <a:rPr lang="en-GB" sz="1100" dirty="0" smtClean="0"/>
                <a:t>necessary</a:t>
              </a:r>
            </a:p>
            <a:p>
              <a:pPr marL="171450" indent="-171450">
                <a:buFont typeface="Arial" panose="020B0604020202020204" pitchFamily="34" charset="0"/>
                <a:buChar char="•"/>
              </a:pPr>
              <a:r>
                <a:rPr lang="en-GB" sz="1100" dirty="0"/>
                <a:t>Inform </a:t>
              </a:r>
              <a:r>
                <a:rPr lang="en-GB" sz="1100" dirty="0" smtClean="0"/>
                <a:t>data subjects</a:t>
              </a:r>
            </a:p>
            <a:p>
              <a:pPr marL="171450" indent="-171450">
                <a:buFont typeface="Arial" panose="020B0604020202020204" pitchFamily="34" charset="0"/>
                <a:buChar char="•"/>
              </a:pPr>
              <a:r>
                <a:rPr lang="en-GB" sz="1100" dirty="0" smtClean="0"/>
                <a:t>Identify the categories </a:t>
              </a:r>
              <a:r>
                <a:rPr lang="en-GB" sz="1100" dirty="0"/>
                <a:t>and sensitivity </a:t>
              </a:r>
              <a:r>
                <a:rPr lang="en-GB" sz="1100" dirty="0" smtClean="0"/>
                <a:t>of personal data</a:t>
              </a:r>
              <a:endParaRPr lang="en-US" sz="1100" dirty="0"/>
            </a:p>
          </p:txBody>
        </p:sp>
      </p:grpSp>
      <p:grpSp>
        <p:nvGrpSpPr>
          <p:cNvPr id="18" name="Group 17"/>
          <p:cNvGrpSpPr/>
          <p:nvPr/>
        </p:nvGrpSpPr>
        <p:grpSpPr>
          <a:xfrm>
            <a:off x="92363" y="3078152"/>
            <a:ext cx="2329279" cy="1771773"/>
            <a:chOff x="92363" y="3078152"/>
            <a:chExt cx="2329279" cy="1771773"/>
          </a:xfrm>
        </p:grpSpPr>
        <p:sp>
          <p:nvSpPr>
            <p:cNvPr id="6" name="TextBox 5"/>
            <p:cNvSpPr txBox="1"/>
            <p:nvPr/>
          </p:nvSpPr>
          <p:spPr>
            <a:xfrm>
              <a:off x="92363" y="3078152"/>
              <a:ext cx="2329279" cy="441702"/>
            </a:xfrm>
            <a:prstGeom prst="rect">
              <a:avLst/>
            </a:prstGeom>
            <a:solidFill>
              <a:schemeClr val="accent4"/>
            </a:solidFill>
          </p:spPr>
          <p:txBody>
            <a:bodyPr wrap="square" lIns="121920" tIns="60960" rIns="121920" bIns="60960" rtlCol="0" anchor="b" anchorCtr="0">
              <a:spAutoFit/>
            </a:bodyPr>
            <a:lstStyle/>
            <a:p>
              <a:r>
                <a:rPr lang="en-US" sz="2133" dirty="0" smtClean="0">
                  <a:solidFill>
                    <a:srgbClr val="FFFFFF"/>
                  </a:solidFill>
                </a:rPr>
                <a:t>Secure</a:t>
              </a:r>
              <a:endParaRPr lang="en-US" sz="2133" dirty="0">
                <a:solidFill>
                  <a:srgbClr val="FFFFFF"/>
                </a:solidFill>
              </a:endParaRPr>
            </a:p>
          </p:txBody>
        </p:sp>
        <p:sp>
          <p:nvSpPr>
            <p:cNvPr id="7" name="TextBox 6"/>
            <p:cNvSpPr txBox="1"/>
            <p:nvPr/>
          </p:nvSpPr>
          <p:spPr>
            <a:xfrm>
              <a:off x="92363" y="3519854"/>
              <a:ext cx="2329279" cy="1330071"/>
            </a:xfrm>
            <a:prstGeom prst="rect">
              <a:avLst/>
            </a:prstGeom>
            <a:solidFill>
              <a:schemeClr val="accent4">
                <a:alpha val="20000"/>
              </a:schemeClr>
            </a:solidFill>
          </p:spPr>
          <p:txBody>
            <a:bodyPr wrap="square" lIns="121920" tIns="60960" rIns="121920" bIns="60960" rtlCol="0">
              <a:noAutofit/>
            </a:bodyPr>
            <a:lstStyle/>
            <a:p>
              <a:r>
                <a:rPr lang="en-GB" sz="1200" dirty="0"/>
                <a:t>Implement technical and organizational measures to ensure a level of security appropriate to the risk based on the nature, scope, context and purposes of processing</a:t>
              </a:r>
              <a:r>
                <a:rPr lang="en-GB" sz="1200" dirty="0" smtClean="0"/>
                <a:t>.</a:t>
              </a:r>
              <a:endParaRPr lang="en-US" sz="1200" dirty="0"/>
            </a:p>
          </p:txBody>
        </p:sp>
      </p:grpSp>
      <p:grpSp>
        <p:nvGrpSpPr>
          <p:cNvPr id="19" name="Group 18"/>
          <p:cNvGrpSpPr/>
          <p:nvPr/>
        </p:nvGrpSpPr>
        <p:grpSpPr>
          <a:xfrm>
            <a:off x="2611555" y="1173017"/>
            <a:ext cx="2330542" cy="1771774"/>
            <a:chOff x="2611555" y="1173017"/>
            <a:chExt cx="2330542" cy="1771774"/>
          </a:xfrm>
        </p:grpSpPr>
        <p:sp>
          <p:nvSpPr>
            <p:cNvPr id="8" name="TextBox 7"/>
            <p:cNvSpPr txBox="1"/>
            <p:nvPr/>
          </p:nvSpPr>
          <p:spPr>
            <a:xfrm>
              <a:off x="2611555" y="1173017"/>
              <a:ext cx="2329279" cy="441702"/>
            </a:xfrm>
            <a:prstGeom prst="rect">
              <a:avLst/>
            </a:prstGeom>
            <a:solidFill>
              <a:schemeClr val="accent2"/>
            </a:solidFill>
          </p:spPr>
          <p:txBody>
            <a:bodyPr wrap="square" lIns="121920" tIns="60960" rIns="121920" bIns="60960" rtlCol="0" anchor="b" anchorCtr="0">
              <a:spAutoFit/>
            </a:bodyPr>
            <a:lstStyle/>
            <a:p>
              <a:r>
                <a:rPr lang="en-US" sz="2133" dirty="0" smtClean="0">
                  <a:solidFill>
                    <a:srgbClr val="FFFFFF"/>
                  </a:solidFill>
                </a:rPr>
                <a:t>Process</a:t>
              </a:r>
              <a:endParaRPr lang="en-US" sz="2133" dirty="0">
                <a:solidFill>
                  <a:srgbClr val="FFFFFF"/>
                </a:solidFill>
              </a:endParaRPr>
            </a:p>
          </p:txBody>
        </p:sp>
        <p:sp>
          <p:nvSpPr>
            <p:cNvPr id="9" name="TextBox 8"/>
            <p:cNvSpPr txBox="1"/>
            <p:nvPr/>
          </p:nvSpPr>
          <p:spPr>
            <a:xfrm>
              <a:off x="2612818" y="1614720"/>
              <a:ext cx="2329279" cy="1330071"/>
            </a:xfrm>
            <a:prstGeom prst="rect">
              <a:avLst/>
            </a:prstGeom>
            <a:solidFill>
              <a:schemeClr val="accent2">
                <a:alpha val="20000"/>
              </a:schemeClr>
            </a:solidFill>
          </p:spPr>
          <p:txBody>
            <a:bodyPr wrap="square" lIns="121920" tIns="60960" rIns="121920" bIns="60960" rtlCol="0">
              <a:noAutofit/>
            </a:bodyPr>
            <a:lstStyle/>
            <a:p>
              <a:pPr marL="171450" indent="-171450">
                <a:buFont typeface="Arial" panose="020B0604020202020204" pitchFamily="34" charset="0"/>
                <a:buChar char="•"/>
              </a:pPr>
              <a:r>
                <a:rPr lang="en-GB" sz="1200" dirty="0"/>
                <a:t>Process personal data lawfully, fairly and </a:t>
              </a:r>
              <a:r>
                <a:rPr lang="en-GB" sz="1200" dirty="0" smtClean="0"/>
                <a:t>transparently</a:t>
              </a:r>
            </a:p>
            <a:p>
              <a:pPr marL="171450" indent="-171450">
                <a:buFont typeface="Arial" panose="020B0604020202020204" pitchFamily="34" charset="0"/>
                <a:buChar char="•"/>
              </a:pPr>
              <a:endParaRPr lang="en-GB" sz="1200" dirty="0" smtClean="0"/>
            </a:p>
            <a:p>
              <a:pPr marL="171450" indent="-171450">
                <a:buFont typeface="Arial" panose="020B0604020202020204" pitchFamily="34" charset="0"/>
                <a:buChar char="•"/>
              </a:pPr>
              <a:r>
                <a:rPr lang="en-GB" sz="1200" dirty="0" smtClean="0"/>
                <a:t>Facilitate </a:t>
              </a:r>
              <a:r>
                <a:rPr lang="en-GB" sz="1200" dirty="0"/>
                <a:t>the exercise of </a:t>
              </a:r>
              <a:r>
                <a:rPr lang="en-GB" sz="1200" dirty="0" smtClean="0"/>
                <a:t>Data Subject rights</a:t>
              </a:r>
              <a:endParaRPr lang="en-US" sz="1200" dirty="0"/>
            </a:p>
          </p:txBody>
        </p:sp>
      </p:grpSp>
      <p:grpSp>
        <p:nvGrpSpPr>
          <p:cNvPr id="20" name="Group 19"/>
          <p:cNvGrpSpPr/>
          <p:nvPr/>
        </p:nvGrpSpPr>
        <p:grpSpPr>
          <a:xfrm>
            <a:off x="2611555" y="3078152"/>
            <a:ext cx="2330542" cy="1771773"/>
            <a:chOff x="2611555" y="3078152"/>
            <a:chExt cx="2330542" cy="1771773"/>
          </a:xfrm>
        </p:grpSpPr>
        <p:sp>
          <p:nvSpPr>
            <p:cNvPr id="10" name="TextBox 9"/>
            <p:cNvSpPr txBox="1"/>
            <p:nvPr/>
          </p:nvSpPr>
          <p:spPr>
            <a:xfrm>
              <a:off x="2611555" y="3078152"/>
              <a:ext cx="2329279" cy="441702"/>
            </a:xfrm>
            <a:prstGeom prst="rect">
              <a:avLst/>
            </a:prstGeom>
            <a:solidFill>
              <a:schemeClr val="accent5"/>
            </a:solidFill>
          </p:spPr>
          <p:txBody>
            <a:bodyPr wrap="square" lIns="121920" tIns="60960" rIns="121920" bIns="60960" rtlCol="0" anchor="b" anchorCtr="0">
              <a:spAutoFit/>
            </a:bodyPr>
            <a:lstStyle/>
            <a:p>
              <a:r>
                <a:rPr lang="en-US" sz="2133" dirty="0" smtClean="0">
                  <a:solidFill>
                    <a:srgbClr val="FFFFFF"/>
                  </a:solidFill>
                </a:rPr>
                <a:t>Share</a:t>
              </a:r>
              <a:endParaRPr lang="en-US" sz="2133" dirty="0">
                <a:solidFill>
                  <a:srgbClr val="FFFFFF"/>
                </a:solidFill>
              </a:endParaRPr>
            </a:p>
          </p:txBody>
        </p:sp>
        <p:sp>
          <p:nvSpPr>
            <p:cNvPr id="11" name="TextBox 10"/>
            <p:cNvSpPr txBox="1"/>
            <p:nvPr/>
          </p:nvSpPr>
          <p:spPr>
            <a:xfrm>
              <a:off x="2612818" y="3519854"/>
              <a:ext cx="2329279" cy="1330071"/>
            </a:xfrm>
            <a:prstGeom prst="rect">
              <a:avLst/>
            </a:prstGeom>
            <a:solidFill>
              <a:schemeClr val="accent5">
                <a:alpha val="20000"/>
              </a:schemeClr>
            </a:solidFill>
          </p:spPr>
          <p:txBody>
            <a:bodyPr wrap="square" lIns="121920" tIns="60960" rIns="121920" bIns="60960" rtlCol="0">
              <a:noAutofit/>
            </a:bodyPr>
            <a:lstStyle/>
            <a:p>
              <a:pPr marL="171450" indent="-171450">
                <a:buFont typeface="Arial" panose="020B0604020202020204" pitchFamily="34" charset="0"/>
                <a:buChar char="•"/>
              </a:pPr>
              <a:r>
                <a:rPr lang="en-GB" sz="1200" dirty="0"/>
                <a:t>Only share personal data with processors that provide sufficient </a:t>
              </a:r>
              <a:r>
                <a:rPr lang="en-GB" sz="1200" dirty="0" smtClean="0"/>
                <a:t>guarantees</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Perform </a:t>
              </a:r>
              <a:r>
                <a:rPr lang="en-GB" sz="1200" dirty="0" smtClean="0"/>
                <a:t>GDPR compliant </a:t>
              </a:r>
              <a:r>
                <a:rPr lang="en-GB" sz="1200" dirty="0"/>
                <a:t>cross-border data </a:t>
              </a:r>
              <a:r>
                <a:rPr lang="en-GB" sz="1200" dirty="0" smtClean="0"/>
                <a:t>transfers</a:t>
              </a:r>
              <a:endParaRPr lang="en-GB" sz="1200" dirty="0"/>
            </a:p>
          </p:txBody>
        </p:sp>
      </p:grpSp>
      <p:grpSp>
        <p:nvGrpSpPr>
          <p:cNvPr id="21" name="Group 20"/>
          <p:cNvGrpSpPr/>
          <p:nvPr/>
        </p:nvGrpSpPr>
        <p:grpSpPr>
          <a:xfrm>
            <a:off x="5094517" y="1173017"/>
            <a:ext cx="2330541" cy="1771774"/>
            <a:chOff x="5094517" y="1173017"/>
            <a:chExt cx="2330541" cy="1771774"/>
          </a:xfrm>
        </p:grpSpPr>
        <p:sp>
          <p:nvSpPr>
            <p:cNvPr id="12" name="TextBox 11"/>
            <p:cNvSpPr txBox="1"/>
            <p:nvPr/>
          </p:nvSpPr>
          <p:spPr>
            <a:xfrm>
              <a:off x="5094517" y="1173017"/>
              <a:ext cx="2329279" cy="441702"/>
            </a:xfrm>
            <a:prstGeom prst="rect">
              <a:avLst/>
            </a:prstGeom>
            <a:solidFill>
              <a:schemeClr val="accent3"/>
            </a:solidFill>
          </p:spPr>
          <p:txBody>
            <a:bodyPr wrap="square" lIns="121920" tIns="60960" rIns="121920" bIns="60960" rtlCol="0" anchor="b" anchorCtr="0">
              <a:spAutoFit/>
            </a:bodyPr>
            <a:lstStyle/>
            <a:p>
              <a:r>
                <a:rPr lang="en-US" sz="2133" dirty="0" smtClean="0">
                  <a:solidFill>
                    <a:srgbClr val="FFFFFF"/>
                  </a:solidFill>
                </a:rPr>
                <a:t>Delete</a:t>
              </a:r>
              <a:endParaRPr lang="en-US" sz="2133" dirty="0">
                <a:solidFill>
                  <a:srgbClr val="FFFFFF"/>
                </a:solidFill>
              </a:endParaRPr>
            </a:p>
          </p:txBody>
        </p:sp>
        <p:sp>
          <p:nvSpPr>
            <p:cNvPr id="13" name="TextBox 12"/>
            <p:cNvSpPr txBox="1"/>
            <p:nvPr/>
          </p:nvSpPr>
          <p:spPr>
            <a:xfrm>
              <a:off x="5095779" y="1614720"/>
              <a:ext cx="2329279" cy="1330071"/>
            </a:xfrm>
            <a:prstGeom prst="rect">
              <a:avLst/>
            </a:prstGeom>
            <a:solidFill>
              <a:schemeClr val="accent3">
                <a:alpha val="20000"/>
              </a:schemeClr>
            </a:solidFill>
          </p:spPr>
          <p:txBody>
            <a:bodyPr wrap="square" lIns="121920" tIns="60960" rIns="121920" bIns="60960" rtlCol="0">
              <a:noAutofit/>
            </a:bodyPr>
            <a:lstStyle/>
            <a:p>
              <a:pPr marL="171450" indent="-171450">
                <a:buFont typeface="Arial" panose="020B0604020202020204" pitchFamily="34" charset="0"/>
                <a:buChar char="•"/>
              </a:pPr>
              <a:r>
                <a:rPr lang="en-GB" sz="1100" dirty="0"/>
                <a:t>Do not keep personal data for longer than it is </a:t>
              </a:r>
              <a:r>
                <a:rPr lang="en-GB" sz="1100" dirty="0" smtClean="0"/>
                <a:t>necessary</a:t>
              </a:r>
              <a:endParaRPr lang="en-GB" sz="1100" dirty="0"/>
            </a:p>
            <a:p>
              <a:pPr marL="171450" indent="-171450">
                <a:buFont typeface="Arial" panose="020B0604020202020204" pitchFamily="34" charset="0"/>
                <a:buChar char="•"/>
              </a:pPr>
              <a:r>
                <a:rPr lang="en-GB" sz="1100" dirty="0"/>
                <a:t>Upon lawful request, erase a data subject’s personal data without undue </a:t>
              </a:r>
              <a:r>
                <a:rPr lang="en-GB" sz="1100" dirty="0" smtClean="0"/>
                <a:t>delay</a:t>
              </a:r>
              <a:endParaRPr lang="en-GB" sz="1100" dirty="0"/>
            </a:p>
            <a:p>
              <a:pPr marL="171450" indent="-171450">
                <a:buFont typeface="Arial" panose="020B0604020202020204" pitchFamily="34" charset="0"/>
                <a:buChar char="•"/>
              </a:pPr>
              <a:r>
                <a:rPr lang="en-GB" sz="1100" dirty="0"/>
                <a:t>Notify any processors of the erasure </a:t>
              </a:r>
              <a:r>
                <a:rPr lang="en-GB" sz="1100" dirty="0" smtClean="0"/>
                <a:t>request</a:t>
              </a:r>
              <a:endParaRPr lang="en-GB" sz="1100" dirty="0"/>
            </a:p>
          </p:txBody>
        </p:sp>
      </p:grpSp>
      <p:grpSp>
        <p:nvGrpSpPr>
          <p:cNvPr id="22" name="Group 21"/>
          <p:cNvGrpSpPr/>
          <p:nvPr/>
        </p:nvGrpSpPr>
        <p:grpSpPr>
          <a:xfrm>
            <a:off x="5094517" y="3078152"/>
            <a:ext cx="2330541" cy="1771773"/>
            <a:chOff x="5094517" y="3078152"/>
            <a:chExt cx="2330541" cy="1771773"/>
          </a:xfrm>
        </p:grpSpPr>
        <p:sp>
          <p:nvSpPr>
            <p:cNvPr id="14" name="TextBox 13"/>
            <p:cNvSpPr txBox="1"/>
            <p:nvPr/>
          </p:nvSpPr>
          <p:spPr>
            <a:xfrm>
              <a:off x="5094517" y="3078152"/>
              <a:ext cx="2329279" cy="441702"/>
            </a:xfrm>
            <a:prstGeom prst="rect">
              <a:avLst/>
            </a:prstGeom>
            <a:solidFill>
              <a:schemeClr val="accent6"/>
            </a:solidFill>
          </p:spPr>
          <p:txBody>
            <a:bodyPr wrap="square" lIns="121920" tIns="60960" rIns="121920" bIns="60960" rtlCol="0" anchor="b" anchorCtr="0">
              <a:spAutoFit/>
            </a:bodyPr>
            <a:lstStyle/>
            <a:p>
              <a:r>
                <a:rPr lang="en-US" sz="2133" dirty="0" smtClean="0">
                  <a:solidFill>
                    <a:srgbClr val="FFFFFF"/>
                  </a:solidFill>
                </a:rPr>
                <a:t>Document</a:t>
              </a:r>
              <a:endParaRPr lang="en-US" sz="2133" dirty="0">
                <a:solidFill>
                  <a:srgbClr val="FFFFFF"/>
                </a:solidFill>
              </a:endParaRPr>
            </a:p>
          </p:txBody>
        </p:sp>
        <p:sp>
          <p:nvSpPr>
            <p:cNvPr id="15" name="TextBox 14"/>
            <p:cNvSpPr txBox="1"/>
            <p:nvPr/>
          </p:nvSpPr>
          <p:spPr>
            <a:xfrm>
              <a:off x="5095779" y="3519854"/>
              <a:ext cx="2329279" cy="1330071"/>
            </a:xfrm>
            <a:prstGeom prst="rect">
              <a:avLst/>
            </a:prstGeom>
            <a:solidFill>
              <a:schemeClr val="accent6">
                <a:alpha val="20000"/>
              </a:schemeClr>
            </a:solidFill>
          </p:spPr>
          <p:txBody>
            <a:bodyPr wrap="square" lIns="121920" tIns="60960" rIns="121920" bIns="60960" rtlCol="0">
              <a:noAutofit/>
            </a:bodyPr>
            <a:lstStyle/>
            <a:p>
              <a:r>
                <a:rPr lang="en-GB" sz="1200" dirty="0"/>
                <a:t>Maintain records of all processing activities covering the entire personal data </a:t>
              </a:r>
              <a:r>
                <a:rPr lang="en-GB" sz="1200" dirty="0" smtClean="0"/>
                <a:t>lifecycle</a:t>
              </a:r>
              <a:endParaRPr lang="en-US" sz="1200" dirty="0"/>
            </a:p>
          </p:txBody>
        </p:sp>
      </p:grpSp>
    </p:spTree>
    <p:custDataLst>
      <p:tags r:id="rId1"/>
    </p:custDataLst>
    <p:extLst>
      <p:ext uri="{BB962C8B-B14F-4D97-AF65-F5344CB8AC3E}">
        <p14:creationId xmlns:p14="http://schemas.microsoft.com/office/powerpoint/2010/main" val="3014228146"/>
      </p:ext>
    </p:extLst>
  </p:cSld>
  <p:clrMapOvr>
    <a:masterClrMapping/>
  </p:clrMapOvr>
  <mc:AlternateContent xmlns:mc="http://schemas.openxmlformats.org/markup-compatibility/2006">
    <mc:Choice xmlns:p14="http://schemas.microsoft.com/office/powerpoint/2010/main" Requires="p14">
      <p:transition spd="slow" p14:dur="2000" advTm="1577"/>
    </mc:Choice>
    <mc:Fallback>
      <p:transition spd="slow" advTm="15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Performing a risk </a:t>
            </a:r>
            <a:r>
              <a:rPr lang="en-GB" dirty="0" smtClean="0"/>
              <a:t>assessment</a:t>
            </a:r>
          </a:p>
          <a:p>
            <a:pPr lvl="1"/>
            <a:r>
              <a:rPr lang="en-GB" dirty="0" smtClean="0"/>
              <a:t>data </a:t>
            </a:r>
            <a:r>
              <a:rPr lang="en-GB" dirty="0"/>
              <a:t>processing </a:t>
            </a:r>
            <a:r>
              <a:rPr lang="en-GB" dirty="0" smtClean="0"/>
              <a:t>activities</a:t>
            </a:r>
          </a:p>
          <a:p>
            <a:pPr lvl="1"/>
            <a:r>
              <a:rPr lang="en-GB" dirty="0" smtClean="0"/>
              <a:t>each </a:t>
            </a:r>
            <a:r>
              <a:rPr lang="en-GB" dirty="0"/>
              <a:t>technical and organizational </a:t>
            </a:r>
            <a:r>
              <a:rPr lang="en-GB" dirty="0" smtClean="0"/>
              <a:t>control</a:t>
            </a:r>
          </a:p>
          <a:p>
            <a:r>
              <a:rPr lang="en-GB" dirty="0"/>
              <a:t>Developing a prioritized remediation </a:t>
            </a:r>
            <a:r>
              <a:rPr lang="en-GB" dirty="0" smtClean="0"/>
              <a:t>roadmap</a:t>
            </a:r>
          </a:p>
          <a:p>
            <a:r>
              <a:rPr lang="en-GB" dirty="0" smtClean="0"/>
              <a:t>Implementing </a:t>
            </a:r>
            <a:r>
              <a:rPr lang="en-GB" dirty="0"/>
              <a:t>technical, organizational, policy, and process </a:t>
            </a:r>
            <a:r>
              <a:rPr lang="en-GB" dirty="0" smtClean="0"/>
              <a:t>improvements</a:t>
            </a:r>
          </a:p>
          <a:p>
            <a:r>
              <a:rPr lang="en-GB" dirty="0" smtClean="0"/>
              <a:t>Documenting </a:t>
            </a:r>
            <a:r>
              <a:rPr lang="en-GB" dirty="0"/>
              <a:t>the overall control </a:t>
            </a:r>
            <a:r>
              <a:rPr lang="en-GB" dirty="0" smtClean="0"/>
              <a:t>environment</a:t>
            </a:r>
          </a:p>
          <a:p>
            <a:pPr lvl="1"/>
            <a:r>
              <a:rPr lang="en-GB" dirty="0"/>
              <a:t>s</a:t>
            </a:r>
            <a:r>
              <a:rPr lang="en-GB" dirty="0" smtClean="0"/>
              <a:t>trengths</a:t>
            </a:r>
          </a:p>
          <a:p>
            <a:pPr lvl="1"/>
            <a:r>
              <a:rPr lang="en-GB" dirty="0"/>
              <a:t>w</a:t>
            </a:r>
            <a:r>
              <a:rPr lang="en-GB" dirty="0" smtClean="0"/>
              <a:t>eaknesses</a:t>
            </a:r>
          </a:p>
          <a:p>
            <a:pPr lvl="1"/>
            <a:r>
              <a:rPr lang="en-GB" dirty="0" smtClean="0"/>
              <a:t>intended </a:t>
            </a:r>
            <a:r>
              <a:rPr lang="en-GB" dirty="0"/>
              <a:t>future state</a:t>
            </a:r>
          </a:p>
        </p:txBody>
      </p:sp>
      <p:sp>
        <p:nvSpPr>
          <p:cNvPr id="3" name="Text Placeholder 2"/>
          <p:cNvSpPr>
            <a:spLocks noGrp="1"/>
          </p:cNvSpPr>
          <p:nvPr>
            <p:ph type="body" sz="quarter" idx="12"/>
          </p:nvPr>
        </p:nvSpPr>
        <p:spPr/>
        <p:txBody>
          <a:bodyPr/>
          <a:lstStyle/>
          <a:p>
            <a:r>
              <a:rPr lang="en-GB" dirty="0" smtClean="0"/>
              <a:t>GDPR Gap Analysis How-To</a:t>
            </a:r>
            <a:endParaRPr lang="en-GB" dirty="0"/>
          </a:p>
        </p:txBody>
      </p:sp>
    </p:spTree>
    <p:custDataLst>
      <p:tags r:id="rId1"/>
    </p:custDataLst>
    <p:extLst>
      <p:ext uri="{BB962C8B-B14F-4D97-AF65-F5344CB8AC3E}">
        <p14:creationId xmlns:p14="http://schemas.microsoft.com/office/powerpoint/2010/main" val="3977748125"/>
      </p:ext>
    </p:extLst>
  </p:cSld>
  <p:clrMapOvr>
    <a:masterClrMapping/>
  </p:clrMapOvr>
  <mc:AlternateContent xmlns:mc="http://schemas.openxmlformats.org/markup-compatibility/2006">
    <mc:Choice xmlns:p14="http://schemas.microsoft.com/office/powerpoint/2010/main" Requires="p14">
      <p:transition spd="slow" p14:dur="2000" advTm="186"/>
    </mc:Choice>
    <mc:Fallback>
      <p:transition spd="slow" advTm="1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342900" indent="-342900">
              <a:buFont typeface="+mj-lt"/>
              <a:buAutoNum type="arabicPeriod"/>
            </a:pPr>
            <a:r>
              <a:rPr lang="en-GB" dirty="0" smtClean="0"/>
              <a:t>Write a Privacy Notice and publish it</a:t>
            </a:r>
          </a:p>
          <a:p>
            <a:pPr marL="342900" indent="-342900">
              <a:buFont typeface="+mj-lt"/>
              <a:buAutoNum type="arabicPeriod"/>
            </a:pPr>
            <a:r>
              <a:rPr lang="en-GB" dirty="0" smtClean="0"/>
              <a:t>Inventory of processes and activities</a:t>
            </a:r>
          </a:p>
          <a:p>
            <a:pPr marL="342900" indent="-342900">
              <a:buFont typeface="+mj-lt"/>
              <a:buAutoNum type="arabicPeriod"/>
            </a:pPr>
            <a:r>
              <a:rPr lang="en-GB" dirty="0" smtClean="0"/>
              <a:t>Implement Data Retention</a:t>
            </a:r>
          </a:p>
          <a:p>
            <a:pPr marL="342900" indent="-342900">
              <a:buFont typeface="+mj-lt"/>
              <a:buAutoNum type="arabicPeriod"/>
            </a:pPr>
            <a:r>
              <a:rPr lang="en-GB" dirty="0"/>
              <a:t>Implement Data Subject access rights </a:t>
            </a:r>
            <a:r>
              <a:rPr lang="en-GB" dirty="0" smtClean="0"/>
              <a:t>and consent requests</a:t>
            </a:r>
          </a:p>
          <a:p>
            <a:pPr marL="722942" lvl="1" indent="-342900"/>
            <a:r>
              <a:rPr lang="en-GB" dirty="0" smtClean="0"/>
              <a:t>B2C</a:t>
            </a:r>
          </a:p>
          <a:p>
            <a:pPr marL="722942" lvl="1" indent="-342900"/>
            <a:r>
              <a:rPr lang="en-GB" dirty="0" smtClean="0"/>
              <a:t>HR</a:t>
            </a:r>
          </a:p>
          <a:p>
            <a:pPr marL="722942" lvl="1" indent="-342900"/>
            <a:r>
              <a:rPr lang="en-GB" dirty="0" smtClean="0"/>
              <a:t>Procurement</a:t>
            </a:r>
          </a:p>
          <a:p>
            <a:pPr marL="342900" indent="-342900">
              <a:buFont typeface="+mj-lt"/>
              <a:buAutoNum type="arabicPeriod"/>
            </a:pPr>
            <a:r>
              <a:rPr lang="en-GB" dirty="0" smtClean="0"/>
              <a:t>Perform Data Protection Impact Assessment</a:t>
            </a:r>
          </a:p>
          <a:p>
            <a:pPr marL="342900" indent="-342900">
              <a:buFont typeface="+mj-lt"/>
              <a:buAutoNum type="arabicPeriod"/>
            </a:pPr>
            <a:r>
              <a:rPr lang="en-GB" dirty="0" smtClean="0"/>
              <a:t>Implement Security &amp; Privacy by design / privacy by default</a:t>
            </a:r>
          </a:p>
          <a:p>
            <a:pPr marL="342900" indent="-342900">
              <a:buFont typeface="+mj-lt"/>
              <a:buAutoNum type="arabicPeriod"/>
            </a:pPr>
            <a:r>
              <a:rPr lang="en-GB" dirty="0" smtClean="0"/>
              <a:t>Handle personal data transfer &amp; Third-Party management</a:t>
            </a:r>
          </a:p>
          <a:p>
            <a:pPr marL="342900" indent="-342900">
              <a:buFont typeface="+mj-lt"/>
              <a:buAutoNum type="arabicPeriod"/>
            </a:pPr>
            <a:r>
              <a:rPr lang="en-GB" dirty="0" smtClean="0"/>
              <a:t>Ensure Data Breach management process is in place</a:t>
            </a:r>
          </a:p>
          <a:p>
            <a:pPr marL="342900" indent="-342900">
              <a:buFont typeface="+mj-lt"/>
              <a:buAutoNum type="arabicPeriod"/>
            </a:pPr>
            <a:endParaRPr lang="en-GB" dirty="0" smtClean="0"/>
          </a:p>
          <a:p>
            <a:pPr marL="342900" indent="-342900">
              <a:buFont typeface="+mj-lt"/>
              <a:buAutoNum type="arabicPeriod"/>
            </a:pPr>
            <a:endParaRPr lang="en-GB" dirty="0"/>
          </a:p>
        </p:txBody>
      </p:sp>
      <p:sp>
        <p:nvSpPr>
          <p:cNvPr id="3" name="Text Placeholder 2"/>
          <p:cNvSpPr>
            <a:spLocks noGrp="1"/>
          </p:cNvSpPr>
          <p:nvPr>
            <p:ph type="body" sz="quarter" idx="12"/>
          </p:nvPr>
        </p:nvSpPr>
        <p:spPr/>
        <p:txBody>
          <a:bodyPr/>
          <a:lstStyle/>
          <a:p>
            <a:r>
              <a:rPr lang="en-GB" dirty="0" smtClean="0"/>
              <a:t>Basics of GDPR Implementation</a:t>
            </a:r>
            <a:endParaRPr lang="en-GB" dirty="0"/>
          </a:p>
        </p:txBody>
      </p:sp>
    </p:spTree>
    <p:custDataLst>
      <p:tags r:id="rId1"/>
    </p:custDataLst>
    <p:extLst>
      <p:ext uri="{BB962C8B-B14F-4D97-AF65-F5344CB8AC3E}">
        <p14:creationId xmlns:p14="http://schemas.microsoft.com/office/powerpoint/2010/main" val="573410599"/>
      </p:ext>
    </p:extLst>
  </p:cSld>
  <p:clrMapOvr>
    <a:masterClrMapping/>
  </p:clrMapOvr>
  <mc:AlternateContent xmlns:mc="http://schemas.openxmlformats.org/markup-compatibility/2006">
    <mc:Choice xmlns:p14="http://schemas.microsoft.com/office/powerpoint/2010/main" Requires="p14">
      <p:transition spd="slow" p14:dur="2000" advTm="382"/>
    </mc:Choice>
    <mc:Fallback>
      <p:transition spd="slow" advTm="3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Describe </a:t>
            </a:r>
            <a:r>
              <a:rPr lang="en-GB" dirty="0"/>
              <a:t>the impact of GDPR on three different but connected business </a:t>
            </a:r>
            <a:r>
              <a:rPr lang="en-GB" dirty="0" smtClean="0"/>
              <a:t>processes:</a:t>
            </a:r>
          </a:p>
          <a:p>
            <a:pPr lvl="1"/>
            <a:r>
              <a:rPr lang="en-GB" dirty="0" smtClean="0"/>
              <a:t>Mergers </a:t>
            </a:r>
            <a:r>
              <a:rPr lang="en-GB" dirty="0"/>
              <a:t>&amp; Acquisitions (</a:t>
            </a:r>
            <a:r>
              <a:rPr lang="en-GB" dirty="0" smtClean="0"/>
              <a:t>M&amp;A)</a:t>
            </a:r>
          </a:p>
          <a:p>
            <a:pPr lvl="1"/>
            <a:r>
              <a:rPr lang="en-GB" dirty="0" smtClean="0"/>
              <a:t>Third-party security</a:t>
            </a:r>
          </a:p>
          <a:p>
            <a:pPr lvl="1"/>
            <a:r>
              <a:rPr lang="en-GB" dirty="0" smtClean="0"/>
              <a:t>Outsourcing security</a:t>
            </a:r>
          </a:p>
          <a:p>
            <a:endParaRPr lang="en-GB" dirty="0" smtClean="0"/>
          </a:p>
          <a:p>
            <a:r>
              <a:rPr lang="en-GB" dirty="0" smtClean="0"/>
              <a:t>Approaching </a:t>
            </a:r>
            <a:r>
              <a:rPr lang="en-GB" dirty="0"/>
              <a:t>an external organization </a:t>
            </a:r>
            <a:r>
              <a:rPr lang="en-GB" dirty="0" smtClean="0"/>
              <a:t>is</a:t>
            </a:r>
          </a:p>
          <a:p>
            <a:pPr marL="0" indent="0">
              <a:buNone/>
            </a:pPr>
            <a:r>
              <a:rPr lang="en-GB" dirty="0"/>
              <a:t>	</a:t>
            </a:r>
            <a:r>
              <a:rPr lang="en-GB" dirty="0" smtClean="0"/>
              <a:t>going </a:t>
            </a:r>
            <a:r>
              <a:rPr lang="en-GB" dirty="0"/>
              <a:t>to be different after GDPR is </a:t>
            </a:r>
            <a:r>
              <a:rPr lang="en-GB" dirty="0" smtClean="0"/>
              <a:t>in</a:t>
            </a:r>
          </a:p>
          <a:p>
            <a:pPr marL="0" indent="0">
              <a:buNone/>
            </a:pPr>
            <a:r>
              <a:rPr lang="en-GB" dirty="0"/>
              <a:t>	</a:t>
            </a:r>
            <a:r>
              <a:rPr lang="en-GB" dirty="0" smtClean="0"/>
              <a:t>force</a:t>
            </a:r>
            <a:endParaRPr lang="en-GB" dirty="0"/>
          </a:p>
        </p:txBody>
      </p:sp>
      <p:sp>
        <p:nvSpPr>
          <p:cNvPr id="3" name="Text Placeholder 2"/>
          <p:cNvSpPr>
            <a:spLocks noGrp="1"/>
          </p:cNvSpPr>
          <p:nvPr>
            <p:ph type="body" sz="quarter" idx="12"/>
          </p:nvPr>
        </p:nvSpPr>
        <p:spPr/>
        <p:txBody>
          <a:bodyPr/>
          <a:lstStyle/>
          <a:p>
            <a:r>
              <a:rPr lang="en-GB" dirty="0" smtClean="0"/>
              <a:t>Take away</a:t>
            </a:r>
            <a:endParaRPr lang="en-GB" dirty="0"/>
          </a:p>
        </p:txBody>
      </p:sp>
      <p:pic>
        <p:nvPicPr>
          <p:cNvPr id="3074" name="Picture 2" descr="istock 87664205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5418" y="1581447"/>
            <a:ext cx="3599583" cy="234487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869426991"/>
      </p:ext>
    </p:extLst>
  </p:cSld>
  <p:clrMapOvr>
    <a:masterClrMapping/>
  </p:clrMapOvr>
  <mc:AlternateContent xmlns:mc="http://schemas.openxmlformats.org/markup-compatibility/2006">
    <mc:Choice xmlns:p14="http://schemas.microsoft.com/office/powerpoint/2010/main" Requires="p14">
      <p:transition spd="slow" p14:dur="2000" advTm="540"/>
    </mc:Choice>
    <mc:Fallback>
      <p:transition spd="slow" advTm="5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6934246" cy="3516813"/>
          </a:xfrm>
        </p:spPr>
        <p:txBody>
          <a:bodyPr/>
          <a:lstStyle/>
          <a:p>
            <a:r>
              <a:rPr lang="en-GB" dirty="0"/>
              <a:t>Art. 30 is the foundation for all compliance activities</a:t>
            </a:r>
          </a:p>
          <a:p>
            <a:r>
              <a:rPr lang="en-GB" dirty="0"/>
              <a:t>Opportunity to leverage information being collected to enable “flags” which indicates high-risk business processes </a:t>
            </a:r>
          </a:p>
          <a:p>
            <a:r>
              <a:rPr lang="en-GB" dirty="0"/>
              <a:t>Use art. 30 to set up a system which is starting to document what is collected and from who is collected</a:t>
            </a:r>
          </a:p>
          <a:p>
            <a:r>
              <a:rPr lang="en-GB" dirty="0" smtClean="0"/>
              <a:t>Automate </a:t>
            </a:r>
            <a:r>
              <a:rPr lang="en-GB" dirty="0"/>
              <a:t>time consuming and timely processes (sending reminders, etc</a:t>
            </a:r>
            <a:r>
              <a:rPr lang="en-GB" dirty="0" smtClean="0"/>
              <a:t>.)</a:t>
            </a:r>
          </a:p>
          <a:p>
            <a:r>
              <a:rPr lang="en-GB" dirty="0" smtClean="0"/>
              <a:t>Setup </a:t>
            </a:r>
            <a:r>
              <a:rPr lang="en-GB" dirty="0"/>
              <a:t>thresholds to identify where something triggers a </a:t>
            </a:r>
            <a:r>
              <a:rPr lang="en-GB" dirty="0" smtClean="0"/>
              <a:t>Data Protection Impact Assessment (DPIA) – or not</a:t>
            </a:r>
          </a:p>
          <a:p>
            <a:r>
              <a:rPr lang="en-GB" dirty="0" smtClean="0"/>
              <a:t>Use this system to check cross-border data transfer points</a:t>
            </a:r>
          </a:p>
        </p:txBody>
      </p:sp>
      <p:sp>
        <p:nvSpPr>
          <p:cNvPr id="3" name="Text Placeholder 2"/>
          <p:cNvSpPr>
            <a:spLocks noGrp="1"/>
          </p:cNvSpPr>
          <p:nvPr>
            <p:ph type="body" sz="quarter" idx="12"/>
          </p:nvPr>
        </p:nvSpPr>
        <p:spPr/>
        <p:txBody>
          <a:bodyPr/>
          <a:lstStyle/>
          <a:p>
            <a:r>
              <a:rPr lang="en-GB" dirty="0" smtClean="0"/>
              <a:t>Art. 30, “Records of Processing Activities” – 1/2</a:t>
            </a:r>
            <a:endParaRPr lang="en-GB" dirty="0"/>
          </a:p>
        </p:txBody>
      </p:sp>
    </p:spTree>
    <p:custDataLst>
      <p:tags r:id="rId1"/>
    </p:custDataLst>
    <p:extLst>
      <p:ext uri="{BB962C8B-B14F-4D97-AF65-F5344CB8AC3E}">
        <p14:creationId xmlns:p14="http://schemas.microsoft.com/office/powerpoint/2010/main" val="1158800644"/>
      </p:ext>
    </p:extLst>
  </p:cSld>
  <p:clrMapOvr>
    <a:masterClrMapping/>
  </p:clrMapOvr>
  <mc:AlternateContent xmlns:mc="http://schemas.openxmlformats.org/markup-compatibility/2006">
    <mc:Choice xmlns:p14="http://schemas.microsoft.com/office/powerpoint/2010/main" Requires="p14">
      <p:transition spd="slow" p14:dur="2000" advTm="286"/>
    </mc:Choice>
    <mc:Fallback>
      <p:transition spd="slow" advTm="2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6934246" cy="3516813"/>
          </a:xfrm>
        </p:spPr>
        <p:txBody>
          <a:bodyPr/>
          <a:lstStyle/>
          <a:p>
            <a:r>
              <a:rPr lang="en-GB" dirty="0" smtClean="0"/>
              <a:t>Justify the collection of data, data retention, and identify where the right consent is given – legitimate business activity?</a:t>
            </a:r>
          </a:p>
          <a:p>
            <a:r>
              <a:rPr lang="en-GB" dirty="0" smtClean="0"/>
              <a:t>Setup reminder of when data needs to be “retired”</a:t>
            </a:r>
          </a:p>
          <a:p>
            <a:r>
              <a:rPr lang="en-GB" dirty="0" smtClean="0"/>
              <a:t>Build-in reporting for external vendors – interactive technology, trigger questionnaires, etc.</a:t>
            </a:r>
          </a:p>
          <a:p>
            <a:r>
              <a:rPr lang="en-GB" dirty="0" smtClean="0"/>
              <a:t>Make it simple for the Data Subject</a:t>
            </a:r>
          </a:p>
          <a:p>
            <a:pPr lvl="1"/>
            <a:r>
              <a:rPr lang="en-GB" dirty="0" smtClean="0"/>
              <a:t>single point of contact and front-end process (self-service portal)</a:t>
            </a:r>
          </a:p>
          <a:p>
            <a:pPr lvl="1"/>
            <a:r>
              <a:rPr lang="en-GB" dirty="0" smtClean="0"/>
              <a:t>standard templates (informative and standard)</a:t>
            </a:r>
          </a:p>
          <a:p>
            <a:pPr lvl="1"/>
            <a:r>
              <a:rPr lang="en-GB" dirty="0" smtClean="0"/>
              <a:t>backend processes codified and standardised</a:t>
            </a:r>
          </a:p>
          <a:p>
            <a:r>
              <a:rPr lang="en-GB" dirty="0" smtClean="0"/>
              <a:t>Interaction as a positive experience, reflect the company positively</a:t>
            </a:r>
          </a:p>
        </p:txBody>
      </p:sp>
      <p:sp>
        <p:nvSpPr>
          <p:cNvPr id="3" name="Text Placeholder 2"/>
          <p:cNvSpPr>
            <a:spLocks noGrp="1"/>
          </p:cNvSpPr>
          <p:nvPr>
            <p:ph type="body" sz="quarter" idx="12"/>
          </p:nvPr>
        </p:nvSpPr>
        <p:spPr/>
        <p:txBody>
          <a:bodyPr/>
          <a:lstStyle/>
          <a:p>
            <a:r>
              <a:rPr lang="en-GB" dirty="0" smtClean="0"/>
              <a:t>Art. 30, “Records of Processing Activities” – 2/2</a:t>
            </a:r>
            <a:endParaRPr lang="en-GB" dirty="0"/>
          </a:p>
        </p:txBody>
      </p:sp>
    </p:spTree>
    <p:custDataLst>
      <p:tags r:id="rId1"/>
    </p:custDataLst>
    <p:extLst>
      <p:ext uri="{BB962C8B-B14F-4D97-AF65-F5344CB8AC3E}">
        <p14:creationId xmlns:p14="http://schemas.microsoft.com/office/powerpoint/2010/main" val="50333374"/>
      </p:ext>
    </p:extLst>
  </p:cSld>
  <p:clrMapOvr>
    <a:masterClrMapping/>
  </p:clrMapOvr>
  <mc:AlternateContent xmlns:mc="http://schemas.openxmlformats.org/markup-compatibility/2006">
    <mc:Choice xmlns:p14="http://schemas.microsoft.com/office/powerpoint/2010/main" Requires="p14">
      <p:transition spd="slow" p14:dur="2000" advTm="269"/>
    </mc:Choice>
    <mc:Fallback>
      <p:transition spd="slow" advTm="26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sz="1600" dirty="0"/>
              <a:t>Information is an </a:t>
            </a:r>
            <a:r>
              <a:rPr lang="en-GB" sz="1600" dirty="0" smtClean="0"/>
              <a:t>asset</a:t>
            </a:r>
          </a:p>
          <a:p>
            <a:pPr lvl="1"/>
            <a:r>
              <a:rPr lang="en-GB" sz="1400" dirty="0" smtClean="0"/>
              <a:t>Like </a:t>
            </a:r>
            <a:r>
              <a:rPr lang="en-GB" sz="1400" dirty="0"/>
              <a:t>software and hardware assets, build an </a:t>
            </a:r>
            <a:r>
              <a:rPr lang="en-GB" sz="1400" dirty="0" smtClean="0"/>
              <a:t>inventory</a:t>
            </a:r>
          </a:p>
          <a:p>
            <a:r>
              <a:rPr lang="en-GB" sz="1600" dirty="0" smtClean="0"/>
              <a:t>Information </a:t>
            </a:r>
            <a:r>
              <a:rPr lang="en-GB" sz="1600" dirty="0"/>
              <a:t>is </a:t>
            </a:r>
            <a:r>
              <a:rPr lang="en-GB" sz="1600" dirty="0" smtClean="0"/>
              <a:t>fluid</a:t>
            </a:r>
          </a:p>
          <a:p>
            <a:pPr lvl="1"/>
            <a:r>
              <a:rPr lang="en-GB" sz="1400" dirty="0" smtClean="0"/>
              <a:t>Include </a:t>
            </a:r>
            <a:r>
              <a:rPr lang="en-GB" sz="1400" dirty="0"/>
              <a:t>data flow </a:t>
            </a:r>
            <a:r>
              <a:rPr lang="en-GB" sz="1400" dirty="0" smtClean="0"/>
              <a:t>diagrams</a:t>
            </a:r>
          </a:p>
          <a:p>
            <a:r>
              <a:rPr lang="en-GB" sz="1600" dirty="0" smtClean="0"/>
              <a:t>Answer </a:t>
            </a:r>
            <a:r>
              <a:rPr lang="en-GB" sz="1600" dirty="0"/>
              <a:t>these questions &amp; </a:t>
            </a:r>
            <a:r>
              <a:rPr lang="en-GB" sz="1600" dirty="0" smtClean="0"/>
              <a:t>document </a:t>
            </a:r>
            <a:r>
              <a:rPr lang="en-GB" sz="1600" dirty="0"/>
              <a:t>the </a:t>
            </a:r>
            <a:r>
              <a:rPr lang="en-GB" sz="1600" dirty="0" smtClean="0"/>
              <a:t>answers</a:t>
            </a:r>
          </a:p>
          <a:p>
            <a:pPr lvl="1"/>
            <a:r>
              <a:rPr lang="en-GB" sz="1400" dirty="0" smtClean="0"/>
              <a:t>What </a:t>
            </a:r>
            <a:r>
              <a:rPr lang="en-GB" sz="1400" dirty="0"/>
              <a:t>data do we </a:t>
            </a:r>
            <a:r>
              <a:rPr lang="en-GB" sz="1400" dirty="0" smtClean="0"/>
              <a:t>have?</a:t>
            </a:r>
          </a:p>
          <a:p>
            <a:pPr lvl="1"/>
            <a:r>
              <a:rPr lang="en-GB" sz="1400" dirty="0" smtClean="0"/>
              <a:t>How </a:t>
            </a:r>
            <a:r>
              <a:rPr lang="en-GB" sz="1400" dirty="0"/>
              <a:t>and why do we collect </a:t>
            </a:r>
            <a:r>
              <a:rPr lang="en-GB" sz="1400" dirty="0" smtClean="0"/>
              <a:t>it?</a:t>
            </a:r>
          </a:p>
          <a:p>
            <a:pPr lvl="1"/>
            <a:r>
              <a:rPr lang="en-GB" sz="1400" dirty="0" smtClean="0"/>
              <a:t>What </a:t>
            </a:r>
            <a:r>
              <a:rPr lang="en-GB" sz="1400" dirty="0"/>
              <a:t>do we do with </a:t>
            </a:r>
            <a:r>
              <a:rPr lang="en-GB" sz="1400" dirty="0" smtClean="0"/>
              <a:t>it?</a:t>
            </a:r>
          </a:p>
          <a:p>
            <a:pPr lvl="1"/>
            <a:r>
              <a:rPr lang="en-GB" sz="1400" dirty="0" smtClean="0"/>
              <a:t>Where </a:t>
            </a:r>
            <a:r>
              <a:rPr lang="en-GB" sz="1400" dirty="0"/>
              <a:t>do we store </a:t>
            </a:r>
            <a:r>
              <a:rPr lang="en-GB" sz="1400" dirty="0" smtClean="0"/>
              <a:t>it?</a:t>
            </a:r>
          </a:p>
          <a:p>
            <a:pPr lvl="1"/>
            <a:r>
              <a:rPr lang="en-GB" sz="1400" dirty="0" smtClean="0"/>
              <a:t>How </a:t>
            </a:r>
            <a:r>
              <a:rPr lang="en-GB" sz="1400" dirty="0"/>
              <a:t>do we secure </a:t>
            </a:r>
            <a:r>
              <a:rPr lang="en-GB" sz="1400" dirty="0" smtClean="0"/>
              <a:t>it?</a:t>
            </a:r>
          </a:p>
          <a:p>
            <a:pPr lvl="1"/>
            <a:r>
              <a:rPr lang="en-GB" sz="1400" dirty="0" smtClean="0"/>
              <a:t>Who </a:t>
            </a:r>
            <a:r>
              <a:rPr lang="en-GB" sz="1400" dirty="0"/>
              <a:t>do we share it </a:t>
            </a:r>
            <a:r>
              <a:rPr lang="en-GB" sz="1400" dirty="0" smtClean="0"/>
              <a:t>with?</a:t>
            </a:r>
          </a:p>
          <a:p>
            <a:pPr lvl="1"/>
            <a:r>
              <a:rPr lang="en-GB" sz="1400" dirty="0" smtClean="0"/>
              <a:t>How </a:t>
            </a:r>
            <a:r>
              <a:rPr lang="en-GB" sz="1400" dirty="0"/>
              <a:t>long do we retain </a:t>
            </a:r>
            <a:r>
              <a:rPr lang="en-GB" sz="1400" dirty="0" smtClean="0"/>
              <a:t>it?</a:t>
            </a:r>
          </a:p>
          <a:p>
            <a:pPr lvl="1"/>
            <a:r>
              <a:rPr lang="en-GB" sz="1400" dirty="0" smtClean="0"/>
              <a:t>What </a:t>
            </a:r>
            <a:r>
              <a:rPr lang="en-GB" sz="1400" dirty="0"/>
              <a:t>do we do with it at end of </a:t>
            </a:r>
            <a:r>
              <a:rPr lang="en-GB" sz="1400" dirty="0" smtClean="0"/>
              <a:t>life?</a:t>
            </a:r>
          </a:p>
        </p:txBody>
      </p:sp>
      <p:sp>
        <p:nvSpPr>
          <p:cNvPr id="3" name="Text Placeholder 2"/>
          <p:cNvSpPr>
            <a:spLocks noGrp="1"/>
          </p:cNvSpPr>
          <p:nvPr>
            <p:ph type="body" sz="quarter" idx="12"/>
          </p:nvPr>
        </p:nvSpPr>
        <p:spPr/>
        <p:txBody>
          <a:bodyPr/>
          <a:lstStyle/>
          <a:p>
            <a:r>
              <a:rPr lang="en-GB" dirty="0"/>
              <a:t>Information is </a:t>
            </a:r>
            <a:r>
              <a:rPr lang="en-GB" dirty="0" smtClean="0"/>
              <a:t>the new gold</a:t>
            </a:r>
            <a:endParaRPr lang="en-GB" dirty="0"/>
          </a:p>
        </p:txBody>
      </p:sp>
    </p:spTree>
    <p:custDataLst>
      <p:tags r:id="rId1"/>
    </p:custDataLst>
    <p:extLst>
      <p:ext uri="{BB962C8B-B14F-4D97-AF65-F5344CB8AC3E}">
        <p14:creationId xmlns:p14="http://schemas.microsoft.com/office/powerpoint/2010/main" val="1975900729"/>
      </p:ext>
    </p:extLst>
  </p:cSld>
  <p:clrMapOvr>
    <a:masterClrMapping/>
  </p:clrMapOvr>
  <mc:AlternateContent xmlns:mc="http://schemas.openxmlformats.org/markup-compatibility/2006">
    <mc:Choice xmlns:p14="http://schemas.microsoft.com/office/powerpoint/2010/main" Requires="p14">
      <p:transition spd="slow" p14:dur="2000" advTm="247"/>
    </mc:Choice>
    <mc:Fallback>
      <p:transition spd="slow" advTm="2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4572" y="1146914"/>
            <a:ext cx="4766453" cy="3418158"/>
          </a:xfrm>
          <a:prstGeom prst="rect">
            <a:avLst/>
          </a:prstGeom>
        </p:spPr>
      </p:pic>
      <p:sp>
        <p:nvSpPr>
          <p:cNvPr id="2" name="Text Placeholder 1"/>
          <p:cNvSpPr>
            <a:spLocks noGrp="1"/>
          </p:cNvSpPr>
          <p:nvPr>
            <p:ph type="body" sz="quarter" idx="11"/>
          </p:nvPr>
        </p:nvSpPr>
        <p:spPr>
          <a:xfrm>
            <a:off x="112121" y="4565072"/>
            <a:ext cx="6934246" cy="318655"/>
          </a:xfrm>
        </p:spPr>
        <p:txBody>
          <a:bodyPr/>
          <a:lstStyle/>
          <a:p>
            <a:pPr marL="0" indent="0">
              <a:buNone/>
            </a:pPr>
            <a:r>
              <a:rPr lang="en-GB" sz="1200" dirty="0"/>
              <a:t>Source: </a:t>
            </a:r>
            <a:r>
              <a:rPr lang="en-GB" sz="1200" dirty="0" smtClean="0">
                <a:hlinkClick r:id="rId5"/>
              </a:rPr>
              <a:t>Awareness Briefings on Russian Government Activity against Critical Infrastructure</a:t>
            </a:r>
            <a:endParaRPr lang="en-GB" sz="1200" dirty="0"/>
          </a:p>
        </p:txBody>
      </p:sp>
      <p:sp>
        <p:nvSpPr>
          <p:cNvPr id="3" name="Text Placeholder 2"/>
          <p:cNvSpPr>
            <a:spLocks noGrp="1"/>
          </p:cNvSpPr>
          <p:nvPr>
            <p:ph type="body" sz="quarter" idx="12"/>
          </p:nvPr>
        </p:nvSpPr>
        <p:spPr/>
        <p:txBody>
          <a:bodyPr/>
          <a:lstStyle/>
          <a:p>
            <a:r>
              <a:rPr lang="en-GB" dirty="0" smtClean="0"/>
              <a:t>Third-Party vs Critical Infrastructure</a:t>
            </a:r>
            <a:endParaRPr lang="en-GB"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74572" y="1146914"/>
            <a:ext cx="4766453" cy="3422388"/>
          </a:xfrm>
          <a:prstGeom prst="rect">
            <a:avLst/>
          </a:prstGeom>
        </p:spPr>
      </p:pic>
    </p:spTree>
    <p:custDataLst>
      <p:tags r:id="rId1"/>
    </p:custDataLst>
    <p:extLst>
      <p:ext uri="{BB962C8B-B14F-4D97-AF65-F5344CB8AC3E}">
        <p14:creationId xmlns:p14="http://schemas.microsoft.com/office/powerpoint/2010/main" val="3826128116"/>
      </p:ext>
    </p:extLst>
  </p:cSld>
  <p:clrMapOvr>
    <a:masterClrMapping/>
  </p:clrMapOvr>
  <mc:AlternateContent xmlns:mc="http://schemas.openxmlformats.org/markup-compatibility/2006">
    <mc:Choice xmlns:p14="http://schemas.microsoft.com/office/powerpoint/2010/main" Requires="p14">
      <p:transition spd="slow" p14:dur="2000" advTm="172"/>
    </mc:Choice>
    <mc:Fallback>
      <p:transition spd="slow" advTm="1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chemeClr val="tx1"/>
                </a:solidFill>
              </a:rPr>
              <a:t>Attackers </a:t>
            </a:r>
            <a:r>
              <a:rPr lang="en-GB" dirty="0" smtClean="0">
                <a:solidFill>
                  <a:schemeClr val="tx1"/>
                </a:solidFill>
              </a:rPr>
              <a:t>are patient </a:t>
            </a:r>
            <a:r>
              <a:rPr lang="en-GB" dirty="0">
                <a:solidFill>
                  <a:schemeClr val="tx1"/>
                </a:solidFill>
              </a:rPr>
              <a:t>(instances of laying in wait for over a </a:t>
            </a:r>
            <a:r>
              <a:rPr lang="en-GB" dirty="0" smtClean="0">
                <a:solidFill>
                  <a:schemeClr val="tx1"/>
                </a:solidFill>
              </a:rPr>
              <a:t>year)</a:t>
            </a:r>
          </a:p>
          <a:p>
            <a:r>
              <a:rPr lang="en-GB" dirty="0" smtClean="0">
                <a:solidFill>
                  <a:schemeClr val="tx1"/>
                </a:solidFill>
              </a:rPr>
              <a:t>Attackers know not </a:t>
            </a:r>
            <a:r>
              <a:rPr lang="en-GB" dirty="0">
                <a:solidFill>
                  <a:schemeClr val="tx1"/>
                </a:solidFill>
              </a:rPr>
              <a:t>to walk in the digital front door, preferring to hit weak </a:t>
            </a:r>
            <a:r>
              <a:rPr lang="en-GB" dirty="0" smtClean="0">
                <a:solidFill>
                  <a:schemeClr val="tx1"/>
                </a:solidFill>
              </a:rPr>
              <a:t>vendors</a:t>
            </a:r>
          </a:p>
          <a:p>
            <a:r>
              <a:rPr lang="en-GB" dirty="0" smtClean="0">
                <a:solidFill>
                  <a:schemeClr val="tx1"/>
                </a:solidFill>
              </a:rPr>
              <a:t>Pivoting </a:t>
            </a:r>
            <a:r>
              <a:rPr lang="en-GB" dirty="0">
                <a:solidFill>
                  <a:schemeClr val="tx1"/>
                </a:solidFill>
              </a:rPr>
              <a:t>is </a:t>
            </a:r>
            <a:r>
              <a:rPr lang="en-GB" dirty="0" smtClean="0">
                <a:solidFill>
                  <a:schemeClr val="tx1"/>
                </a:solidFill>
              </a:rPr>
              <a:t>not confined </a:t>
            </a:r>
            <a:r>
              <a:rPr lang="en-GB" dirty="0">
                <a:solidFill>
                  <a:schemeClr val="tx1"/>
                </a:solidFill>
              </a:rPr>
              <a:t>to just </a:t>
            </a:r>
            <a:r>
              <a:rPr lang="en-GB" dirty="0" smtClean="0">
                <a:solidFill>
                  <a:schemeClr val="tx1"/>
                </a:solidFill>
              </a:rPr>
              <a:t>a company</a:t>
            </a:r>
            <a:r>
              <a:rPr lang="en-GB" dirty="0">
                <a:solidFill>
                  <a:schemeClr val="tx1"/>
                </a:solidFill>
              </a:rPr>
              <a:t>, pivoting </a:t>
            </a:r>
            <a:r>
              <a:rPr lang="en-GB" dirty="0" smtClean="0">
                <a:solidFill>
                  <a:schemeClr val="tx1"/>
                </a:solidFill>
              </a:rPr>
              <a:t>across companies </a:t>
            </a:r>
            <a:r>
              <a:rPr lang="en-GB" dirty="0">
                <a:solidFill>
                  <a:schemeClr val="tx1"/>
                </a:solidFill>
              </a:rPr>
              <a:t>is very </a:t>
            </a:r>
            <a:r>
              <a:rPr lang="en-GB" dirty="0" smtClean="0">
                <a:solidFill>
                  <a:schemeClr val="tx1"/>
                </a:solidFill>
              </a:rPr>
              <a:t>real</a:t>
            </a:r>
          </a:p>
          <a:p>
            <a:r>
              <a:rPr lang="en-GB" dirty="0" smtClean="0">
                <a:solidFill>
                  <a:schemeClr val="tx1"/>
                </a:solidFill>
              </a:rPr>
              <a:t>“Secure” </a:t>
            </a:r>
            <a:r>
              <a:rPr lang="en-GB" dirty="0">
                <a:solidFill>
                  <a:schemeClr val="tx1"/>
                </a:solidFill>
              </a:rPr>
              <a:t>vendors are </a:t>
            </a:r>
            <a:r>
              <a:rPr lang="en-GB" dirty="0" smtClean="0">
                <a:solidFill>
                  <a:schemeClr val="tx1"/>
                </a:solidFill>
              </a:rPr>
              <a:t>not as </a:t>
            </a:r>
            <a:r>
              <a:rPr lang="en-GB" dirty="0">
                <a:solidFill>
                  <a:schemeClr val="tx1"/>
                </a:solidFill>
              </a:rPr>
              <a:t>secure as </a:t>
            </a:r>
            <a:r>
              <a:rPr lang="en-GB" dirty="0" smtClean="0">
                <a:solidFill>
                  <a:schemeClr val="tx1"/>
                </a:solidFill>
              </a:rPr>
              <a:t>they want us to think</a:t>
            </a:r>
          </a:p>
          <a:p>
            <a:r>
              <a:rPr lang="en-GB" dirty="0" smtClean="0">
                <a:solidFill>
                  <a:schemeClr val="tx1"/>
                </a:solidFill>
              </a:rPr>
              <a:t>When vendors </a:t>
            </a:r>
            <a:r>
              <a:rPr lang="en-GB" dirty="0">
                <a:solidFill>
                  <a:schemeClr val="tx1"/>
                </a:solidFill>
              </a:rPr>
              <a:t>brag about having </a:t>
            </a:r>
            <a:r>
              <a:rPr lang="en-GB" dirty="0" smtClean="0">
                <a:solidFill>
                  <a:schemeClr val="tx1"/>
                </a:solidFill>
              </a:rPr>
              <a:t>certain companies as clients, </a:t>
            </a:r>
            <a:r>
              <a:rPr lang="en-GB" dirty="0">
                <a:solidFill>
                  <a:schemeClr val="tx1"/>
                </a:solidFill>
              </a:rPr>
              <a:t>they open themselves up as </a:t>
            </a:r>
            <a:r>
              <a:rPr lang="en-GB" dirty="0" smtClean="0">
                <a:solidFill>
                  <a:schemeClr val="tx1"/>
                </a:solidFill>
              </a:rPr>
              <a:t>targets</a:t>
            </a:r>
          </a:p>
          <a:p>
            <a:r>
              <a:rPr lang="en-GB" dirty="0" smtClean="0">
                <a:solidFill>
                  <a:schemeClr val="tx1"/>
                </a:solidFill>
              </a:rPr>
              <a:t>External firms are </a:t>
            </a:r>
            <a:r>
              <a:rPr lang="en-GB" dirty="0">
                <a:solidFill>
                  <a:schemeClr val="tx1"/>
                </a:solidFill>
              </a:rPr>
              <a:t>being used as staging and exfiltration </a:t>
            </a:r>
            <a:r>
              <a:rPr lang="en-GB" dirty="0" smtClean="0">
                <a:solidFill>
                  <a:schemeClr val="tx1"/>
                </a:solidFill>
              </a:rPr>
              <a:t>points</a:t>
            </a:r>
          </a:p>
          <a:p>
            <a:r>
              <a:rPr lang="en-GB" dirty="0" smtClean="0">
                <a:solidFill>
                  <a:schemeClr val="tx1"/>
                </a:solidFill>
              </a:rPr>
              <a:t>Moving </a:t>
            </a:r>
            <a:r>
              <a:rPr lang="en-GB" dirty="0">
                <a:solidFill>
                  <a:schemeClr val="tx1"/>
                </a:solidFill>
              </a:rPr>
              <a:t>between traditional IT and ICS/SCADA is </a:t>
            </a:r>
            <a:r>
              <a:rPr lang="en-GB" dirty="0" smtClean="0">
                <a:solidFill>
                  <a:schemeClr val="tx1"/>
                </a:solidFill>
              </a:rPr>
              <a:t>relatively simple today</a:t>
            </a:r>
            <a:endParaRPr lang="en-GB" dirty="0"/>
          </a:p>
        </p:txBody>
      </p:sp>
      <p:sp>
        <p:nvSpPr>
          <p:cNvPr id="3" name="Text Placeholder 2"/>
          <p:cNvSpPr>
            <a:spLocks noGrp="1"/>
          </p:cNvSpPr>
          <p:nvPr>
            <p:ph type="body" sz="quarter" idx="12"/>
          </p:nvPr>
        </p:nvSpPr>
        <p:spPr/>
        <p:txBody>
          <a:bodyPr/>
          <a:lstStyle/>
          <a:p>
            <a:r>
              <a:rPr lang="en-GB" dirty="0" smtClean="0"/>
              <a:t>Lessons learned</a:t>
            </a:r>
            <a:endParaRPr lang="en-GB" dirty="0"/>
          </a:p>
        </p:txBody>
      </p:sp>
    </p:spTree>
    <p:custDataLst>
      <p:tags r:id="rId1"/>
    </p:custDataLst>
    <p:extLst>
      <p:ext uri="{BB962C8B-B14F-4D97-AF65-F5344CB8AC3E}">
        <p14:creationId xmlns:p14="http://schemas.microsoft.com/office/powerpoint/2010/main" val="1584383467"/>
      </p:ext>
    </p:extLst>
  </p:cSld>
  <p:clrMapOvr>
    <a:masterClrMapping/>
  </p:clrMapOvr>
  <mc:AlternateContent xmlns:mc="http://schemas.openxmlformats.org/markup-compatibility/2006">
    <mc:Choice xmlns:p14="http://schemas.microsoft.com/office/powerpoint/2010/main" Requires="p14">
      <p:transition spd="slow" p14:dur="2000" advTm="346"/>
    </mc:Choice>
    <mc:Fallback>
      <p:transition spd="slow" advTm="3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Many </a:t>
            </a:r>
            <a:r>
              <a:rPr lang="en-GB" dirty="0"/>
              <a:t>organizations outsource processing of personal data </a:t>
            </a:r>
            <a:r>
              <a:rPr lang="en-GB" dirty="0" smtClean="0"/>
              <a:t>with </a:t>
            </a:r>
            <a:r>
              <a:rPr lang="en-GB" dirty="0"/>
              <a:t>third-party service </a:t>
            </a:r>
            <a:r>
              <a:rPr lang="en-GB" dirty="0" smtClean="0"/>
              <a:t>providers</a:t>
            </a:r>
          </a:p>
          <a:p>
            <a:pPr lvl="1"/>
            <a:r>
              <a:rPr lang="en-GB" dirty="0" smtClean="0"/>
              <a:t>Very </a:t>
            </a:r>
            <a:r>
              <a:rPr lang="en-GB" dirty="0"/>
              <a:t>little control over </a:t>
            </a:r>
            <a:r>
              <a:rPr lang="en-GB" dirty="0" smtClean="0"/>
              <a:t>data</a:t>
            </a:r>
            <a:r>
              <a:rPr lang="en-GB" dirty="0"/>
              <a:t>, </a:t>
            </a:r>
            <a:r>
              <a:rPr lang="en-GB" dirty="0" smtClean="0"/>
              <a:t>increased </a:t>
            </a:r>
            <a:r>
              <a:rPr lang="en-GB" dirty="0"/>
              <a:t>risk of </a:t>
            </a:r>
            <a:r>
              <a:rPr lang="en-GB" dirty="0" smtClean="0"/>
              <a:t>noncompliance</a:t>
            </a:r>
            <a:endParaRPr lang="en-GB" dirty="0"/>
          </a:p>
          <a:p>
            <a:pPr lvl="1"/>
            <a:r>
              <a:rPr lang="en-GB" dirty="0" smtClean="0"/>
              <a:t>Security posture is </a:t>
            </a:r>
            <a:r>
              <a:rPr lang="en-GB" dirty="0"/>
              <a:t>rarely an evaluation </a:t>
            </a:r>
            <a:r>
              <a:rPr lang="en-GB" dirty="0" smtClean="0"/>
              <a:t>criterion</a:t>
            </a:r>
            <a:endParaRPr lang="en-GB" dirty="0"/>
          </a:p>
          <a:p>
            <a:r>
              <a:rPr lang="en-GB" dirty="0" smtClean="0"/>
              <a:t>Recommendations</a:t>
            </a:r>
          </a:p>
          <a:p>
            <a:pPr lvl="1"/>
            <a:r>
              <a:rPr lang="en-GB" dirty="0" smtClean="0"/>
              <a:t>Specify </a:t>
            </a:r>
            <a:r>
              <a:rPr lang="en-GB" dirty="0"/>
              <a:t>vendor-selection </a:t>
            </a:r>
            <a:r>
              <a:rPr lang="en-GB" dirty="0" smtClean="0"/>
              <a:t>criteria</a:t>
            </a:r>
            <a:endParaRPr lang="en-GB" dirty="0"/>
          </a:p>
          <a:p>
            <a:pPr lvl="1"/>
            <a:r>
              <a:rPr lang="en-GB" dirty="0"/>
              <a:t>Add requirements </a:t>
            </a:r>
            <a:r>
              <a:rPr lang="en-GB" dirty="0" smtClean="0"/>
              <a:t>as </a:t>
            </a:r>
            <a:r>
              <a:rPr lang="en-GB" dirty="0"/>
              <a:t>exclusion/inclusion criterion in </a:t>
            </a:r>
            <a:r>
              <a:rPr lang="en-GB" dirty="0" smtClean="0"/>
              <a:t>procurement</a:t>
            </a:r>
            <a:endParaRPr lang="en-GB" dirty="0"/>
          </a:p>
          <a:p>
            <a:pPr lvl="1"/>
            <a:r>
              <a:rPr lang="en-GB" dirty="0"/>
              <a:t>Ensure adherence to the requirements throughout the lifetime of the contract by leveraging one or more assurance methods as </a:t>
            </a:r>
            <a:r>
              <a:rPr lang="en-GB" dirty="0" smtClean="0"/>
              <a:t>described</a:t>
            </a:r>
            <a:endParaRPr lang="en-GB" dirty="0"/>
          </a:p>
        </p:txBody>
      </p:sp>
      <p:sp>
        <p:nvSpPr>
          <p:cNvPr id="3" name="Text Placeholder 2"/>
          <p:cNvSpPr>
            <a:spLocks noGrp="1"/>
          </p:cNvSpPr>
          <p:nvPr>
            <p:ph type="body" sz="quarter" idx="12"/>
          </p:nvPr>
        </p:nvSpPr>
        <p:spPr/>
        <p:txBody>
          <a:bodyPr/>
          <a:lstStyle/>
          <a:p>
            <a:r>
              <a:rPr lang="en-GB" dirty="0" smtClean="0"/>
              <a:t>Third-party and GDPR</a:t>
            </a:r>
            <a:endParaRPr lang="en-GB" dirty="0"/>
          </a:p>
        </p:txBody>
      </p:sp>
    </p:spTree>
    <p:custDataLst>
      <p:tags r:id="rId1"/>
    </p:custDataLst>
    <p:extLst>
      <p:ext uri="{BB962C8B-B14F-4D97-AF65-F5344CB8AC3E}">
        <p14:creationId xmlns:p14="http://schemas.microsoft.com/office/powerpoint/2010/main" val="2286673732"/>
      </p:ext>
    </p:extLst>
  </p:cSld>
  <p:clrMapOvr>
    <a:masterClrMapping/>
  </p:clrMapOvr>
  <mc:AlternateContent xmlns:mc="http://schemas.openxmlformats.org/markup-compatibility/2006">
    <mc:Choice xmlns:p14="http://schemas.microsoft.com/office/powerpoint/2010/main" Requires="p14">
      <p:transition spd="slow" p14:dur="2000" advTm="347"/>
    </mc:Choice>
    <mc:Fallback>
      <p:transition spd="slow" advTm="3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Google’s VSAQ</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642" y="1186158"/>
            <a:ext cx="5128330" cy="3378914"/>
          </a:xfrm>
          <a:prstGeom prst="rect">
            <a:avLst/>
          </a:prstGeom>
        </p:spPr>
      </p:pic>
      <p:sp>
        <p:nvSpPr>
          <p:cNvPr id="5" name="Text Placeholder 1"/>
          <p:cNvSpPr>
            <a:spLocks noGrp="1"/>
          </p:cNvSpPr>
          <p:nvPr>
            <p:ph type="body" sz="quarter" idx="11"/>
          </p:nvPr>
        </p:nvSpPr>
        <p:spPr>
          <a:xfrm>
            <a:off x="112121" y="4565072"/>
            <a:ext cx="6934246" cy="318655"/>
          </a:xfrm>
        </p:spPr>
        <p:txBody>
          <a:bodyPr/>
          <a:lstStyle/>
          <a:p>
            <a:pPr marL="0" indent="0">
              <a:buNone/>
            </a:pPr>
            <a:r>
              <a:rPr lang="en-GB" sz="1200" dirty="0"/>
              <a:t>Source: </a:t>
            </a:r>
            <a:r>
              <a:rPr lang="en-GB" sz="1200" dirty="0" smtClean="0">
                <a:hlinkClick r:id="rId4"/>
              </a:rPr>
              <a:t>Google VSAQ</a:t>
            </a:r>
            <a:endParaRPr lang="en-GB" sz="1200" dirty="0"/>
          </a:p>
        </p:txBody>
      </p:sp>
    </p:spTree>
    <p:extLst>
      <p:ext uri="{BB962C8B-B14F-4D97-AF65-F5344CB8AC3E}">
        <p14:creationId xmlns:p14="http://schemas.microsoft.com/office/powerpoint/2010/main" val="4229579017"/>
      </p:ext>
    </p:extLst>
  </p:cSld>
  <p:clrMapOvr>
    <a:masterClrMapping/>
  </p:clrMapOvr>
  <mc:AlternateContent xmlns:mc="http://schemas.openxmlformats.org/markup-compatibility/2006">
    <mc:Choice xmlns:p14="http://schemas.microsoft.com/office/powerpoint/2010/main" Requires="p14">
      <p:transition spd="slow" p14:dur="2000" advTm="28"/>
    </mc:Choice>
    <mc:Fallback>
      <p:transition spd="slow" advTm="28"/>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Use automation for vendor management</a:t>
            </a:r>
            <a:endParaRPr lang="en-GB" dirty="0"/>
          </a:p>
          <a:p>
            <a:r>
              <a:rPr lang="en-GB" dirty="0"/>
              <a:t>Reduce the amount of work.  Look for control that meets the purpose, they meet controls and documentation level that you expect for your own internal </a:t>
            </a:r>
            <a:r>
              <a:rPr lang="en-GB" dirty="0" smtClean="0"/>
              <a:t>level</a:t>
            </a:r>
            <a:endParaRPr lang="en-GB" dirty="0"/>
          </a:p>
          <a:p>
            <a:r>
              <a:rPr lang="en-GB" dirty="0"/>
              <a:t>Teeth in the contracts, periodic </a:t>
            </a:r>
            <a:r>
              <a:rPr lang="en-GB" dirty="0" smtClean="0"/>
              <a:t>review</a:t>
            </a:r>
            <a:endParaRPr lang="en-GB" dirty="0"/>
          </a:p>
          <a:p>
            <a:r>
              <a:rPr lang="en-GB" dirty="0"/>
              <a:t>Breach due to vendor? Data exposed? Show that </a:t>
            </a:r>
            <a:r>
              <a:rPr lang="en-GB" dirty="0" smtClean="0"/>
              <a:t>due diligence was done, appropriate </a:t>
            </a:r>
            <a:r>
              <a:rPr lang="en-GB" dirty="0"/>
              <a:t>controls </a:t>
            </a:r>
            <a:r>
              <a:rPr lang="en-GB" dirty="0" smtClean="0"/>
              <a:t>where in place and additional </a:t>
            </a:r>
            <a:r>
              <a:rPr lang="en-GB" dirty="0"/>
              <a:t>security practices </a:t>
            </a:r>
            <a:r>
              <a:rPr lang="en-GB" dirty="0" smtClean="0"/>
              <a:t>where instantiated to </a:t>
            </a:r>
            <a:r>
              <a:rPr lang="en-GB" dirty="0"/>
              <a:t>protect to the best level of ability and appropriate to the level of </a:t>
            </a:r>
            <a:r>
              <a:rPr lang="en-GB" dirty="0" smtClean="0"/>
              <a:t>sensitivity</a:t>
            </a:r>
          </a:p>
          <a:p>
            <a:r>
              <a:rPr lang="en-GB" dirty="0" smtClean="0"/>
              <a:t>Diversified data stores – pulling data </a:t>
            </a:r>
            <a:r>
              <a:rPr lang="en-GB" dirty="0"/>
              <a:t>from different IT security applications, everything you said you will do is done, if not, create a gap analysis and remediation plan.  Visibility is the key</a:t>
            </a:r>
            <a:r>
              <a:rPr lang="en-GB" dirty="0" smtClean="0"/>
              <a:t>.</a:t>
            </a:r>
            <a:endParaRPr lang="en-GB" dirty="0"/>
          </a:p>
        </p:txBody>
      </p:sp>
      <p:sp>
        <p:nvSpPr>
          <p:cNvPr id="3" name="Text Placeholder 2"/>
          <p:cNvSpPr>
            <a:spLocks noGrp="1"/>
          </p:cNvSpPr>
          <p:nvPr>
            <p:ph type="body" sz="quarter" idx="12"/>
          </p:nvPr>
        </p:nvSpPr>
        <p:spPr/>
        <p:txBody>
          <a:bodyPr/>
          <a:lstStyle/>
          <a:p>
            <a:r>
              <a:rPr lang="en-GB" dirty="0"/>
              <a:t>Minimize third-party and internal </a:t>
            </a:r>
            <a:r>
              <a:rPr lang="en-GB" dirty="0" smtClean="0"/>
              <a:t>risks</a:t>
            </a:r>
            <a:endParaRPr lang="en-GB" dirty="0"/>
          </a:p>
        </p:txBody>
      </p:sp>
    </p:spTree>
    <p:custDataLst>
      <p:tags r:id="rId1"/>
    </p:custDataLst>
    <p:extLst>
      <p:ext uri="{BB962C8B-B14F-4D97-AF65-F5344CB8AC3E}">
        <p14:creationId xmlns:p14="http://schemas.microsoft.com/office/powerpoint/2010/main" val="1356273098"/>
      </p:ext>
    </p:extLst>
  </p:cSld>
  <p:clrMapOvr>
    <a:masterClrMapping/>
  </p:clrMapOvr>
  <mc:AlternateContent xmlns:mc="http://schemas.openxmlformats.org/markup-compatibility/2006">
    <mc:Choice xmlns:p14="http://schemas.microsoft.com/office/powerpoint/2010/main" Requires="p14">
      <p:transition spd="slow" p14:dur="2000" advTm="257"/>
    </mc:Choice>
    <mc:Fallback>
      <p:transition spd="slow" advTm="25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Supplier’s Management – ISO 27001</a:t>
            </a:r>
            <a:endParaRPr lang="en-GB" dirty="0"/>
          </a:p>
        </p:txBody>
      </p:sp>
      <p:grpSp>
        <p:nvGrpSpPr>
          <p:cNvPr id="4" name="Group 3"/>
          <p:cNvGrpSpPr/>
          <p:nvPr/>
        </p:nvGrpSpPr>
        <p:grpSpPr>
          <a:xfrm>
            <a:off x="7482342" y="1475067"/>
            <a:ext cx="1562638" cy="261922"/>
            <a:chOff x="6862622" y="1733550"/>
            <a:chExt cx="1595578" cy="304800"/>
          </a:xfrm>
        </p:grpSpPr>
        <p:sp>
          <p:nvSpPr>
            <p:cNvPr id="5" name="Chevron 4"/>
            <p:cNvSpPr/>
            <p:nvPr/>
          </p:nvSpPr>
          <p:spPr>
            <a:xfrm>
              <a:off x="6862622" y="1733550"/>
              <a:ext cx="1595578" cy="304800"/>
            </a:xfrm>
            <a:prstGeom prst="chevron">
              <a:avLst>
                <a:gd name="adj" fmla="val 32323"/>
              </a:avLst>
            </a:prstGeom>
            <a:solidFill>
              <a:schemeClr val="accent5"/>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6" name="Oval 5"/>
            <p:cNvSpPr/>
            <p:nvPr/>
          </p:nvSpPr>
          <p:spPr>
            <a:xfrm>
              <a:off x="7617114"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grpSp>
        <p:nvGrpSpPr>
          <p:cNvPr id="7" name="Group 6"/>
          <p:cNvGrpSpPr/>
          <p:nvPr/>
        </p:nvGrpSpPr>
        <p:grpSpPr>
          <a:xfrm>
            <a:off x="5993338" y="1475067"/>
            <a:ext cx="1562638" cy="261922"/>
            <a:chOff x="5318416" y="1733550"/>
            <a:chExt cx="1595578" cy="304800"/>
          </a:xfrm>
        </p:grpSpPr>
        <p:sp>
          <p:nvSpPr>
            <p:cNvPr id="8" name="Chevron 7"/>
            <p:cNvSpPr/>
            <p:nvPr/>
          </p:nvSpPr>
          <p:spPr>
            <a:xfrm>
              <a:off x="5318416" y="1733550"/>
              <a:ext cx="1595578" cy="304800"/>
            </a:xfrm>
            <a:prstGeom prst="chevron">
              <a:avLst>
                <a:gd name="adj" fmla="val 32323"/>
              </a:avLst>
            </a:prstGeom>
            <a:solidFill>
              <a:schemeClr val="accent4"/>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9" name="Oval 8"/>
            <p:cNvSpPr/>
            <p:nvPr/>
          </p:nvSpPr>
          <p:spPr>
            <a:xfrm>
              <a:off x="6072908"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grpSp>
        <p:nvGrpSpPr>
          <p:cNvPr id="10" name="Group 9"/>
          <p:cNvGrpSpPr/>
          <p:nvPr/>
        </p:nvGrpSpPr>
        <p:grpSpPr>
          <a:xfrm>
            <a:off x="4504336" y="1475067"/>
            <a:ext cx="1562638" cy="261922"/>
            <a:chOff x="3774211" y="1733550"/>
            <a:chExt cx="1595578" cy="304800"/>
          </a:xfrm>
        </p:grpSpPr>
        <p:sp>
          <p:nvSpPr>
            <p:cNvPr id="11" name="Chevron 10"/>
            <p:cNvSpPr/>
            <p:nvPr/>
          </p:nvSpPr>
          <p:spPr>
            <a:xfrm>
              <a:off x="3774211" y="1733550"/>
              <a:ext cx="1595578" cy="304800"/>
            </a:xfrm>
            <a:prstGeom prst="chevron">
              <a:avLst>
                <a:gd name="adj" fmla="val 32323"/>
              </a:avLst>
            </a:prstGeom>
            <a:solidFill>
              <a:schemeClr val="accent3"/>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2" name="Oval 11"/>
            <p:cNvSpPr/>
            <p:nvPr/>
          </p:nvSpPr>
          <p:spPr>
            <a:xfrm>
              <a:off x="4528703"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grpSp>
        <p:nvGrpSpPr>
          <p:cNvPr id="13" name="Group 12"/>
          <p:cNvGrpSpPr/>
          <p:nvPr/>
        </p:nvGrpSpPr>
        <p:grpSpPr>
          <a:xfrm>
            <a:off x="3015332" y="1475067"/>
            <a:ext cx="1562638" cy="261922"/>
            <a:chOff x="2230005" y="1733550"/>
            <a:chExt cx="1595578" cy="304800"/>
          </a:xfrm>
        </p:grpSpPr>
        <p:sp>
          <p:nvSpPr>
            <p:cNvPr id="14" name="Chevron 13"/>
            <p:cNvSpPr/>
            <p:nvPr/>
          </p:nvSpPr>
          <p:spPr>
            <a:xfrm>
              <a:off x="2230005" y="1733550"/>
              <a:ext cx="1595578" cy="304800"/>
            </a:xfrm>
            <a:prstGeom prst="chevron">
              <a:avLst>
                <a:gd name="adj" fmla="val 32323"/>
              </a:avLst>
            </a:prstGeom>
            <a:solidFill>
              <a:schemeClr val="accent2"/>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5" name="Oval 14"/>
            <p:cNvSpPr/>
            <p:nvPr/>
          </p:nvSpPr>
          <p:spPr>
            <a:xfrm>
              <a:off x="2984497"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sp>
        <p:nvSpPr>
          <p:cNvPr id="16" name="Oval 15"/>
          <p:cNvSpPr/>
          <p:nvPr/>
        </p:nvSpPr>
        <p:spPr>
          <a:xfrm>
            <a:off x="2047586" y="2064392"/>
            <a:ext cx="520126" cy="45637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 name="Oval 16"/>
          <p:cNvSpPr/>
          <p:nvPr/>
        </p:nvSpPr>
        <p:spPr>
          <a:xfrm>
            <a:off x="3536588" y="2064392"/>
            <a:ext cx="520126" cy="45637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8" name="Oval 17"/>
          <p:cNvSpPr/>
          <p:nvPr/>
        </p:nvSpPr>
        <p:spPr>
          <a:xfrm>
            <a:off x="5025591" y="2064392"/>
            <a:ext cx="520126" cy="45637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9" name="Oval 18"/>
          <p:cNvSpPr/>
          <p:nvPr/>
        </p:nvSpPr>
        <p:spPr>
          <a:xfrm>
            <a:off x="6514594" y="2064392"/>
            <a:ext cx="520126" cy="45637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20" name="Oval 19"/>
          <p:cNvSpPr/>
          <p:nvPr/>
        </p:nvSpPr>
        <p:spPr>
          <a:xfrm>
            <a:off x="8003598" y="2064392"/>
            <a:ext cx="520126" cy="45637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cxnSp>
        <p:nvCxnSpPr>
          <p:cNvPr id="26" name="Straight Connector 25"/>
          <p:cNvCxnSpPr/>
          <p:nvPr/>
        </p:nvCxnSpPr>
        <p:spPr>
          <a:xfrm flipH="1" flipV="1">
            <a:off x="2307649" y="1736989"/>
            <a:ext cx="0" cy="327402"/>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3796651" y="1736989"/>
            <a:ext cx="0" cy="327402"/>
          </a:xfrm>
          <a:prstGeom prst="line">
            <a:avLst/>
          </a:prstGeom>
          <a:ln w="127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flipV="1">
            <a:off x="5285654" y="1736989"/>
            <a:ext cx="0" cy="327402"/>
          </a:xfrm>
          <a:prstGeom prst="line">
            <a:avLst/>
          </a:prstGeom>
          <a:ln w="127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flipV="1">
            <a:off x="6774657" y="1736989"/>
            <a:ext cx="0" cy="327402"/>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8263661" y="1736989"/>
            <a:ext cx="0" cy="327402"/>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1578342" y="2645784"/>
            <a:ext cx="1458613" cy="646331"/>
          </a:xfrm>
          <a:prstGeom prst="rect">
            <a:avLst/>
          </a:prstGeom>
        </p:spPr>
        <p:txBody>
          <a:bodyPr wrap="square">
            <a:spAutoFit/>
          </a:bodyPr>
          <a:lstStyle/>
          <a:p>
            <a:pPr algn="ctr"/>
            <a:r>
              <a:rPr lang="en-US" dirty="0" smtClean="0"/>
              <a:t>Screening / Auditing</a:t>
            </a:r>
            <a:endParaRPr lang="en-US" dirty="0"/>
          </a:p>
        </p:txBody>
      </p:sp>
      <p:sp>
        <p:nvSpPr>
          <p:cNvPr id="32" name="Rectangle 31"/>
          <p:cNvSpPr/>
          <p:nvPr/>
        </p:nvSpPr>
        <p:spPr>
          <a:xfrm>
            <a:off x="3067345" y="2645784"/>
            <a:ext cx="1458613" cy="1200329"/>
          </a:xfrm>
          <a:prstGeom prst="rect">
            <a:avLst/>
          </a:prstGeom>
        </p:spPr>
        <p:txBody>
          <a:bodyPr wrap="square">
            <a:spAutoFit/>
          </a:bodyPr>
          <a:lstStyle/>
          <a:p>
            <a:pPr algn="ctr"/>
            <a:r>
              <a:rPr lang="en-GB" dirty="0"/>
              <a:t>Selecting clauses in the agreement </a:t>
            </a:r>
            <a:endParaRPr lang="en-US" sz="1200" dirty="0"/>
          </a:p>
        </p:txBody>
      </p:sp>
      <p:sp>
        <p:nvSpPr>
          <p:cNvPr id="33" name="Rectangle 32"/>
          <p:cNvSpPr/>
          <p:nvPr/>
        </p:nvSpPr>
        <p:spPr>
          <a:xfrm>
            <a:off x="4556348" y="2645784"/>
            <a:ext cx="1458613" cy="646331"/>
          </a:xfrm>
          <a:prstGeom prst="rect">
            <a:avLst/>
          </a:prstGeom>
        </p:spPr>
        <p:txBody>
          <a:bodyPr wrap="square">
            <a:spAutoFit/>
          </a:bodyPr>
          <a:lstStyle/>
          <a:p>
            <a:pPr algn="ctr"/>
            <a:r>
              <a:rPr lang="en-GB" dirty="0"/>
              <a:t>Access </a:t>
            </a:r>
            <a:r>
              <a:rPr lang="en-GB" dirty="0" smtClean="0"/>
              <a:t>control</a:t>
            </a:r>
            <a:endParaRPr lang="en-US" sz="1200" dirty="0"/>
          </a:p>
        </p:txBody>
      </p:sp>
      <p:sp>
        <p:nvSpPr>
          <p:cNvPr id="34" name="Rectangle 33"/>
          <p:cNvSpPr/>
          <p:nvPr/>
        </p:nvSpPr>
        <p:spPr>
          <a:xfrm>
            <a:off x="6045351" y="2645784"/>
            <a:ext cx="1458613" cy="646331"/>
          </a:xfrm>
          <a:prstGeom prst="rect">
            <a:avLst/>
          </a:prstGeom>
        </p:spPr>
        <p:txBody>
          <a:bodyPr wrap="square">
            <a:spAutoFit/>
          </a:bodyPr>
          <a:lstStyle/>
          <a:p>
            <a:pPr algn="ctr"/>
            <a:r>
              <a:rPr lang="en-GB" dirty="0"/>
              <a:t>Compliance </a:t>
            </a:r>
            <a:r>
              <a:rPr lang="en-GB" dirty="0" smtClean="0"/>
              <a:t>monitoring</a:t>
            </a:r>
            <a:endParaRPr lang="en-US" sz="1200" dirty="0"/>
          </a:p>
        </p:txBody>
      </p:sp>
      <p:sp>
        <p:nvSpPr>
          <p:cNvPr id="35" name="Rectangle 34"/>
          <p:cNvSpPr/>
          <p:nvPr/>
        </p:nvSpPr>
        <p:spPr>
          <a:xfrm>
            <a:off x="7534355" y="2645784"/>
            <a:ext cx="1458613" cy="923330"/>
          </a:xfrm>
          <a:prstGeom prst="rect">
            <a:avLst/>
          </a:prstGeom>
        </p:spPr>
        <p:txBody>
          <a:bodyPr wrap="square">
            <a:spAutoFit/>
          </a:bodyPr>
          <a:lstStyle/>
          <a:p>
            <a:pPr algn="ctr"/>
            <a:r>
              <a:rPr lang="en-GB" dirty="0"/>
              <a:t>Termination of the </a:t>
            </a:r>
            <a:r>
              <a:rPr lang="en-GB" dirty="0" smtClean="0"/>
              <a:t>agreement</a:t>
            </a:r>
            <a:endParaRPr lang="en-US" sz="1200" dirty="0"/>
          </a:p>
        </p:txBody>
      </p:sp>
      <p:grpSp>
        <p:nvGrpSpPr>
          <p:cNvPr id="36" name="Group 35"/>
          <p:cNvGrpSpPr/>
          <p:nvPr/>
        </p:nvGrpSpPr>
        <p:grpSpPr>
          <a:xfrm>
            <a:off x="1526329" y="1475067"/>
            <a:ext cx="1562638" cy="261922"/>
            <a:chOff x="685800" y="1733550"/>
            <a:chExt cx="1595578" cy="304800"/>
          </a:xfrm>
        </p:grpSpPr>
        <p:sp>
          <p:nvSpPr>
            <p:cNvPr id="37" name="Chevron 36"/>
            <p:cNvSpPr/>
            <p:nvPr/>
          </p:nvSpPr>
          <p:spPr>
            <a:xfrm>
              <a:off x="685800" y="1733550"/>
              <a:ext cx="1595578" cy="304800"/>
            </a:xfrm>
            <a:prstGeom prst="chevron">
              <a:avLst>
                <a:gd name="adj" fmla="val 32323"/>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38" name="Oval 37"/>
            <p:cNvSpPr/>
            <p:nvPr/>
          </p:nvSpPr>
          <p:spPr>
            <a:xfrm>
              <a:off x="1440292"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sp>
        <p:nvSpPr>
          <p:cNvPr id="54" name="Chevron 53"/>
          <p:cNvSpPr/>
          <p:nvPr/>
        </p:nvSpPr>
        <p:spPr bwMode="white">
          <a:xfrm>
            <a:off x="65314" y="1475066"/>
            <a:ext cx="1562638" cy="261923"/>
          </a:xfrm>
          <a:prstGeom prst="chevron">
            <a:avLst>
              <a:gd name="adj" fmla="val 32323"/>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61" name="Oval 60"/>
          <p:cNvSpPr/>
          <p:nvPr/>
        </p:nvSpPr>
        <p:spPr>
          <a:xfrm>
            <a:off x="558582" y="2067699"/>
            <a:ext cx="520126" cy="45637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62" name="Straight Connector 61"/>
          <p:cNvCxnSpPr/>
          <p:nvPr/>
        </p:nvCxnSpPr>
        <p:spPr>
          <a:xfrm flipH="1" flipV="1">
            <a:off x="818645" y="1740296"/>
            <a:ext cx="0" cy="327402"/>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89338" y="2649091"/>
            <a:ext cx="1458613" cy="646331"/>
          </a:xfrm>
          <a:prstGeom prst="rect">
            <a:avLst/>
          </a:prstGeom>
        </p:spPr>
        <p:txBody>
          <a:bodyPr wrap="square">
            <a:spAutoFit/>
          </a:bodyPr>
          <a:lstStyle/>
          <a:p>
            <a:pPr algn="ctr"/>
            <a:r>
              <a:rPr lang="en-US" dirty="0" smtClean="0"/>
              <a:t>Risk Assessment</a:t>
            </a:r>
            <a:endParaRPr lang="en-US" dirty="0"/>
          </a:p>
        </p:txBody>
      </p:sp>
      <p:sp>
        <p:nvSpPr>
          <p:cNvPr id="64" name="Rectangle 63"/>
          <p:cNvSpPr/>
          <p:nvPr/>
        </p:nvSpPr>
        <p:spPr>
          <a:xfrm>
            <a:off x="253139" y="1152813"/>
            <a:ext cx="1149675" cy="307777"/>
          </a:xfrm>
          <a:prstGeom prst="rect">
            <a:avLst/>
          </a:prstGeom>
        </p:spPr>
        <p:txBody>
          <a:bodyPr wrap="none">
            <a:spAutoFit/>
          </a:bodyPr>
          <a:lstStyle/>
          <a:p>
            <a:pPr algn="ctr"/>
            <a:r>
              <a:rPr lang="en-US" sz="1400" dirty="0"/>
              <a:t>c</a:t>
            </a:r>
            <a:r>
              <a:rPr lang="en-US" sz="1400" dirty="0" smtClean="0"/>
              <a:t>lause </a:t>
            </a:r>
            <a:r>
              <a:rPr lang="en-US" sz="1400" dirty="0"/>
              <a:t>6.1.2</a:t>
            </a:r>
          </a:p>
        </p:txBody>
      </p:sp>
      <p:sp>
        <p:nvSpPr>
          <p:cNvPr id="65" name="Rectangle 64"/>
          <p:cNvSpPr/>
          <p:nvPr/>
        </p:nvSpPr>
        <p:spPr>
          <a:xfrm>
            <a:off x="1643173" y="1148441"/>
            <a:ext cx="1328954" cy="307777"/>
          </a:xfrm>
          <a:prstGeom prst="rect">
            <a:avLst/>
          </a:prstGeom>
        </p:spPr>
        <p:txBody>
          <a:bodyPr wrap="none">
            <a:spAutoFit/>
          </a:bodyPr>
          <a:lstStyle/>
          <a:p>
            <a:pPr algn="ctr"/>
            <a:r>
              <a:rPr lang="en-US" sz="1400" dirty="0"/>
              <a:t>c</a:t>
            </a:r>
            <a:r>
              <a:rPr lang="en-US" sz="1400" dirty="0" smtClean="0"/>
              <a:t>ontrol A.7.1.1</a:t>
            </a:r>
            <a:endParaRPr lang="en-US" sz="1400" dirty="0"/>
          </a:p>
        </p:txBody>
      </p:sp>
      <p:sp>
        <p:nvSpPr>
          <p:cNvPr id="66" name="Rectangle 65"/>
          <p:cNvSpPr/>
          <p:nvPr/>
        </p:nvSpPr>
        <p:spPr>
          <a:xfrm>
            <a:off x="3034079" y="1142978"/>
            <a:ext cx="1428340" cy="307777"/>
          </a:xfrm>
          <a:prstGeom prst="rect">
            <a:avLst/>
          </a:prstGeom>
        </p:spPr>
        <p:txBody>
          <a:bodyPr wrap="none">
            <a:spAutoFit/>
          </a:bodyPr>
          <a:lstStyle/>
          <a:p>
            <a:pPr algn="ctr"/>
            <a:r>
              <a:rPr lang="en-US" sz="1400" dirty="0"/>
              <a:t>c</a:t>
            </a:r>
            <a:r>
              <a:rPr lang="en-US" sz="1400" dirty="0" smtClean="0"/>
              <a:t>ontrol A.15.1.2</a:t>
            </a:r>
            <a:endParaRPr lang="en-US" sz="1400" dirty="0"/>
          </a:p>
        </p:txBody>
      </p:sp>
      <p:sp>
        <p:nvSpPr>
          <p:cNvPr id="67" name="Rectangle 66"/>
          <p:cNvSpPr/>
          <p:nvPr/>
        </p:nvSpPr>
        <p:spPr>
          <a:xfrm>
            <a:off x="4611673" y="1145555"/>
            <a:ext cx="1328954" cy="307777"/>
          </a:xfrm>
          <a:prstGeom prst="rect">
            <a:avLst/>
          </a:prstGeom>
        </p:spPr>
        <p:txBody>
          <a:bodyPr wrap="none">
            <a:spAutoFit/>
          </a:bodyPr>
          <a:lstStyle/>
          <a:p>
            <a:pPr algn="ctr"/>
            <a:r>
              <a:rPr lang="en-US" sz="1400" dirty="0"/>
              <a:t>c</a:t>
            </a:r>
            <a:r>
              <a:rPr lang="en-US" sz="1400" dirty="0" smtClean="0"/>
              <a:t>ontrol A.9.4.1</a:t>
            </a:r>
            <a:endParaRPr lang="en-US" sz="1400" dirty="0"/>
          </a:p>
        </p:txBody>
      </p:sp>
      <p:sp>
        <p:nvSpPr>
          <p:cNvPr id="68" name="Rectangle 67"/>
          <p:cNvSpPr/>
          <p:nvPr/>
        </p:nvSpPr>
        <p:spPr>
          <a:xfrm>
            <a:off x="6018083" y="1148441"/>
            <a:ext cx="1428341" cy="307777"/>
          </a:xfrm>
          <a:prstGeom prst="rect">
            <a:avLst/>
          </a:prstGeom>
        </p:spPr>
        <p:txBody>
          <a:bodyPr wrap="none">
            <a:spAutoFit/>
          </a:bodyPr>
          <a:lstStyle/>
          <a:p>
            <a:pPr algn="ctr"/>
            <a:r>
              <a:rPr lang="en-US" sz="1400" dirty="0"/>
              <a:t>c</a:t>
            </a:r>
            <a:r>
              <a:rPr lang="en-US" sz="1400" dirty="0" smtClean="0"/>
              <a:t>ontrol A.15.2.1</a:t>
            </a:r>
            <a:endParaRPr lang="en-US" sz="1400" dirty="0"/>
          </a:p>
        </p:txBody>
      </p:sp>
      <p:sp>
        <p:nvSpPr>
          <p:cNvPr id="69" name="Rectangle 68"/>
          <p:cNvSpPr/>
          <p:nvPr/>
        </p:nvSpPr>
        <p:spPr>
          <a:xfrm>
            <a:off x="7538412" y="1037648"/>
            <a:ext cx="1328954" cy="523220"/>
          </a:xfrm>
          <a:prstGeom prst="rect">
            <a:avLst/>
          </a:prstGeom>
        </p:spPr>
        <p:txBody>
          <a:bodyPr wrap="none">
            <a:spAutoFit/>
          </a:bodyPr>
          <a:lstStyle/>
          <a:p>
            <a:pPr algn="ctr"/>
            <a:r>
              <a:rPr lang="en-US" sz="1400" dirty="0"/>
              <a:t>c</a:t>
            </a:r>
            <a:r>
              <a:rPr lang="en-US" sz="1400" dirty="0" smtClean="0"/>
              <a:t>ontrol A.8.1.4</a:t>
            </a:r>
          </a:p>
          <a:p>
            <a:pPr algn="ctr"/>
            <a:r>
              <a:rPr lang="en-US" sz="1400" dirty="0" smtClean="0"/>
              <a:t>control A.9.2.6</a:t>
            </a:r>
            <a:endParaRPr lang="en-US" sz="1400" dirty="0"/>
          </a:p>
        </p:txBody>
      </p:sp>
      <p:pic>
        <p:nvPicPr>
          <p:cNvPr id="70" name="Picture 69"/>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2115089" y="2194574"/>
            <a:ext cx="385119" cy="171608"/>
          </a:xfrm>
          <a:prstGeom prst="rect">
            <a:avLst/>
          </a:prstGeom>
        </p:spPr>
      </p:pic>
      <p:pic>
        <p:nvPicPr>
          <p:cNvPr id="39" name="Picture 38"/>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05466" y="2159136"/>
            <a:ext cx="245019" cy="292165"/>
          </a:xfrm>
          <a:prstGeom prst="rect">
            <a:avLst/>
          </a:prstGeom>
        </p:spPr>
      </p:pic>
      <p:pic>
        <p:nvPicPr>
          <p:cNvPr id="71" name="Picture 7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681196" y="2143383"/>
            <a:ext cx="225126" cy="285736"/>
          </a:xfrm>
          <a:prstGeom prst="rect">
            <a:avLst/>
          </a:prstGeom>
        </p:spPr>
      </p:pic>
      <p:grpSp>
        <p:nvGrpSpPr>
          <p:cNvPr id="72" name="Group 8"/>
          <p:cNvGrpSpPr>
            <a:grpSpLocks noChangeAspect="1"/>
          </p:cNvGrpSpPr>
          <p:nvPr/>
        </p:nvGrpSpPr>
        <p:grpSpPr bwMode="auto">
          <a:xfrm>
            <a:off x="6660449" y="2161197"/>
            <a:ext cx="228415" cy="247650"/>
            <a:chOff x="2853" y="1431"/>
            <a:chExt cx="190" cy="206"/>
          </a:xfrm>
        </p:grpSpPr>
        <p:sp>
          <p:nvSpPr>
            <p:cNvPr id="73" name="Freeform 9"/>
            <p:cNvSpPr>
              <a:spLocks/>
            </p:cNvSpPr>
            <p:nvPr/>
          </p:nvSpPr>
          <p:spPr bwMode="auto">
            <a:xfrm>
              <a:off x="2906" y="1450"/>
              <a:ext cx="84" cy="0"/>
            </a:xfrm>
            <a:custGeom>
              <a:avLst/>
              <a:gdLst>
                <a:gd name="T0" fmla="*/ 0 w 785"/>
                <a:gd name="T1" fmla="*/ 0 w 785"/>
                <a:gd name="T2" fmla="*/ 785 w 785"/>
              </a:gdLst>
              <a:ahLst/>
              <a:cxnLst>
                <a:cxn ang="0">
                  <a:pos x="T0" y="0"/>
                </a:cxn>
                <a:cxn ang="0">
                  <a:pos x="T1" y="0"/>
                </a:cxn>
                <a:cxn ang="0">
                  <a:pos x="T2" y="0"/>
                </a:cxn>
              </a:cxnLst>
              <a:rect l="0" t="0" r="r" b="b"/>
              <a:pathLst>
                <a:path w="785">
                  <a:moveTo>
                    <a:pt x="0" y="0"/>
                  </a:moveTo>
                  <a:lnTo>
                    <a:pt x="0" y="0"/>
                  </a:lnTo>
                  <a:lnTo>
                    <a:pt x="785" y="0"/>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4" name="Freeform 10"/>
            <p:cNvSpPr>
              <a:spLocks/>
            </p:cNvSpPr>
            <p:nvPr/>
          </p:nvSpPr>
          <p:spPr bwMode="auto">
            <a:xfrm>
              <a:off x="2853" y="1450"/>
              <a:ext cx="190" cy="187"/>
            </a:xfrm>
            <a:custGeom>
              <a:avLst/>
              <a:gdLst>
                <a:gd name="T0" fmla="*/ 1427 w 1778"/>
                <a:gd name="T1" fmla="*/ 0 h 1745"/>
                <a:gd name="T2" fmla="*/ 1427 w 1778"/>
                <a:gd name="T3" fmla="*/ 0 h 1745"/>
                <a:gd name="T4" fmla="*/ 1778 w 1778"/>
                <a:gd name="T5" fmla="*/ 0 h 1745"/>
                <a:gd name="T6" fmla="*/ 1778 w 1778"/>
                <a:gd name="T7" fmla="*/ 1745 h 1745"/>
                <a:gd name="T8" fmla="*/ 0 w 1778"/>
                <a:gd name="T9" fmla="*/ 1745 h 1745"/>
                <a:gd name="T10" fmla="*/ 0 w 1778"/>
                <a:gd name="T11" fmla="*/ 0 h 1745"/>
                <a:gd name="T12" fmla="*/ 350 w 1778"/>
                <a:gd name="T13" fmla="*/ 0 h 1745"/>
              </a:gdLst>
              <a:ahLst/>
              <a:cxnLst>
                <a:cxn ang="0">
                  <a:pos x="T0" y="T1"/>
                </a:cxn>
                <a:cxn ang="0">
                  <a:pos x="T2" y="T3"/>
                </a:cxn>
                <a:cxn ang="0">
                  <a:pos x="T4" y="T5"/>
                </a:cxn>
                <a:cxn ang="0">
                  <a:pos x="T6" y="T7"/>
                </a:cxn>
                <a:cxn ang="0">
                  <a:pos x="T8" y="T9"/>
                </a:cxn>
                <a:cxn ang="0">
                  <a:pos x="T10" y="T11"/>
                </a:cxn>
                <a:cxn ang="0">
                  <a:pos x="T12" y="T13"/>
                </a:cxn>
              </a:cxnLst>
              <a:rect l="0" t="0" r="r" b="b"/>
              <a:pathLst>
                <a:path w="1778" h="1745">
                  <a:moveTo>
                    <a:pt x="1427" y="0"/>
                  </a:moveTo>
                  <a:lnTo>
                    <a:pt x="1427" y="0"/>
                  </a:lnTo>
                  <a:lnTo>
                    <a:pt x="1778" y="0"/>
                  </a:lnTo>
                  <a:lnTo>
                    <a:pt x="1778" y="1745"/>
                  </a:lnTo>
                  <a:lnTo>
                    <a:pt x="0" y="1745"/>
                  </a:lnTo>
                  <a:lnTo>
                    <a:pt x="0" y="0"/>
                  </a:lnTo>
                  <a:lnTo>
                    <a:pt x="350" y="0"/>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5" name="Freeform 11"/>
            <p:cNvSpPr>
              <a:spLocks/>
            </p:cNvSpPr>
            <p:nvPr/>
          </p:nvSpPr>
          <p:spPr bwMode="auto">
            <a:xfrm>
              <a:off x="2853" y="1494"/>
              <a:ext cx="190" cy="0"/>
            </a:xfrm>
            <a:custGeom>
              <a:avLst/>
              <a:gdLst>
                <a:gd name="T0" fmla="*/ 0 w 1778"/>
                <a:gd name="T1" fmla="*/ 0 w 1778"/>
                <a:gd name="T2" fmla="*/ 1778 w 1778"/>
              </a:gdLst>
              <a:ahLst/>
              <a:cxnLst>
                <a:cxn ang="0">
                  <a:pos x="T0" y="0"/>
                </a:cxn>
                <a:cxn ang="0">
                  <a:pos x="T1" y="0"/>
                </a:cxn>
                <a:cxn ang="0">
                  <a:pos x="T2" y="0"/>
                </a:cxn>
              </a:cxnLst>
              <a:rect l="0" t="0" r="r" b="b"/>
              <a:pathLst>
                <a:path w="1778">
                  <a:moveTo>
                    <a:pt x="0" y="0"/>
                  </a:moveTo>
                  <a:lnTo>
                    <a:pt x="0" y="0"/>
                  </a:lnTo>
                  <a:lnTo>
                    <a:pt x="1778" y="0"/>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6" name="Freeform 12"/>
            <p:cNvSpPr>
              <a:spLocks/>
            </p:cNvSpPr>
            <p:nvPr/>
          </p:nvSpPr>
          <p:spPr bwMode="auto">
            <a:xfrm>
              <a:off x="2890" y="1431"/>
              <a:ext cx="16" cy="38"/>
            </a:xfrm>
            <a:custGeom>
              <a:avLst/>
              <a:gdLst>
                <a:gd name="T0" fmla="*/ 0 w 146"/>
                <a:gd name="T1" fmla="*/ 73 h 356"/>
                <a:gd name="T2" fmla="*/ 0 w 146"/>
                <a:gd name="T3" fmla="*/ 73 h 356"/>
                <a:gd name="T4" fmla="*/ 73 w 146"/>
                <a:gd name="T5" fmla="*/ 0 h 356"/>
                <a:gd name="T6" fmla="*/ 146 w 146"/>
                <a:gd name="T7" fmla="*/ 73 h 356"/>
                <a:gd name="T8" fmla="*/ 146 w 146"/>
                <a:gd name="T9" fmla="*/ 283 h 356"/>
                <a:gd name="T10" fmla="*/ 73 w 146"/>
                <a:gd name="T11" fmla="*/ 356 h 356"/>
                <a:gd name="T12" fmla="*/ 0 w 146"/>
                <a:gd name="T13" fmla="*/ 283 h 356"/>
                <a:gd name="T14" fmla="*/ 0 w 146"/>
                <a:gd name="T15" fmla="*/ 73 h 356"/>
                <a:gd name="T16" fmla="*/ 0 w 146"/>
                <a:gd name="T17" fmla="*/ 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6">
                  <a:moveTo>
                    <a:pt x="0" y="73"/>
                  </a:moveTo>
                  <a:lnTo>
                    <a:pt x="0" y="73"/>
                  </a:lnTo>
                  <a:cubicBezTo>
                    <a:pt x="0" y="33"/>
                    <a:pt x="32" y="0"/>
                    <a:pt x="73" y="0"/>
                  </a:cubicBezTo>
                  <a:cubicBezTo>
                    <a:pt x="113" y="0"/>
                    <a:pt x="146" y="33"/>
                    <a:pt x="146" y="73"/>
                  </a:cubicBezTo>
                  <a:lnTo>
                    <a:pt x="146" y="283"/>
                  </a:lnTo>
                  <a:cubicBezTo>
                    <a:pt x="146" y="323"/>
                    <a:pt x="113" y="356"/>
                    <a:pt x="73" y="356"/>
                  </a:cubicBezTo>
                  <a:cubicBezTo>
                    <a:pt x="32" y="356"/>
                    <a:pt x="0" y="323"/>
                    <a:pt x="0" y="283"/>
                  </a:cubicBezTo>
                  <a:lnTo>
                    <a:pt x="0" y="73"/>
                  </a:lnTo>
                  <a:lnTo>
                    <a:pt x="0" y="73"/>
                  </a:lnTo>
                  <a:close/>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7" name="Freeform 13"/>
            <p:cNvSpPr>
              <a:spLocks/>
            </p:cNvSpPr>
            <p:nvPr/>
          </p:nvSpPr>
          <p:spPr bwMode="auto">
            <a:xfrm>
              <a:off x="2990" y="1431"/>
              <a:ext cx="15" cy="38"/>
            </a:xfrm>
            <a:custGeom>
              <a:avLst/>
              <a:gdLst>
                <a:gd name="T0" fmla="*/ 0 w 146"/>
                <a:gd name="T1" fmla="*/ 73 h 356"/>
                <a:gd name="T2" fmla="*/ 0 w 146"/>
                <a:gd name="T3" fmla="*/ 73 h 356"/>
                <a:gd name="T4" fmla="*/ 73 w 146"/>
                <a:gd name="T5" fmla="*/ 0 h 356"/>
                <a:gd name="T6" fmla="*/ 146 w 146"/>
                <a:gd name="T7" fmla="*/ 73 h 356"/>
                <a:gd name="T8" fmla="*/ 146 w 146"/>
                <a:gd name="T9" fmla="*/ 283 h 356"/>
                <a:gd name="T10" fmla="*/ 73 w 146"/>
                <a:gd name="T11" fmla="*/ 356 h 356"/>
                <a:gd name="T12" fmla="*/ 0 w 146"/>
                <a:gd name="T13" fmla="*/ 283 h 356"/>
                <a:gd name="T14" fmla="*/ 0 w 146"/>
                <a:gd name="T15" fmla="*/ 73 h 356"/>
                <a:gd name="T16" fmla="*/ 0 w 146"/>
                <a:gd name="T17" fmla="*/ 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6">
                  <a:moveTo>
                    <a:pt x="0" y="73"/>
                  </a:moveTo>
                  <a:lnTo>
                    <a:pt x="0" y="73"/>
                  </a:lnTo>
                  <a:cubicBezTo>
                    <a:pt x="0" y="33"/>
                    <a:pt x="32" y="0"/>
                    <a:pt x="73" y="0"/>
                  </a:cubicBezTo>
                  <a:cubicBezTo>
                    <a:pt x="113" y="0"/>
                    <a:pt x="146" y="33"/>
                    <a:pt x="146" y="73"/>
                  </a:cubicBezTo>
                  <a:lnTo>
                    <a:pt x="146" y="283"/>
                  </a:lnTo>
                  <a:cubicBezTo>
                    <a:pt x="146" y="323"/>
                    <a:pt x="113" y="356"/>
                    <a:pt x="73" y="356"/>
                  </a:cubicBezTo>
                  <a:cubicBezTo>
                    <a:pt x="32" y="356"/>
                    <a:pt x="0" y="323"/>
                    <a:pt x="0" y="283"/>
                  </a:cubicBezTo>
                  <a:lnTo>
                    <a:pt x="0" y="73"/>
                  </a:lnTo>
                  <a:lnTo>
                    <a:pt x="0" y="73"/>
                  </a:lnTo>
                  <a:close/>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8" name="Freeform 14"/>
            <p:cNvSpPr>
              <a:spLocks/>
            </p:cNvSpPr>
            <p:nvPr/>
          </p:nvSpPr>
          <p:spPr bwMode="auto">
            <a:xfrm>
              <a:off x="2892" y="1520"/>
              <a:ext cx="112" cy="93"/>
            </a:xfrm>
            <a:custGeom>
              <a:avLst/>
              <a:gdLst>
                <a:gd name="T0" fmla="*/ 0 w 1040"/>
                <a:gd name="T1" fmla="*/ 554 h 863"/>
                <a:gd name="T2" fmla="*/ 0 w 1040"/>
                <a:gd name="T3" fmla="*/ 554 h 863"/>
                <a:gd name="T4" fmla="*/ 346 w 1040"/>
                <a:gd name="T5" fmla="*/ 863 h 863"/>
                <a:gd name="T6" fmla="*/ 1040 w 1040"/>
                <a:gd name="T7" fmla="*/ 0 h 863"/>
              </a:gdLst>
              <a:ahLst/>
              <a:cxnLst>
                <a:cxn ang="0">
                  <a:pos x="T0" y="T1"/>
                </a:cxn>
                <a:cxn ang="0">
                  <a:pos x="T2" y="T3"/>
                </a:cxn>
                <a:cxn ang="0">
                  <a:pos x="T4" y="T5"/>
                </a:cxn>
                <a:cxn ang="0">
                  <a:pos x="T6" y="T7"/>
                </a:cxn>
              </a:cxnLst>
              <a:rect l="0" t="0" r="r" b="b"/>
              <a:pathLst>
                <a:path w="1040" h="863">
                  <a:moveTo>
                    <a:pt x="0" y="554"/>
                  </a:moveTo>
                  <a:lnTo>
                    <a:pt x="0" y="554"/>
                  </a:lnTo>
                  <a:lnTo>
                    <a:pt x="346" y="863"/>
                  </a:lnTo>
                  <a:lnTo>
                    <a:pt x="1040" y="0"/>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sp>
        <p:nvSpPr>
          <p:cNvPr id="79" name="Freeform 78"/>
          <p:cNvSpPr>
            <a:spLocks noEditPoints="1"/>
          </p:cNvSpPr>
          <p:nvPr/>
        </p:nvSpPr>
        <p:spPr bwMode="auto">
          <a:xfrm>
            <a:off x="5138118" y="2127058"/>
            <a:ext cx="302467" cy="337659"/>
          </a:xfrm>
          <a:custGeom>
            <a:avLst/>
            <a:gdLst>
              <a:gd name="T0" fmla="*/ 135 w 631"/>
              <a:gd name="T1" fmla="*/ 621 h 635"/>
              <a:gd name="T2" fmla="*/ 79 w 631"/>
              <a:gd name="T3" fmla="*/ 595 h 635"/>
              <a:gd name="T4" fmla="*/ 14 w 631"/>
              <a:gd name="T5" fmla="*/ 595 h 635"/>
              <a:gd name="T6" fmla="*/ 14 w 631"/>
              <a:gd name="T7" fmla="*/ 530 h 635"/>
              <a:gd name="T8" fmla="*/ 294 w 631"/>
              <a:gd name="T9" fmla="*/ 49 h 635"/>
              <a:gd name="T10" fmla="*/ 544 w 631"/>
              <a:gd name="T11" fmla="*/ 65 h 635"/>
              <a:gd name="T12" fmla="*/ 448 w 631"/>
              <a:gd name="T13" fmla="*/ 363 h 635"/>
              <a:gd name="T14" fmla="*/ 346 w 631"/>
              <a:gd name="T15" fmla="*/ 328 h 635"/>
              <a:gd name="T16" fmla="*/ 273 w 631"/>
              <a:gd name="T17" fmla="*/ 483 h 635"/>
              <a:gd name="T18" fmla="*/ 273 w 631"/>
              <a:gd name="T19" fmla="*/ 547 h 635"/>
              <a:gd name="T20" fmla="*/ 167 w 631"/>
              <a:gd name="T21" fmla="*/ 635 h 635"/>
              <a:gd name="T22" fmla="*/ 94 w 631"/>
              <a:gd name="T23" fmla="*/ 563 h 635"/>
              <a:gd name="T24" fmla="*/ 145 w 631"/>
              <a:gd name="T25" fmla="*/ 611 h 635"/>
              <a:gd name="T26" fmla="*/ 189 w 631"/>
              <a:gd name="T27" fmla="*/ 611 h 635"/>
              <a:gd name="T28" fmla="*/ 273 w 631"/>
              <a:gd name="T29" fmla="*/ 515 h 635"/>
              <a:gd name="T30" fmla="*/ 218 w 631"/>
              <a:gd name="T31" fmla="*/ 447 h 635"/>
              <a:gd name="T32" fmla="*/ 218 w 631"/>
              <a:gd name="T33" fmla="*/ 437 h 635"/>
              <a:gd name="T34" fmla="*/ 349 w 631"/>
              <a:gd name="T35" fmla="*/ 313 h 635"/>
              <a:gd name="T36" fmla="*/ 448 w 631"/>
              <a:gd name="T37" fmla="*/ 349 h 635"/>
              <a:gd name="T38" fmla="*/ 534 w 631"/>
              <a:gd name="T39" fmla="*/ 75 h 635"/>
              <a:gd name="T40" fmla="*/ 304 w 631"/>
              <a:gd name="T41" fmla="*/ 58 h 635"/>
              <a:gd name="T42" fmla="*/ 295 w 631"/>
              <a:gd name="T43" fmla="*/ 268 h 635"/>
              <a:gd name="T44" fmla="*/ 14 w 631"/>
              <a:gd name="T45" fmla="*/ 562 h 635"/>
              <a:gd name="T46" fmla="*/ 46 w 631"/>
              <a:gd name="T47" fmla="*/ 594 h 635"/>
              <a:gd name="T48" fmla="*/ 89 w 631"/>
              <a:gd name="T49" fmla="*/ 565 h 635"/>
              <a:gd name="T50" fmla="*/ 448 w 631"/>
              <a:gd name="T51" fmla="*/ 285 h 635"/>
              <a:gd name="T52" fmla="*/ 350 w 631"/>
              <a:gd name="T53" fmla="*/ 104 h 635"/>
              <a:gd name="T54" fmla="*/ 488 w 631"/>
              <a:gd name="T55" fmla="*/ 120 h 635"/>
              <a:gd name="T56" fmla="*/ 504 w 631"/>
              <a:gd name="T57" fmla="*/ 259 h 635"/>
              <a:gd name="T58" fmla="*/ 406 w 631"/>
              <a:gd name="T59" fmla="*/ 93 h 635"/>
              <a:gd name="T60" fmla="*/ 376 w 631"/>
              <a:gd name="T61" fmla="*/ 233 h 635"/>
              <a:gd name="T62" fmla="*/ 514 w 631"/>
              <a:gd name="T63" fmla="*/ 186 h 635"/>
              <a:gd name="T64" fmla="*/ 406 w 631"/>
              <a:gd name="T65" fmla="*/ 93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1" h="635">
                <a:moveTo>
                  <a:pt x="167" y="635"/>
                </a:moveTo>
                <a:cubicBezTo>
                  <a:pt x="155" y="635"/>
                  <a:pt x="143" y="630"/>
                  <a:pt x="135" y="621"/>
                </a:cubicBezTo>
                <a:cubicBezTo>
                  <a:pt x="94" y="580"/>
                  <a:pt x="94" y="580"/>
                  <a:pt x="94" y="580"/>
                </a:cubicBezTo>
                <a:cubicBezTo>
                  <a:pt x="79" y="595"/>
                  <a:pt x="79" y="595"/>
                  <a:pt x="79" y="595"/>
                </a:cubicBezTo>
                <a:cubicBezTo>
                  <a:pt x="70" y="604"/>
                  <a:pt x="59" y="608"/>
                  <a:pt x="46" y="608"/>
                </a:cubicBezTo>
                <a:cubicBezTo>
                  <a:pt x="34" y="608"/>
                  <a:pt x="22" y="604"/>
                  <a:pt x="14" y="595"/>
                </a:cubicBezTo>
                <a:cubicBezTo>
                  <a:pt x="5" y="586"/>
                  <a:pt x="0" y="575"/>
                  <a:pt x="0" y="562"/>
                </a:cubicBezTo>
                <a:cubicBezTo>
                  <a:pt x="0" y="550"/>
                  <a:pt x="5" y="538"/>
                  <a:pt x="14" y="530"/>
                </a:cubicBezTo>
                <a:cubicBezTo>
                  <a:pt x="281" y="262"/>
                  <a:pt x="281" y="262"/>
                  <a:pt x="281" y="262"/>
                </a:cubicBezTo>
                <a:cubicBezTo>
                  <a:pt x="230" y="189"/>
                  <a:pt x="235" y="108"/>
                  <a:pt x="294" y="49"/>
                </a:cubicBezTo>
                <a:cubicBezTo>
                  <a:pt x="326" y="17"/>
                  <a:pt x="364" y="0"/>
                  <a:pt x="406" y="0"/>
                </a:cubicBezTo>
                <a:cubicBezTo>
                  <a:pt x="453" y="0"/>
                  <a:pt x="503" y="23"/>
                  <a:pt x="544" y="65"/>
                </a:cubicBezTo>
                <a:cubicBezTo>
                  <a:pt x="625" y="145"/>
                  <a:pt x="631" y="243"/>
                  <a:pt x="560" y="314"/>
                </a:cubicBezTo>
                <a:cubicBezTo>
                  <a:pt x="528" y="346"/>
                  <a:pt x="489" y="363"/>
                  <a:pt x="448" y="363"/>
                </a:cubicBezTo>
                <a:cubicBezTo>
                  <a:pt x="448" y="363"/>
                  <a:pt x="448" y="363"/>
                  <a:pt x="448" y="363"/>
                </a:cubicBezTo>
                <a:cubicBezTo>
                  <a:pt x="414" y="363"/>
                  <a:pt x="379" y="351"/>
                  <a:pt x="346" y="328"/>
                </a:cubicBezTo>
                <a:cubicBezTo>
                  <a:pt x="232" y="442"/>
                  <a:pt x="232" y="442"/>
                  <a:pt x="232" y="442"/>
                </a:cubicBezTo>
                <a:cubicBezTo>
                  <a:pt x="273" y="483"/>
                  <a:pt x="273" y="483"/>
                  <a:pt x="273" y="483"/>
                </a:cubicBezTo>
                <a:cubicBezTo>
                  <a:pt x="282" y="491"/>
                  <a:pt x="287" y="503"/>
                  <a:pt x="287" y="515"/>
                </a:cubicBezTo>
                <a:cubicBezTo>
                  <a:pt x="287" y="527"/>
                  <a:pt x="282" y="538"/>
                  <a:pt x="273" y="547"/>
                </a:cubicBezTo>
                <a:cubicBezTo>
                  <a:pt x="199" y="621"/>
                  <a:pt x="199" y="621"/>
                  <a:pt x="199" y="621"/>
                </a:cubicBezTo>
                <a:cubicBezTo>
                  <a:pt x="191" y="630"/>
                  <a:pt x="179" y="635"/>
                  <a:pt x="167" y="635"/>
                </a:cubicBezTo>
                <a:close/>
                <a:moveTo>
                  <a:pt x="94" y="563"/>
                </a:moveTo>
                <a:cubicBezTo>
                  <a:pt x="94" y="563"/>
                  <a:pt x="94" y="563"/>
                  <a:pt x="94" y="563"/>
                </a:cubicBezTo>
                <a:cubicBezTo>
                  <a:pt x="96" y="563"/>
                  <a:pt x="97" y="564"/>
                  <a:pt x="99" y="565"/>
                </a:cubicBezTo>
                <a:cubicBezTo>
                  <a:pt x="145" y="611"/>
                  <a:pt x="145" y="611"/>
                  <a:pt x="145" y="611"/>
                </a:cubicBezTo>
                <a:cubicBezTo>
                  <a:pt x="151" y="617"/>
                  <a:pt x="159" y="621"/>
                  <a:pt x="167" y="621"/>
                </a:cubicBezTo>
                <a:cubicBezTo>
                  <a:pt x="175" y="621"/>
                  <a:pt x="183" y="617"/>
                  <a:pt x="189" y="611"/>
                </a:cubicBezTo>
                <a:cubicBezTo>
                  <a:pt x="263" y="537"/>
                  <a:pt x="263" y="537"/>
                  <a:pt x="263" y="537"/>
                </a:cubicBezTo>
                <a:cubicBezTo>
                  <a:pt x="269" y="531"/>
                  <a:pt x="273" y="523"/>
                  <a:pt x="273" y="515"/>
                </a:cubicBezTo>
                <a:cubicBezTo>
                  <a:pt x="273" y="506"/>
                  <a:pt x="269" y="498"/>
                  <a:pt x="263" y="493"/>
                </a:cubicBezTo>
                <a:cubicBezTo>
                  <a:pt x="218" y="447"/>
                  <a:pt x="218" y="447"/>
                  <a:pt x="218" y="447"/>
                </a:cubicBezTo>
                <a:cubicBezTo>
                  <a:pt x="216" y="445"/>
                  <a:pt x="215" y="443"/>
                  <a:pt x="215" y="442"/>
                </a:cubicBezTo>
                <a:cubicBezTo>
                  <a:pt x="215" y="440"/>
                  <a:pt x="216" y="438"/>
                  <a:pt x="218" y="437"/>
                </a:cubicBezTo>
                <a:cubicBezTo>
                  <a:pt x="340" y="314"/>
                  <a:pt x="340" y="314"/>
                  <a:pt x="340" y="314"/>
                </a:cubicBezTo>
                <a:cubicBezTo>
                  <a:pt x="343" y="312"/>
                  <a:pt x="346" y="311"/>
                  <a:pt x="349" y="313"/>
                </a:cubicBezTo>
                <a:cubicBezTo>
                  <a:pt x="381" y="337"/>
                  <a:pt x="415" y="349"/>
                  <a:pt x="448" y="349"/>
                </a:cubicBezTo>
                <a:cubicBezTo>
                  <a:pt x="448" y="349"/>
                  <a:pt x="448" y="349"/>
                  <a:pt x="448" y="349"/>
                </a:cubicBezTo>
                <a:cubicBezTo>
                  <a:pt x="486" y="349"/>
                  <a:pt x="521" y="334"/>
                  <a:pt x="550" y="304"/>
                </a:cubicBezTo>
                <a:cubicBezTo>
                  <a:pt x="615" y="239"/>
                  <a:pt x="609" y="149"/>
                  <a:pt x="534" y="75"/>
                </a:cubicBezTo>
                <a:cubicBezTo>
                  <a:pt x="495" y="36"/>
                  <a:pt x="450" y="14"/>
                  <a:pt x="406" y="14"/>
                </a:cubicBezTo>
                <a:cubicBezTo>
                  <a:pt x="368" y="14"/>
                  <a:pt x="333" y="30"/>
                  <a:pt x="304" y="58"/>
                </a:cubicBezTo>
                <a:cubicBezTo>
                  <a:pt x="249" y="114"/>
                  <a:pt x="246" y="191"/>
                  <a:pt x="295" y="259"/>
                </a:cubicBezTo>
                <a:cubicBezTo>
                  <a:pt x="297" y="262"/>
                  <a:pt x="297" y="266"/>
                  <a:pt x="295" y="268"/>
                </a:cubicBezTo>
                <a:cubicBezTo>
                  <a:pt x="23" y="539"/>
                  <a:pt x="23" y="539"/>
                  <a:pt x="23" y="539"/>
                </a:cubicBezTo>
                <a:cubicBezTo>
                  <a:pt x="17" y="546"/>
                  <a:pt x="14" y="554"/>
                  <a:pt x="14" y="562"/>
                </a:cubicBezTo>
                <a:cubicBezTo>
                  <a:pt x="14" y="571"/>
                  <a:pt x="17" y="579"/>
                  <a:pt x="23" y="585"/>
                </a:cubicBezTo>
                <a:cubicBezTo>
                  <a:pt x="30" y="591"/>
                  <a:pt x="38" y="594"/>
                  <a:pt x="46" y="594"/>
                </a:cubicBezTo>
                <a:cubicBezTo>
                  <a:pt x="55" y="594"/>
                  <a:pt x="63" y="591"/>
                  <a:pt x="69" y="585"/>
                </a:cubicBezTo>
                <a:cubicBezTo>
                  <a:pt x="89" y="565"/>
                  <a:pt x="89" y="565"/>
                  <a:pt x="89" y="565"/>
                </a:cubicBezTo>
                <a:cubicBezTo>
                  <a:pt x="90" y="564"/>
                  <a:pt x="92" y="563"/>
                  <a:pt x="94" y="563"/>
                </a:cubicBezTo>
                <a:close/>
                <a:moveTo>
                  <a:pt x="448" y="285"/>
                </a:moveTo>
                <a:cubicBezTo>
                  <a:pt x="421" y="285"/>
                  <a:pt x="394" y="271"/>
                  <a:pt x="366" y="243"/>
                </a:cubicBezTo>
                <a:cubicBezTo>
                  <a:pt x="296" y="173"/>
                  <a:pt x="331" y="122"/>
                  <a:pt x="350" y="104"/>
                </a:cubicBezTo>
                <a:cubicBezTo>
                  <a:pt x="367" y="87"/>
                  <a:pt x="386" y="79"/>
                  <a:pt x="406" y="79"/>
                </a:cubicBezTo>
                <a:cubicBezTo>
                  <a:pt x="442" y="79"/>
                  <a:pt x="473" y="105"/>
                  <a:pt x="488" y="120"/>
                </a:cubicBezTo>
                <a:cubicBezTo>
                  <a:pt x="509" y="141"/>
                  <a:pt x="523" y="162"/>
                  <a:pt x="528" y="183"/>
                </a:cubicBezTo>
                <a:cubicBezTo>
                  <a:pt x="535" y="210"/>
                  <a:pt x="527" y="236"/>
                  <a:pt x="504" y="259"/>
                </a:cubicBezTo>
                <a:cubicBezTo>
                  <a:pt x="487" y="276"/>
                  <a:pt x="468" y="285"/>
                  <a:pt x="448" y="285"/>
                </a:cubicBezTo>
                <a:close/>
                <a:moveTo>
                  <a:pt x="406" y="93"/>
                </a:moveTo>
                <a:cubicBezTo>
                  <a:pt x="389" y="93"/>
                  <a:pt x="374" y="100"/>
                  <a:pt x="360" y="114"/>
                </a:cubicBezTo>
                <a:cubicBezTo>
                  <a:pt x="341" y="133"/>
                  <a:pt x="317" y="174"/>
                  <a:pt x="376" y="233"/>
                </a:cubicBezTo>
                <a:cubicBezTo>
                  <a:pt x="420" y="277"/>
                  <a:pt x="460" y="283"/>
                  <a:pt x="495" y="249"/>
                </a:cubicBezTo>
                <a:cubicBezTo>
                  <a:pt x="514" y="229"/>
                  <a:pt x="520" y="209"/>
                  <a:pt x="514" y="186"/>
                </a:cubicBezTo>
                <a:cubicBezTo>
                  <a:pt x="510" y="168"/>
                  <a:pt x="498" y="149"/>
                  <a:pt x="478" y="130"/>
                </a:cubicBezTo>
                <a:cubicBezTo>
                  <a:pt x="465" y="116"/>
                  <a:pt x="437" y="93"/>
                  <a:pt x="406" y="93"/>
                </a:cubicBezTo>
                <a:close/>
              </a:path>
            </a:pathLst>
          </a:custGeom>
          <a:solidFill>
            <a:schemeClr val="tx1"/>
          </a:solidFill>
          <a:ln w="3175">
            <a:solidFill>
              <a:schemeClr val="bg1"/>
            </a:solidFill>
          </a:ln>
        </p:spPr>
        <p:txBody>
          <a:bodyPr vert="horz" wrap="square" lIns="91440" tIns="45720" rIns="91440" bIns="45720" numCol="1" anchor="t" anchorCtr="0" compatLnSpc="1">
            <a:prstTxWarp prst="textNoShape">
              <a:avLst/>
            </a:prstTxWarp>
          </a:bodyPr>
          <a:lstStyle/>
          <a:p>
            <a:endParaRPr lang="en-US"/>
          </a:p>
        </p:txBody>
      </p:sp>
      <p:pic>
        <p:nvPicPr>
          <p:cNvPr id="80" name="Picture 79"/>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079581" y="2190282"/>
            <a:ext cx="368159" cy="209227"/>
          </a:xfrm>
          <a:prstGeom prst="rect">
            <a:avLst/>
          </a:prstGeom>
        </p:spPr>
      </p:pic>
      <p:sp>
        <p:nvSpPr>
          <p:cNvPr id="58" name="Oval 57"/>
          <p:cNvSpPr/>
          <p:nvPr/>
        </p:nvSpPr>
        <p:spPr>
          <a:xfrm>
            <a:off x="785757" y="1562192"/>
            <a:ext cx="84806" cy="7441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784129875"/>
      </p:ext>
    </p:extLst>
  </p:cSld>
  <p:clrMapOvr>
    <a:masterClrMapping/>
  </p:clrMapOvr>
  <mc:AlternateContent xmlns:mc="http://schemas.openxmlformats.org/markup-compatibility/2006">
    <mc:Choice xmlns:p14="http://schemas.microsoft.com/office/powerpoint/2010/main" Requires="p14">
      <p:transition spd="slow" p14:dur="2000" advTm="642"/>
    </mc:Choice>
    <mc:Fallback>
      <p:transition spd="slow" advTm="642"/>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Why M&amp;A need Cyber Security support?</a:t>
            </a:r>
          </a:p>
          <a:p>
            <a:r>
              <a:rPr lang="en-US" dirty="0"/>
              <a:t>What is the </a:t>
            </a:r>
            <a:r>
              <a:rPr lang="en-US" dirty="0" smtClean="0"/>
              <a:t>impact from the GDPR?</a:t>
            </a:r>
          </a:p>
          <a:p>
            <a:r>
              <a:rPr lang="en-US" dirty="0" smtClean="0"/>
              <a:t>What </a:t>
            </a:r>
            <a:r>
              <a:rPr lang="en-US" dirty="0"/>
              <a:t>value does a security professional bring to the team</a:t>
            </a:r>
            <a:r>
              <a:rPr lang="en-US" dirty="0" smtClean="0"/>
              <a:t>?</a:t>
            </a:r>
          </a:p>
        </p:txBody>
      </p:sp>
      <p:sp>
        <p:nvSpPr>
          <p:cNvPr id="3" name="Text Placeholder 2"/>
          <p:cNvSpPr>
            <a:spLocks noGrp="1"/>
          </p:cNvSpPr>
          <p:nvPr>
            <p:ph type="body" sz="quarter" idx="12"/>
          </p:nvPr>
        </p:nvSpPr>
        <p:spPr/>
        <p:txBody>
          <a:bodyPr/>
          <a:lstStyle/>
          <a:p>
            <a:r>
              <a:rPr lang="en-GB" dirty="0" smtClean="0"/>
              <a:t>Cybersecurity and GDPR for M&amp;A</a:t>
            </a:r>
            <a:endParaRPr lang="en-GB" dirty="0"/>
          </a:p>
        </p:txBody>
      </p:sp>
    </p:spTree>
    <p:extLst>
      <p:ext uri="{BB962C8B-B14F-4D97-AF65-F5344CB8AC3E}">
        <p14:creationId xmlns:p14="http://schemas.microsoft.com/office/powerpoint/2010/main" val="3500331410"/>
      </p:ext>
    </p:extLst>
  </p:cSld>
  <p:clrMapOvr>
    <a:masterClrMapping/>
  </p:clrMapOvr>
  <mc:AlternateContent xmlns:mc="http://schemas.openxmlformats.org/markup-compatibility/2006">
    <mc:Choice xmlns:p14="http://schemas.microsoft.com/office/powerpoint/2010/main" Requires="p14">
      <p:transition spd="slow" p14:dur="2000" advTm="409"/>
    </mc:Choice>
    <mc:Fallback>
      <p:transition spd="slow" advTm="40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GDPR impact </a:t>
            </a:r>
            <a:r>
              <a:rPr lang="en-GB" dirty="0" smtClean="0"/>
              <a:t>has been mostly focused on technology</a:t>
            </a:r>
          </a:p>
          <a:p>
            <a:r>
              <a:rPr lang="en-GB" dirty="0"/>
              <a:t>Understand the general impact of GDPR on M&amp;A prospects</a:t>
            </a:r>
          </a:p>
          <a:p>
            <a:r>
              <a:rPr lang="en-GB" dirty="0" smtClean="0"/>
              <a:t>Impact </a:t>
            </a:r>
            <a:r>
              <a:rPr lang="en-GB" dirty="0"/>
              <a:t>of GDPR on third-party and outsourcing security</a:t>
            </a:r>
          </a:p>
          <a:p>
            <a:r>
              <a:rPr lang="en-GB" dirty="0"/>
              <a:t>Identify </a:t>
            </a:r>
            <a:r>
              <a:rPr lang="en-GB" dirty="0" smtClean="0"/>
              <a:t>specific GDPR</a:t>
            </a:r>
            <a:r>
              <a:rPr lang="en-GB" dirty="0"/>
              <a:t> programs</a:t>
            </a:r>
            <a:r>
              <a:rPr lang="en-GB" dirty="0" smtClean="0"/>
              <a:t>, </a:t>
            </a:r>
            <a:r>
              <a:rPr lang="en-GB" dirty="0"/>
              <a:t>which </a:t>
            </a:r>
            <a:r>
              <a:rPr lang="en-GB" dirty="0" smtClean="0"/>
              <a:t>affect </a:t>
            </a:r>
            <a:r>
              <a:rPr lang="en-GB" dirty="0"/>
              <a:t>third-party, outsourcing and M&amp;A </a:t>
            </a:r>
            <a:r>
              <a:rPr lang="en-GB" dirty="0" smtClean="0"/>
              <a:t>processes</a:t>
            </a:r>
            <a:endParaRPr lang="en-GB" dirty="0"/>
          </a:p>
          <a:p>
            <a:r>
              <a:rPr lang="en-GB" dirty="0" smtClean="0"/>
              <a:t>What </a:t>
            </a:r>
            <a:r>
              <a:rPr lang="en-GB" dirty="0"/>
              <a:t>"privacy" means in the context of M&amp;A activities, outsourcing and </a:t>
            </a:r>
            <a:r>
              <a:rPr lang="en-GB" dirty="0" smtClean="0"/>
              <a:t>third-party</a:t>
            </a:r>
            <a:endParaRPr lang="en-GB" dirty="0"/>
          </a:p>
        </p:txBody>
      </p:sp>
      <p:sp>
        <p:nvSpPr>
          <p:cNvPr id="3" name="Text Placeholder 2"/>
          <p:cNvSpPr>
            <a:spLocks noGrp="1"/>
          </p:cNvSpPr>
          <p:nvPr>
            <p:ph type="body" sz="quarter" idx="12"/>
          </p:nvPr>
        </p:nvSpPr>
        <p:spPr/>
        <p:txBody>
          <a:bodyPr/>
          <a:lstStyle/>
          <a:p>
            <a:r>
              <a:rPr lang="en-US" dirty="0" smtClean="0"/>
              <a:t>What is this all about?</a:t>
            </a:r>
            <a:endParaRPr lang="en-US" dirty="0"/>
          </a:p>
        </p:txBody>
      </p:sp>
    </p:spTree>
    <p:custDataLst>
      <p:tags r:id="rId1"/>
    </p:custDataLst>
    <p:extLst>
      <p:ext uri="{BB962C8B-B14F-4D97-AF65-F5344CB8AC3E}">
        <p14:creationId xmlns:p14="http://schemas.microsoft.com/office/powerpoint/2010/main" val="142218460"/>
      </p:ext>
    </p:extLst>
  </p:cSld>
  <p:clrMapOvr>
    <a:masterClrMapping/>
  </p:clrMapOvr>
  <mc:AlternateContent xmlns:mc="http://schemas.openxmlformats.org/markup-compatibility/2006">
    <mc:Choice xmlns:p14="http://schemas.microsoft.com/office/powerpoint/2010/main" Requires="p14">
      <p:transition spd="slow" p14:dur="2000" advTm="960"/>
    </mc:Choice>
    <mc:Fallback>
      <p:transition spd="slow" advTm="9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rmAutofit/>
          </a:bodyPr>
          <a:lstStyle/>
          <a:p>
            <a:r>
              <a:rPr lang="en-US" dirty="0"/>
              <a:t>Confidentiality</a:t>
            </a:r>
          </a:p>
          <a:p>
            <a:r>
              <a:rPr lang="en-US" dirty="0"/>
              <a:t>Speed</a:t>
            </a:r>
          </a:p>
          <a:p>
            <a:r>
              <a:rPr lang="en-US" dirty="0"/>
              <a:t>Business as usual</a:t>
            </a:r>
          </a:p>
          <a:p>
            <a:pPr lvl="1"/>
            <a:r>
              <a:rPr lang="en-US" sz="1800" dirty="0"/>
              <a:t>Zero Impact</a:t>
            </a:r>
          </a:p>
          <a:p>
            <a:r>
              <a:rPr lang="en-US" dirty="0"/>
              <a:t>Informed Business Decision on </a:t>
            </a:r>
            <a:r>
              <a:rPr lang="en-US" dirty="0" smtClean="0"/>
              <a:t>Risk</a:t>
            </a:r>
            <a:endParaRPr lang="en-US" dirty="0"/>
          </a:p>
        </p:txBody>
      </p:sp>
      <p:sp>
        <p:nvSpPr>
          <p:cNvPr id="4" name="Text Placeholder 3"/>
          <p:cNvSpPr>
            <a:spLocks noGrp="1"/>
          </p:cNvSpPr>
          <p:nvPr>
            <p:ph type="body" sz="quarter" idx="12"/>
          </p:nvPr>
        </p:nvSpPr>
        <p:spPr/>
        <p:txBody>
          <a:bodyPr/>
          <a:lstStyle/>
          <a:p>
            <a:r>
              <a:rPr lang="en-US" dirty="0"/>
              <a:t>Business Drivers</a:t>
            </a:r>
            <a:endParaRPr lang="en-GB" dirty="0"/>
          </a:p>
        </p:txBody>
      </p:sp>
    </p:spTree>
    <p:custDataLst>
      <p:tags r:id="rId1"/>
    </p:custDataLst>
    <p:extLst>
      <p:ext uri="{BB962C8B-B14F-4D97-AF65-F5344CB8AC3E}">
        <p14:creationId xmlns:p14="http://schemas.microsoft.com/office/powerpoint/2010/main" val="3284851963"/>
      </p:ext>
    </p:extLst>
  </p:cSld>
  <p:clrMapOvr>
    <a:masterClrMapping/>
  </p:clrMapOvr>
  <mc:AlternateContent xmlns:mc="http://schemas.openxmlformats.org/markup-compatibility/2006">
    <mc:Choice xmlns:p14="http://schemas.microsoft.com/office/powerpoint/2010/main" Requires="p14">
      <p:transition spd="slow" p14:dur="2000" advTm="1913"/>
    </mc:Choice>
    <mc:Fallback>
      <p:transition spd="slow" advTm="191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Autofit/>
          </a:bodyPr>
          <a:lstStyle/>
          <a:p>
            <a:r>
              <a:rPr lang="en-US" sz="2000" dirty="0"/>
              <a:t>Special Interest Groups – gain from the Operation</a:t>
            </a:r>
          </a:p>
          <a:p>
            <a:pPr lvl="1"/>
            <a:r>
              <a:rPr lang="en-US" sz="1800" dirty="0"/>
              <a:t>Financial Criminals</a:t>
            </a:r>
          </a:p>
          <a:p>
            <a:pPr lvl="1"/>
            <a:r>
              <a:rPr lang="en-US" sz="1800" dirty="0"/>
              <a:t>Competitors</a:t>
            </a:r>
          </a:p>
          <a:p>
            <a:pPr lvl="1"/>
            <a:r>
              <a:rPr lang="en-US" sz="1800" dirty="0"/>
              <a:t>Acquisition / Merger Company</a:t>
            </a:r>
          </a:p>
          <a:p>
            <a:pPr lvl="1"/>
            <a:r>
              <a:rPr lang="en-US" sz="1800" dirty="0"/>
              <a:t>Disgruntled Employees</a:t>
            </a:r>
          </a:p>
          <a:p>
            <a:r>
              <a:rPr lang="en-US" sz="2000" dirty="0"/>
              <a:t>General Interest Groups – gain from Impact</a:t>
            </a:r>
          </a:p>
          <a:p>
            <a:pPr lvl="1"/>
            <a:r>
              <a:rPr lang="en-US" sz="1800" dirty="0"/>
              <a:t>Script Kiddies / Hackers</a:t>
            </a:r>
          </a:p>
          <a:p>
            <a:pPr lvl="1"/>
            <a:r>
              <a:rPr lang="en-US" sz="1800" dirty="0"/>
              <a:t>Hacktivists / Terrorists</a:t>
            </a:r>
          </a:p>
          <a:p>
            <a:pPr lvl="1"/>
            <a:r>
              <a:rPr lang="en-US" sz="1800" dirty="0" smtClean="0"/>
              <a:t>Spies</a:t>
            </a:r>
            <a:endParaRPr lang="en-US" sz="1800" dirty="0"/>
          </a:p>
        </p:txBody>
      </p:sp>
      <p:sp>
        <p:nvSpPr>
          <p:cNvPr id="4" name="Text Placeholder 3"/>
          <p:cNvSpPr>
            <a:spLocks noGrp="1"/>
          </p:cNvSpPr>
          <p:nvPr>
            <p:ph type="body" sz="quarter" idx="12"/>
          </p:nvPr>
        </p:nvSpPr>
        <p:spPr/>
        <p:txBody>
          <a:bodyPr/>
          <a:lstStyle/>
          <a:p>
            <a:r>
              <a:rPr lang="en-GB" dirty="0" smtClean="0"/>
              <a:t>M&amp;A Threats</a:t>
            </a:r>
            <a:endParaRPr lang="en-GB" dirty="0"/>
          </a:p>
        </p:txBody>
      </p:sp>
    </p:spTree>
    <p:custDataLst>
      <p:tags r:id="rId1"/>
    </p:custDataLst>
    <p:extLst>
      <p:ext uri="{BB962C8B-B14F-4D97-AF65-F5344CB8AC3E}">
        <p14:creationId xmlns:p14="http://schemas.microsoft.com/office/powerpoint/2010/main" val="1571972877"/>
      </p:ext>
    </p:extLst>
  </p:cSld>
  <p:clrMapOvr>
    <a:masterClrMapping/>
  </p:clrMapOvr>
  <mc:AlternateContent xmlns:mc="http://schemas.openxmlformats.org/markup-compatibility/2006">
    <mc:Choice xmlns:p14="http://schemas.microsoft.com/office/powerpoint/2010/main" Requires="p14">
      <p:transition spd="slow" p14:dur="2000" advTm="3615"/>
    </mc:Choice>
    <mc:Fallback>
      <p:transition spd="slow" advTm="361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This used to be the only threat…</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597" y="1151512"/>
            <a:ext cx="5240403" cy="3743784"/>
          </a:xfrm>
          <a:prstGeom prst="rect">
            <a:avLst/>
          </a:prstGeom>
        </p:spPr>
      </p:pic>
    </p:spTree>
    <p:extLst>
      <p:ext uri="{BB962C8B-B14F-4D97-AF65-F5344CB8AC3E}">
        <p14:creationId xmlns:p14="http://schemas.microsoft.com/office/powerpoint/2010/main" val="543281417"/>
      </p:ext>
    </p:extLst>
  </p:cSld>
  <p:clrMapOvr>
    <a:masterClrMapping/>
  </p:clrMapOvr>
  <mc:AlternateContent xmlns:mc="http://schemas.openxmlformats.org/markup-compatibility/2006">
    <mc:Choice xmlns:p14="http://schemas.microsoft.com/office/powerpoint/2010/main" Requires="p14">
      <p:transition spd="slow" p14:dur="2000" advTm="695"/>
    </mc:Choice>
    <mc:Fallback>
      <p:transition spd="slow" advTm="695"/>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Autofit/>
          </a:bodyPr>
          <a:lstStyle/>
          <a:p>
            <a:r>
              <a:rPr lang="en-US" sz="1600" dirty="0"/>
              <a:t>Publicity, raising profile — your interest gets attacker’s interest!</a:t>
            </a:r>
          </a:p>
          <a:p>
            <a:r>
              <a:rPr lang="en-US" sz="1600" dirty="0"/>
              <a:t>Impact on:</a:t>
            </a:r>
          </a:p>
          <a:p>
            <a:pPr lvl="1"/>
            <a:r>
              <a:rPr lang="en-US" dirty="0"/>
              <a:t>Resources</a:t>
            </a:r>
          </a:p>
          <a:p>
            <a:pPr lvl="1"/>
            <a:r>
              <a:rPr lang="en-US" dirty="0"/>
              <a:t>Technologies</a:t>
            </a:r>
          </a:p>
          <a:p>
            <a:pPr lvl="1"/>
            <a:r>
              <a:rPr lang="en-US" dirty="0"/>
              <a:t>Infrastructure</a:t>
            </a:r>
          </a:p>
          <a:p>
            <a:r>
              <a:rPr lang="en-US" sz="1600" dirty="0"/>
              <a:t>Disgruntled Employees</a:t>
            </a:r>
          </a:p>
          <a:p>
            <a:r>
              <a:rPr lang="en-US" sz="1600" dirty="0"/>
              <a:t>Change in threat and risk model</a:t>
            </a:r>
          </a:p>
          <a:p>
            <a:r>
              <a:rPr lang="en-US" sz="1600" dirty="0"/>
              <a:t>Absorbing unknown / </a:t>
            </a:r>
            <a:r>
              <a:rPr lang="en-US" sz="1600" dirty="0" smtClean="0"/>
              <a:t>confusion</a:t>
            </a:r>
            <a:endParaRPr lang="en-US" sz="1600" dirty="0"/>
          </a:p>
          <a:p>
            <a:r>
              <a:rPr lang="en-US" sz="1600" dirty="0"/>
              <a:t>Creating new attack vectors and window of opportunity</a:t>
            </a:r>
          </a:p>
          <a:p>
            <a:r>
              <a:rPr lang="en-US" sz="1600" dirty="0"/>
              <a:t>Business drivers </a:t>
            </a:r>
            <a:r>
              <a:rPr lang="en-US" sz="1600" dirty="0" smtClean="0"/>
              <a:t>force the hand of the </a:t>
            </a:r>
            <a:r>
              <a:rPr lang="en-US" sz="1600" dirty="0"/>
              <a:t>Security Manager very quickly</a:t>
            </a:r>
          </a:p>
          <a:p>
            <a:r>
              <a:rPr lang="en-US" sz="1600" b="1" dirty="0">
                <a:solidFill>
                  <a:srgbClr val="FF0000"/>
                </a:solidFill>
              </a:rPr>
              <a:t>Are we all really equipped for change</a:t>
            </a:r>
            <a:r>
              <a:rPr lang="en-US" sz="1600" b="1" dirty="0" smtClean="0">
                <a:solidFill>
                  <a:srgbClr val="FF0000"/>
                </a:solidFill>
              </a:rPr>
              <a:t>?</a:t>
            </a:r>
            <a:endParaRPr lang="en-US" sz="1600" b="1" dirty="0">
              <a:solidFill>
                <a:srgbClr val="FF0000"/>
              </a:solidFill>
            </a:endParaRPr>
          </a:p>
        </p:txBody>
      </p:sp>
      <p:sp>
        <p:nvSpPr>
          <p:cNvPr id="4" name="Text Placeholder 3"/>
          <p:cNvSpPr>
            <a:spLocks noGrp="1"/>
          </p:cNvSpPr>
          <p:nvPr>
            <p:ph type="body" sz="quarter" idx="12"/>
          </p:nvPr>
        </p:nvSpPr>
        <p:spPr/>
        <p:txBody>
          <a:bodyPr/>
          <a:lstStyle/>
          <a:p>
            <a:r>
              <a:rPr lang="en-GB" dirty="0" smtClean="0"/>
              <a:t>Introspection moment</a:t>
            </a:r>
            <a:endParaRPr lang="en-GB" dirty="0"/>
          </a:p>
        </p:txBody>
      </p:sp>
    </p:spTree>
    <p:custDataLst>
      <p:tags r:id="rId1"/>
    </p:custDataLst>
    <p:extLst>
      <p:ext uri="{BB962C8B-B14F-4D97-AF65-F5344CB8AC3E}">
        <p14:creationId xmlns:p14="http://schemas.microsoft.com/office/powerpoint/2010/main" val="377099003"/>
      </p:ext>
    </p:extLst>
  </p:cSld>
  <p:clrMapOvr>
    <a:masterClrMapping/>
  </p:clrMapOvr>
  <mc:AlternateContent xmlns:mc="http://schemas.openxmlformats.org/markup-compatibility/2006">
    <mc:Choice xmlns:p14="http://schemas.microsoft.com/office/powerpoint/2010/main" Requires="p14">
      <p:transition spd="slow" p14:dur="2000" advTm="105975"/>
    </mc:Choice>
    <mc:Fallback>
      <p:transition spd="slow" advTm="1059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solidFill>
                  <a:schemeClr val="tx1"/>
                </a:solidFill>
              </a:rPr>
              <a:t>Significant </a:t>
            </a:r>
            <a:r>
              <a:rPr lang="en-GB" dirty="0">
                <a:solidFill>
                  <a:schemeClr val="tx1"/>
                </a:solidFill>
              </a:rPr>
              <a:t>behavioural change in </a:t>
            </a:r>
            <a:r>
              <a:rPr lang="en-GB" dirty="0" smtClean="0">
                <a:solidFill>
                  <a:schemeClr val="tx1"/>
                </a:solidFill>
              </a:rPr>
              <a:t>acquirers</a:t>
            </a:r>
          </a:p>
          <a:p>
            <a:endParaRPr lang="en-GB" dirty="0" smtClean="0">
              <a:solidFill>
                <a:schemeClr val="tx1"/>
              </a:solidFill>
            </a:endParaRPr>
          </a:p>
          <a:p>
            <a:r>
              <a:rPr lang="en-GB" dirty="0" smtClean="0">
                <a:solidFill>
                  <a:schemeClr val="tx1"/>
                </a:solidFill>
              </a:rPr>
              <a:t>Embed GDPR considerations in technology due diligence</a:t>
            </a:r>
          </a:p>
          <a:p>
            <a:endParaRPr lang="en-GB" dirty="0" smtClean="0">
              <a:solidFill>
                <a:schemeClr val="tx1"/>
              </a:solidFill>
            </a:endParaRPr>
          </a:p>
          <a:p>
            <a:r>
              <a:rPr lang="en-GB" dirty="0" smtClean="0">
                <a:solidFill>
                  <a:schemeClr val="tx1"/>
                </a:solidFill>
              </a:rPr>
              <a:t>Failing to do this brings significant transaction risks</a:t>
            </a:r>
          </a:p>
          <a:p>
            <a:endParaRPr lang="en-GB" dirty="0" smtClean="0"/>
          </a:p>
          <a:p>
            <a:r>
              <a:rPr lang="en-GB" dirty="0" smtClean="0"/>
              <a:t>Gap Analysis for GDPR readiness</a:t>
            </a:r>
          </a:p>
          <a:p>
            <a:endParaRPr lang="en-GB" dirty="0"/>
          </a:p>
          <a:p>
            <a:r>
              <a:rPr lang="en-GB" dirty="0" smtClean="0"/>
              <a:t>Key areas: </a:t>
            </a:r>
            <a:r>
              <a:rPr lang="en-GB" b="1" dirty="0" smtClean="0"/>
              <a:t>due diligence </a:t>
            </a:r>
            <a:r>
              <a:rPr lang="en-GB" dirty="0" smtClean="0"/>
              <a:t>and </a:t>
            </a:r>
            <a:r>
              <a:rPr lang="en-GB" b="1" dirty="0" smtClean="0"/>
              <a:t>post-merger </a:t>
            </a:r>
            <a:r>
              <a:rPr lang="en-GB" dirty="0" smtClean="0"/>
              <a:t>integration</a:t>
            </a:r>
          </a:p>
        </p:txBody>
      </p:sp>
      <p:sp>
        <p:nvSpPr>
          <p:cNvPr id="3" name="Text Placeholder 2"/>
          <p:cNvSpPr>
            <a:spLocks noGrp="1"/>
          </p:cNvSpPr>
          <p:nvPr>
            <p:ph type="body" sz="quarter" idx="12"/>
          </p:nvPr>
        </p:nvSpPr>
        <p:spPr/>
        <p:txBody>
          <a:bodyPr/>
          <a:lstStyle/>
          <a:p>
            <a:r>
              <a:rPr lang="en-GB" dirty="0" smtClean="0"/>
              <a:t>GDPR driving changes in M&amp;A</a:t>
            </a:r>
            <a:endParaRPr lang="en-GB" dirty="0"/>
          </a:p>
        </p:txBody>
      </p:sp>
    </p:spTree>
    <p:custDataLst>
      <p:tags r:id="rId1"/>
    </p:custDataLst>
    <p:extLst>
      <p:ext uri="{BB962C8B-B14F-4D97-AF65-F5344CB8AC3E}">
        <p14:creationId xmlns:p14="http://schemas.microsoft.com/office/powerpoint/2010/main" val="1972096742"/>
      </p:ext>
    </p:extLst>
  </p:cSld>
  <p:clrMapOvr>
    <a:masterClrMapping/>
  </p:clrMapOvr>
  <mc:AlternateContent xmlns:mc="http://schemas.openxmlformats.org/markup-compatibility/2006">
    <mc:Choice xmlns:p14="http://schemas.microsoft.com/office/powerpoint/2010/main" Requires="p14">
      <p:transition spd="slow" p14:dur="2000" advTm="248018"/>
    </mc:Choice>
    <mc:Fallback>
      <p:transition spd="slow" advTm="2480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chemeClr val="tx1"/>
                </a:solidFill>
              </a:rPr>
              <a:t>Actual liabilities in terms of </a:t>
            </a:r>
            <a:r>
              <a:rPr lang="en-GB" dirty="0" smtClean="0">
                <a:solidFill>
                  <a:schemeClr val="tx1"/>
                </a:solidFill>
              </a:rPr>
              <a:t>compliance</a:t>
            </a:r>
            <a:endParaRPr lang="en-GB" dirty="0">
              <a:solidFill>
                <a:schemeClr val="tx1"/>
              </a:solidFill>
            </a:endParaRPr>
          </a:p>
          <a:p>
            <a:r>
              <a:rPr lang="en-GB" dirty="0" smtClean="0">
                <a:solidFill>
                  <a:schemeClr val="tx1"/>
                </a:solidFill>
              </a:rPr>
              <a:t>How </a:t>
            </a:r>
            <a:r>
              <a:rPr lang="en-GB" dirty="0">
                <a:solidFill>
                  <a:schemeClr val="tx1"/>
                </a:solidFill>
              </a:rPr>
              <a:t>divergent a target is from the </a:t>
            </a:r>
            <a:r>
              <a:rPr lang="en-GB" dirty="0" smtClean="0">
                <a:solidFill>
                  <a:schemeClr val="tx1"/>
                </a:solidFill>
              </a:rPr>
              <a:t>buyer’s internal </a:t>
            </a:r>
            <a:r>
              <a:rPr lang="en-GB" dirty="0">
                <a:solidFill>
                  <a:schemeClr val="tx1"/>
                </a:solidFill>
              </a:rPr>
              <a:t>processes and </a:t>
            </a:r>
            <a:r>
              <a:rPr lang="en-GB" dirty="0" smtClean="0">
                <a:solidFill>
                  <a:schemeClr val="tx1"/>
                </a:solidFill>
              </a:rPr>
              <a:t>standards</a:t>
            </a:r>
          </a:p>
          <a:p>
            <a:pPr lvl="1"/>
            <a:r>
              <a:rPr lang="en-GB" dirty="0" smtClean="0">
                <a:solidFill>
                  <a:schemeClr val="tx1"/>
                </a:solidFill>
              </a:rPr>
              <a:t>potential impact on the post-merger roadmap</a:t>
            </a:r>
            <a:endParaRPr lang="en-GB" dirty="0">
              <a:solidFill>
                <a:schemeClr val="tx1"/>
              </a:solidFill>
            </a:endParaRPr>
          </a:p>
          <a:p>
            <a:r>
              <a:rPr lang="en-GB" dirty="0">
                <a:solidFill>
                  <a:schemeClr val="tx1"/>
                </a:solidFill>
              </a:rPr>
              <a:t>Latent security issues in the </a:t>
            </a:r>
            <a:r>
              <a:rPr lang="en-GB" dirty="0" smtClean="0">
                <a:solidFill>
                  <a:schemeClr val="tx1"/>
                </a:solidFill>
              </a:rPr>
              <a:t>product/service</a:t>
            </a:r>
          </a:p>
          <a:p>
            <a:pPr lvl="1"/>
            <a:r>
              <a:rPr lang="en-GB" dirty="0" smtClean="0">
                <a:solidFill>
                  <a:schemeClr val="tx1"/>
                </a:solidFill>
              </a:rPr>
              <a:t>reputational</a:t>
            </a:r>
            <a:r>
              <a:rPr lang="en-GB" dirty="0">
                <a:solidFill>
                  <a:schemeClr val="tx1"/>
                </a:solidFill>
              </a:rPr>
              <a:t>, operational, financial or legal </a:t>
            </a:r>
            <a:r>
              <a:rPr lang="en-GB" dirty="0" smtClean="0">
                <a:solidFill>
                  <a:schemeClr val="tx1"/>
                </a:solidFill>
              </a:rPr>
              <a:t>impact</a:t>
            </a:r>
            <a:endParaRPr lang="en-GB" dirty="0"/>
          </a:p>
          <a:p>
            <a:r>
              <a:rPr lang="en-GB" dirty="0" smtClean="0">
                <a:solidFill>
                  <a:schemeClr val="tx1"/>
                </a:solidFill>
              </a:rPr>
              <a:t>Identify risks in:</a:t>
            </a:r>
          </a:p>
          <a:p>
            <a:pPr lvl="1"/>
            <a:r>
              <a:rPr lang="en-GB" dirty="0" smtClean="0">
                <a:solidFill>
                  <a:schemeClr val="tx1"/>
                </a:solidFill>
              </a:rPr>
              <a:t>Compliance</a:t>
            </a:r>
          </a:p>
          <a:p>
            <a:pPr lvl="1"/>
            <a:r>
              <a:rPr lang="en-GB" dirty="0" smtClean="0">
                <a:solidFill>
                  <a:schemeClr val="tx1"/>
                </a:solidFill>
              </a:rPr>
              <a:t>Market</a:t>
            </a:r>
          </a:p>
          <a:p>
            <a:pPr lvl="1"/>
            <a:r>
              <a:rPr lang="en-GB" dirty="0"/>
              <a:t>Technical assets including intellectual property </a:t>
            </a:r>
          </a:p>
          <a:p>
            <a:pPr lvl="1"/>
            <a:r>
              <a:rPr lang="en-GB" dirty="0" smtClean="0">
                <a:solidFill>
                  <a:schemeClr val="tx1"/>
                </a:solidFill>
              </a:rPr>
              <a:t>Operations</a:t>
            </a:r>
          </a:p>
          <a:p>
            <a:pPr lvl="1"/>
            <a:r>
              <a:rPr lang="en-GB" dirty="0" smtClean="0"/>
              <a:t>Integration</a:t>
            </a:r>
            <a:endParaRPr lang="en-GB" dirty="0"/>
          </a:p>
        </p:txBody>
      </p:sp>
      <p:sp>
        <p:nvSpPr>
          <p:cNvPr id="3" name="Text Placeholder 2"/>
          <p:cNvSpPr>
            <a:spLocks noGrp="1"/>
          </p:cNvSpPr>
          <p:nvPr>
            <p:ph type="body" sz="quarter" idx="12"/>
          </p:nvPr>
        </p:nvSpPr>
        <p:spPr/>
        <p:txBody>
          <a:bodyPr/>
          <a:lstStyle/>
          <a:p>
            <a:r>
              <a:rPr lang="en-GB" dirty="0" smtClean="0"/>
              <a:t>Due diligence – technical goals</a:t>
            </a:r>
            <a:endParaRPr lang="en-GB" dirty="0"/>
          </a:p>
        </p:txBody>
      </p:sp>
    </p:spTree>
    <p:extLst>
      <p:ext uri="{BB962C8B-B14F-4D97-AF65-F5344CB8AC3E}">
        <p14:creationId xmlns:p14="http://schemas.microsoft.com/office/powerpoint/2010/main" val="910799927"/>
      </p:ext>
    </p:extLst>
  </p:cSld>
  <p:clrMapOvr>
    <a:masterClrMapping/>
  </p:clrMapOvr>
  <mc:AlternateContent xmlns:mc="http://schemas.openxmlformats.org/markup-compatibility/2006">
    <mc:Choice xmlns:p14="http://schemas.microsoft.com/office/powerpoint/2010/main" Requires="p14">
      <p:transition spd="slow" p14:dur="2000" advTm="92292"/>
    </mc:Choice>
    <mc:Fallback>
      <p:transition spd="slow" advTm="92292"/>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“Privacy risk”</a:t>
            </a:r>
          </a:p>
          <a:p>
            <a:r>
              <a:rPr lang="en-GB" dirty="0" smtClean="0"/>
              <a:t>Much more comprehensive</a:t>
            </a:r>
          </a:p>
          <a:p>
            <a:r>
              <a:rPr lang="en-GB" dirty="0" smtClean="0"/>
              <a:t>How target collects, stores, uses and transfers personal data</a:t>
            </a:r>
          </a:p>
          <a:p>
            <a:r>
              <a:rPr lang="en-GB" dirty="0" smtClean="0"/>
              <a:t>Historical data breaches</a:t>
            </a:r>
          </a:p>
          <a:p>
            <a:r>
              <a:rPr lang="en-GB" dirty="0" smtClean="0"/>
              <a:t>Include data processing in NDAs</a:t>
            </a:r>
          </a:p>
          <a:p>
            <a:r>
              <a:rPr lang="en-GB" dirty="0" smtClean="0"/>
              <a:t>QUIZ time!</a:t>
            </a:r>
          </a:p>
          <a:p>
            <a:endParaRPr lang="en-GB" dirty="0" smtClean="0"/>
          </a:p>
          <a:p>
            <a:endParaRPr lang="en-GB" dirty="0" smtClean="0"/>
          </a:p>
        </p:txBody>
      </p:sp>
      <p:sp>
        <p:nvSpPr>
          <p:cNvPr id="3" name="Text Placeholder 2"/>
          <p:cNvSpPr>
            <a:spLocks noGrp="1"/>
          </p:cNvSpPr>
          <p:nvPr>
            <p:ph type="body" sz="quarter" idx="12"/>
          </p:nvPr>
        </p:nvSpPr>
        <p:spPr/>
        <p:txBody>
          <a:bodyPr/>
          <a:lstStyle/>
          <a:p>
            <a:r>
              <a:rPr lang="en-GB" dirty="0"/>
              <a:t>Due diligence risk </a:t>
            </a:r>
            <a:r>
              <a:rPr lang="en-GB" dirty="0" smtClean="0"/>
              <a:t>assessment</a:t>
            </a:r>
            <a:endParaRPr lang="en-GB" dirty="0">
              <a:solidFill>
                <a:schemeClr val="tx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121435686"/>
              </p:ext>
            </p:extLst>
          </p:nvPr>
        </p:nvGraphicFramePr>
        <p:xfrm>
          <a:off x="840509" y="3430732"/>
          <a:ext cx="2041236" cy="910358"/>
        </p:xfrm>
        <a:graphic>
          <a:graphicData uri="http://schemas.openxmlformats.org/drawingml/2006/table">
            <a:tbl>
              <a:tblPr bandRow="1">
                <a:tableStyleId>{5C22544A-7EE6-4342-B048-85BDC9FD1C3A}</a:tableStyleId>
              </a:tblPr>
              <a:tblGrid>
                <a:gridCol w="2041236"/>
              </a:tblGrid>
              <a:tr h="455179">
                <a:tc>
                  <a:txBody>
                    <a:bodyPr/>
                    <a:lstStyle/>
                    <a:p>
                      <a:pPr algn="ctr"/>
                      <a:r>
                        <a:rPr lang="en-GB" dirty="0" smtClean="0"/>
                        <a:t>Buyer</a:t>
                      </a:r>
                      <a:endParaRPr lang="en-GB" dirty="0"/>
                    </a:p>
                  </a:txBody>
                  <a:tcPr/>
                </a:tc>
              </a:tr>
              <a:tr h="455179">
                <a:tc>
                  <a:txBody>
                    <a:bodyPr/>
                    <a:lstStyle/>
                    <a:p>
                      <a:pPr algn="ctr"/>
                      <a:r>
                        <a:rPr lang="en-GB" dirty="0" smtClean="0"/>
                        <a:t>Target</a:t>
                      </a:r>
                      <a:endParaRPr lang="en-GB"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583044067"/>
              </p:ext>
            </p:extLst>
          </p:nvPr>
        </p:nvGraphicFramePr>
        <p:xfrm>
          <a:off x="3579091" y="3430732"/>
          <a:ext cx="2041236" cy="910358"/>
        </p:xfrm>
        <a:graphic>
          <a:graphicData uri="http://schemas.openxmlformats.org/drawingml/2006/table">
            <a:tbl>
              <a:tblPr bandRow="1">
                <a:tableStyleId>{5C22544A-7EE6-4342-B048-85BDC9FD1C3A}</a:tableStyleId>
              </a:tblPr>
              <a:tblGrid>
                <a:gridCol w="2041236"/>
              </a:tblGrid>
              <a:tr h="455179">
                <a:tc>
                  <a:txBody>
                    <a:bodyPr/>
                    <a:lstStyle/>
                    <a:p>
                      <a:pPr algn="ctr"/>
                      <a:r>
                        <a:rPr lang="en-GB" dirty="0" smtClean="0"/>
                        <a:t>Data</a:t>
                      </a:r>
                      <a:r>
                        <a:rPr lang="en-GB" baseline="0" dirty="0" smtClean="0"/>
                        <a:t> Controller</a:t>
                      </a:r>
                      <a:endParaRPr lang="en-GB" dirty="0"/>
                    </a:p>
                  </a:txBody>
                  <a:tcPr/>
                </a:tc>
              </a:tr>
              <a:tr h="455179">
                <a:tc>
                  <a:txBody>
                    <a:bodyPr/>
                    <a:lstStyle/>
                    <a:p>
                      <a:pPr algn="ctr"/>
                      <a:r>
                        <a:rPr lang="en-GB" dirty="0" smtClean="0"/>
                        <a:t>Data Processor</a:t>
                      </a:r>
                      <a:endParaRPr lang="en-GB" dirty="0"/>
                    </a:p>
                  </a:txBody>
                  <a:tcPr/>
                </a:tc>
              </a:tr>
            </a:tbl>
          </a:graphicData>
        </a:graphic>
      </p:graphicFrame>
      <p:pic>
        <p:nvPicPr>
          <p:cNvPr id="1026" name="Picture 2" descr="ask, bubble, mark, q&amp;a, question, quiz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124" y="2845954"/>
            <a:ext cx="1495136" cy="149513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59811339"/>
      </p:ext>
    </p:extLst>
  </p:cSld>
  <p:clrMapOvr>
    <a:masterClrMapping/>
  </p:clrMapOvr>
  <mc:AlternateContent xmlns:mc="http://schemas.openxmlformats.org/markup-compatibility/2006">
    <mc:Choice xmlns:p14="http://schemas.microsoft.com/office/powerpoint/2010/main" Requires="p14">
      <p:transition spd="slow" p14:dur="2000" advTm="116411"/>
    </mc:Choice>
    <mc:Fallback>
      <p:transition spd="slow" advTm="1164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500"/>
                                  </p:stCondLst>
                                  <p:childTnLst>
                                    <p:set>
                                      <p:cBhvr>
                                        <p:cTn id="29" dur="1" fill="hold">
                                          <p:stCondLst>
                                            <p:cond delay="0"/>
                                          </p:stCondLst>
                                        </p:cTn>
                                        <p:tgtEl>
                                          <p:spTgt spid="4"/>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nodeType="afterEffect">
                                  <p:stCondLst>
                                    <p:cond delay="500"/>
                                  </p:stCondLst>
                                  <p:childTnLst>
                                    <p:set>
                                      <p:cBhvr>
                                        <p:cTn id="32" dur="1" fill="hold">
                                          <p:stCondLst>
                                            <p:cond delay="0"/>
                                          </p:stCondLst>
                                        </p:cTn>
                                        <p:tgtEl>
                                          <p:spTgt spid="5"/>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nodeType="afterEffect">
                                  <p:stCondLst>
                                    <p:cond delay="500"/>
                                  </p:stCondLst>
                                  <p:childTnLst>
                                    <p:set>
                                      <p:cBhvr>
                                        <p:cTn id="35"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GB"/>
          </a:p>
        </p:txBody>
      </p:sp>
      <p:sp>
        <p:nvSpPr>
          <p:cNvPr id="6" name="Text Placeholder 5"/>
          <p:cNvSpPr>
            <a:spLocks noGrp="1"/>
          </p:cNvSpPr>
          <p:nvPr>
            <p:ph type="body" sz="quarter" idx="12"/>
          </p:nvPr>
        </p:nvSpPr>
        <p:spPr/>
        <p:txBody>
          <a:bodyPr/>
          <a:lstStyle/>
          <a:p>
            <a:pPr lvl="0" defTabSz="914400">
              <a:spcBef>
                <a:spcPts val="0"/>
              </a:spcBef>
              <a:defRPr/>
            </a:pPr>
            <a:r>
              <a:rPr lang="en-US" dirty="0"/>
              <a:t>How Due Diligence looks for real</a:t>
            </a:r>
            <a:endParaRPr lang="en-GB" dirty="0"/>
          </a:p>
        </p:txBody>
      </p:sp>
      <p:pic>
        <p:nvPicPr>
          <p:cNvPr id="4" name="pasted-image.tiff" descr="pasted-image.tif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515" y="205978"/>
            <a:ext cx="3189881" cy="4444253"/>
          </a:xfrm>
          <a:prstGeom prst="rect">
            <a:avLst/>
          </a:prstGeom>
          <a:ln w="25400">
            <a:solidFill>
              <a:srgbClr val="F3F7F5"/>
            </a:solidFill>
            <a:miter lim="400000"/>
          </a:ln>
          <a:effectLst>
            <a:outerShdw blurRad="50800" dist="25400" dir="3600000" rotWithShape="0">
              <a:srgbClr val="000000">
                <a:alpha val="70000"/>
              </a:srgbClr>
            </a:outerShdw>
          </a:effectLst>
        </p:spPr>
      </p:pic>
      <p:pic>
        <p:nvPicPr>
          <p:cNvPr id="5" name="pasted-image.tiff" descr="pasted-image.tif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4614" y="205979"/>
            <a:ext cx="3231894" cy="4512326"/>
          </a:xfrm>
          <a:prstGeom prst="rect">
            <a:avLst/>
          </a:prstGeom>
          <a:ln w="25400">
            <a:solidFill>
              <a:srgbClr val="F3F7F5"/>
            </a:solidFill>
            <a:miter lim="400000"/>
          </a:ln>
          <a:effectLst>
            <a:outerShdw blurRad="50800" dist="25400" dir="3600000" rotWithShape="0">
              <a:srgbClr val="000000">
                <a:alpha val="70000"/>
              </a:srgbClr>
            </a:outerShdw>
          </a:effectLst>
        </p:spPr>
      </p:pic>
    </p:spTree>
    <p:custDataLst>
      <p:tags r:id="rId1"/>
    </p:custDataLst>
    <p:extLst>
      <p:ext uri="{BB962C8B-B14F-4D97-AF65-F5344CB8AC3E}">
        <p14:creationId xmlns:p14="http://schemas.microsoft.com/office/powerpoint/2010/main" val="952745204"/>
      </p:ext>
    </p:extLst>
  </p:cSld>
  <p:clrMapOvr>
    <a:masterClrMapping/>
  </p:clrMapOvr>
  <mc:AlternateContent xmlns:mc="http://schemas.openxmlformats.org/markup-compatibility/2006">
    <mc:Choice xmlns:p14="http://schemas.microsoft.com/office/powerpoint/2010/main" Requires="p14">
      <p:transition spd="slow" p14:dur="2000" advTm="110132"/>
    </mc:Choice>
    <mc:Fallback>
      <p:transition spd="slow" advTm="1101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Virtual Data Rooms</a:t>
            </a:r>
            <a:endParaRPr lang="en-GB" dirty="0"/>
          </a:p>
        </p:txBody>
      </p:sp>
      <p:pic>
        <p:nvPicPr>
          <p:cNvPr id="2050" name="Picture 2" descr="Screen Shot 2018-03-01 at 10.19.48 P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566" y="1324119"/>
            <a:ext cx="6714466" cy="341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634748"/>
      </p:ext>
    </p:extLst>
  </p:cSld>
  <p:clrMapOvr>
    <a:masterClrMapping/>
  </p:clrMapOvr>
  <mc:AlternateContent xmlns:mc="http://schemas.openxmlformats.org/markup-compatibility/2006">
    <mc:Choice xmlns:p14="http://schemas.microsoft.com/office/powerpoint/2010/main" Requires="p14">
      <p:transition spd="slow" p14:dur="2000" advTm="44057"/>
    </mc:Choice>
    <mc:Fallback>
      <p:transition spd="slow" advTm="44057"/>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M&amp;A experts on GDPR and Cybersecurity</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7364" y="1136073"/>
            <a:ext cx="4820869" cy="3686322"/>
          </a:xfrm>
          <a:prstGeom prst="rect">
            <a:avLst/>
          </a:prstGeom>
        </p:spPr>
      </p:pic>
    </p:spTree>
    <p:extLst>
      <p:ext uri="{BB962C8B-B14F-4D97-AF65-F5344CB8AC3E}">
        <p14:creationId xmlns:p14="http://schemas.microsoft.com/office/powerpoint/2010/main" val="3624696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Let’s get started!</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3631" y="1175657"/>
            <a:ext cx="5466950" cy="3646455"/>
          </a:xfrm>
          <a:prstGeom prst="rect">
            <a:avLst/>
          </a:prstGeom>
        </p:spPr>
      </p:pic>
    </p:spTree>
    <p:extLst>
      <p:ext uri="{BB962C8B-B14F-4D97-AF65-F5344CB8AC3E}">
        <p14:creationId xmlns:p14="http://schemas.microsoft.com/office/powerpoint/2010/main" val="2209230975"/>
      </p:ext>
    </p:extLst>
  </p:cSld>
  <p:clrMapOvr>
    <a:masterClrMapping/>
  </p:clrMapOvr>
  <mc:AlternateContent xmlns:mc="http://schemas.openxmlformats.org/markup-compatibility/2006">
    <mc:Choice xmlns:p14="http://schemas.microsoft.com/office/powerpoint/2010/main" Requires="p14">
      <p:transition spd="slow" p14:dur="2000" advTm="76"/>
    </mc:Choice>
    <mc:Fallback>
      <p:transition spd="slow" advTm="76"/>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Engage cybersecurity experts</a:t>
            </a:r>
          </a:p>
          <a:p>
            <a:endParaRPr lang="en-GB" dirty="0" smtClean="0">
              <a:solidFill>
                <a:schemeClr val="tx1"/>
              </a:solidFill>
            </a:endParaRPr>
          </a:p>
          <a:p>
            <a:r>
              <a:rPr lang="en-GB" dirty="0" smtClean="0">
                <a:solidFill>
                  <a:schemeClr val="tx1"/>
                </a:solidFill>
              </a:rPr>
              <a:t>New questions</a:t>
            </a:r>
            <a:endParaRPr lang="en-GB" dirty="0" smtClean="0"/>
          </a:p>
          <a:p>
            <a:pPr lvl="1"/>
            <a:r>
              <a:rPr lang="en-GB" dirty="0" smtClean="0"/>
              <a:t>How is cyber-diligence conducted?</a:t>
            </a:r>
          </a:p>
          <a:p>
            <a:pPr lvl="1"/>
            <a:r>
              <a:rPr lang="en-GB" dirty="0" smtClean="0"/>
              <a:t>Specialist </a:t>
            </a:r>
            <a:r>
              <a:rPr lang="en-GB" dirty="0"/>
              <a:t>service </a:t>
            </a:r>
            <a:r>
              <a:rPr lang="en-GB" dirty="0" smtClean="0"/>
              <a:t>providers?</a:t>
            </a:r>
          </a:p>
          <a:p>
            <a:pPr lvl="1"/>
            <a:r>
              <a:rPr lang="en-GB" dirty="0" smtClean="0"/>
              <a:t>What do we need to be aware of?</a:t>
            </a:r>
          </a:p>
          <a:p>
            <a:pPr lvl="1"/>
            <a:r>
              <a:rPr lang="en-GB" dirty="0" smtClean="0"/>
              <a:t>Has the business enough technical knowledge?</a:t>
            </a:r>
          </a:p>
          <a:p>
            <a:pPr lvl="1"/>
            <a:endParaRPr lang="en-GB" dirty="0" smtClean="0"/>
          </a:p>
          <a:p>
            <a:pPr lvl="1"/>
            <a:endParaRPr lang="en-GB" dirty="0"/>
          </a:p>
        </p:txBody>
      </p:sp>
      <p:sp>
        <p:nvSpPr>
          <p:cNvPr id="3" name="Text Placeholder 2"/>
          <p:cNvSpPr>
            <a:spLocks noGrp="1"/>
          </p:cNvSpPr>
          <p:nvPr>
            <p:ph type="body" sz="quarter" idx="12"/>
          </p:nvPr>
        </p:nvSpPr>
        <p:spPr/>
        <p:txBody>
          <a:bodyPr/>
          <a:lstStyle/>
          <a:p>
            <a:r>
              <a:rPr lang="en-GB" dirty="0" smtClean="0"/>
              <a:t>Engage cybersecurity risks for GDPR in M&amp;A</a:t>
            </a:r>
            <a:endParaRPr lang="en-GB" dirty="0"/>
          </a:p>
        </p:txBody>
      </p:sp>
    </p:spTree>
    <p:extLst>
      <p:ext uri="{BB962C8B-B14F-4D97-AF65-F5344CB8AC3E}">
        <p14:creationId xmlns:p14="http://schemas.microsoft.com/office/powerpoint/2010/main" val="176716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solidFill>
                  <a:schemeClr val="tx1"/>
                </a:solidFill>
              </a:rPr>
              <a:t>Completeness </a:t>
            </a:r>
            <a:r>
              <a:rPr lang="en-GB" dirty="0">
                <a:solidFill>
                  <a:schemeClr val="tx1"/>
                </a:solidFill>
              </a:rPr>
              <a:t>and suitability of the </a:t>
            </a:r>
            <a:r>
              <a:rPr lang="en-GB" dirty="0" smtClean="0">
                <a:solidFill>
                  <a:schemeClr val="tx1"/>
                </a:solidFill>
              </a:rPr>
              <a:t>approach of target</a:t>
            </a:r>
          </a:p>
          <a:p>
            <a:endParaRPr lang="en-GB" dirty="0" smtClean="0">
              <a:solidFill>
                <a:schemeClr val="tx1"/>
              </a:solidFill>
            </a:endParaRPr>
          </a:p>
          <a:p>
            <a:r>
              <a:rPr lang="en-GB" dirty="0" smtClean="0">
                <a:solidFill>
                  <a:schemeClr val="tx1"/>
                </a:solidFill>
              </a:rPr>
              <a:t>Data </a:t>
            </a:r>
            <a:r>
              <a:rPr lang="en-GB" dirty="0">
                <a:solidFill>
                  <a:schemeClr val="tx1"/>
                </a:solidFill>
              </a:rPr>
              <a:t>sets, risks and mitigations for GDPR risks have been </a:t>
            </a:r>
            <a:r>
              <a:rPr lang="en-GB" dirty="0" smtClean="0">
                <a:solidFill>
                  <a:schemeClr val="tx1"/>
                </a:solidFill>
              </a:rPr>
              <a:t>assessed</a:t>
            </a:r>
          </a:p>
          <a:p>
            <a:endParaRPr lang="en-GB" dirty="0" smtClean="0">
              <a:solidFill>
                <a:schemeClr val="tx1"/>
              </a:solidFill>
            </a:endParaRPr>
          </a:p>
          <a:p>
            <a:r>
              <a:rPr lang="en-GB" dirty="0" smtClean="0">
                <a:solidFill>
                  <a:schemeClr val="tx1"/>
                </a:solidFill>
              </a:rPr>
              <a:t>Changes </a:t>
            </a:r>
            <a:r>
              <a:rPr lang="en-GB" dirty="0">
                <a:solidFill>
                  <a:schemeClr val="tx1"/>
                </a:solidFill>
              </a:rPr>
              <a:t>to the treatment of the data sets, risks and mitigations for GDPR risks have been assessed as a result of the M&amp;A </a:t>
            </a:r>
            <a:r>
              <a:rPr lang="en-GB" dirty="0" smtClean="0">
                <a:solidFill>
                  <a:schemeClr val="tx1"/>
                </a:solidFill>
              </a:rPr>
              <a:t>activity</a:t>
            </a:r>
          </a:p>
          <a:p>
            <a:endParaRPr lang="en-GB" dirty="0" smtClean="0">
              <a:solidFill>
                <a:schemeClr val="tx1"/>
              </a:solidFill>
            </a:endParaRPr>
          </a:p>
          <a:p>
            <a:r>
              <a:rPr lang="en-GB" dirty="0" smtClean="0">
                <a:solidFill>
                  <a:schemeClr val="tx1"/>
                </a:solidFill>
              </a:rPr>
              <a:t>Analysis </a:t>
            </a:r>
            <a:r>
              <a:rPr lang="en-GB" dirty="0">
                <a:solidFill>
                  <a:schemeClr val="tx1"/>
                </a:solidFill>
              </a:rPr>
              <a:t>of the separation and carve out risks for </a:t>
            </a:r>
            <a:r>
              <a:rPr lang="en-GB" dirty="0" smtClean="0">
                <a:solidFill>
                  <a:schemeClr val="tx1"/>
                </a:solidFill>
              </a:rPr>
              <a:t>GDPR</a:t>
            </a:r>
            <a:endParaRPr lang="en-GB" dirty="0">
              <a:solidFill>
                <a:schemeClr val="tx1"/>
              </a:solidFill>
            </a:endParaRPr>
          </a:p>
          <a:p>
            <a:endParaRPr lang="en-GB" dirty="0"/>
          </a:p>
          <a:p>
            <a:pPr lvl="1"/>
            <a:endParaRPr lang="en-GB" dirty="0"/>
          </a:p>
        </p:txBody>
      </p:sp>
      <p:sp>
        <p:nvSpPr>
          <p:cNvPr id="3" name="Text Placeholder 2"/>
          <p:cNvSpPr>
            <a:spLocks noGrp="1"/>
          </p:cNvSpPr>
          <p:nvPr>
            <p:ph type="body" sz="quarter" idx="12"/>
          </p:nvPr>
        </p:nvSpPr>
        <p:spPr/>
        <p:txBody>
          <a:bodyPr/>
          <a:lstStyle/>
          <a:p>
            <a:r>
              <a:rPr lang="en-GB" dirty="0" smtClean="0"/>
              <a:t>Four Steps for Due Diligence</a:t>
            </a:r>
            <a:endParaRPr lang="en-GB" dirty="0"/>
          </a:p>
        </p:txBody>
      </p:sp>
    </p:spTree>
    <p:extLst>
      <p:ext uri="{BB962C8B-B14F-4D97-AF65-F5344CB8AC3E}">
        <p14:creationId xmlns:p14="http://schemas.microsoft.com/office/powerpoint/2010/main" val="72870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rmAutofit/>
          </a:bodyPr>
          <a:lstStyle/>
          <a:p>
            <a:r>
              <a:rPr lang="en-US" dirty="0" smtClean="0"/>
              <a:t>Capture</a:t>
            </a:r>
          </a:p>
          <a:p>
            <a:endParaRPr lang="en-US" dirty="0"/>
          </a:p>
          <a:p>
            <a:r>
              <a:rPr lang="en-US" dirty="0"/>
              <a:t>Connect</a:t>
            </a:r>
          </a:p>
          <a:p>
            <a:endParaRPr lang="en-US" dirty="0" smtClean="0"/>
          </a:p>
          <a:p>
            <a:r>
              <a:rPr lang="en-US" dirty="0" smtClean="0"/>
              <a:t>Combine</a:t>
            </a:r>
            <a:endParaRPr lang="en-US" dirty="0"/>
          </a:p>
          <a:p>
            <a:endParaRPr lang="en-US" dirty="0" smtClean="0"/>
          </a:p>
          <a:p>
            <a:r>
              <a:rPr lang="en-US" dirty="0" smtClean="0"/>
              <a:t>Consolidate</a:t>
            </a:r>
          </a:p>
        </p:txBody>
      </p:sp>
      <p:sp>
        <p:nvSpPr>
          <p:cNvPr id="4" name="Text Placeholder 3"/>
          <p:cNvSpPr>
            <a:spLocks noGrp="1"/>
          </p:cNvSpPr>
          <p:nvPr>
            <p:ph type="body" sz="quarter" idx="12"/>
          </p:nvPr>
        </p:nvSpPr>
        <p:spPr/>
        <p:txBody>
          <a:bodyPr/>
          <a:lstStyle/>
          <a:p>
            <a:r>
              <a:rPr lang="en-GB" dirty="0" smtClean="0"/>
              <a:t>Post-Merger activities – Basics </a:t>
            </a:r>
            <a:endParaRPr lang="en-GB" dirty="0"/>
          </a:p>
        </p:txBody>
      </p:sp>
    </p:spTree>
    <p:extLst>
      <p:ext uri="{BB962C8B-B14F-4D97-AF65-F5344CB8AC3E}">
        <p14:creationId xmlns:p14="http://schemas.microsoft.com/office/powerpoint/2010/main" val="47581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rmAutofit/>
          </a:bodyPr>
          <a:lstStyle/>
          <a:p>
            <a:r>
              <a:rPr lang="en-GB" dirty="0" smtClean="0"/>
              <a:t>Address consent from existing Data Subjects</a:t>
            </a:r>
          </a:p>
          <a:p>
            <a:endParaRPr lang="en-GB" dirty="0"/>
          </a:p>
          <a:p>
            <a:r>
              <a:rPr lang="en-GB" dirty="0"/>
              <a:t>Security </a:t>
            </a:r>
            <a:r>
              <a:rPr lang="en-GB" dirty="0" smtClean="0"/>
              <a:t>Transformation Program</a:t>
            </a:r>
          </a:p>
          <a:p>
            <a:endParaRPr lang="en-GB" dirty="0"/>
          </a:p>
          <a:p>
            <a:r>
              <a:rPr lang="en-GB" dirty="0" smtClean="0"/>
              <a:t>Manage </a:t>
            </a:r>
            <a:r>
              <a:rPr lang="en-GB" dirty="0"/>
              <a:t>risk in the </a:t>
            </a:r>
            <a:r>
              <a:rPr lang="en-GB" dirty="0" smtClean="0"/>
              <a:t>short/medium </a:t>
            </a:r>
            <a:r>
              <a:rPr lang="en-GB" dirty="0"/>
              <a:t>term while satisfying </a:t>
            </a:r>
            <a:r>
              <a:rPr lang="en-GB" dirty="0" smtClean="0"/>
              <a:t>compliance</a:t>
            </a:r>
            <a:endParaRPr lang="en-GB" dirty="0"/>
          </a:p>
          <a:p>
            <a:endParaRPr lang="en-GB" dirty="0"/>
          </a:p>
          <a:p>
            <a:r>
              <a:rPr lang="en-GB" dirty="0" smtClean="0"/>
              <a:t>Ensure detect </a:t>
            </a:r>
            <a:r>
              <a:rPr lang="en-GB" dirty="0"/>
              <a:t>and respond </a:t>
            </a:r>
            <a:r>
              <a:rPr lang="en-GB" dirty="0" smtClean="0"/>
              <a:t>strategy for cyber </a:t>
            </a:r>
            <a:r>
              <a:rPr lang="en-GB" dirty="0"/>
              <a:t>security </a:t>
            </a:r>
            <a:r>
              <a:rPr lang="en-GB" dirty="0" smtClean="0"/>
              <a:t>incidents</a:t>
            </a:r>
            <a:endParaRPr lang="en-GB" dirty="0"/>
          </a:p>
          <a:p>
            <a:endParaRPr lang="en-GB" dirty="0"/>
          </a:p>
          <a:p>
            <a:r>
              <a:rPr lang="en-GB" dirty="0"/>
              <a:t>Technical Security consulting in cyber </a:t>
            </a:r>
            <a:r>
              <a:rPr lang="en-GB" dirty="0" smtClean="0"/>
              <a:t>security</a:t>
            </a:r>
            <a:endParaRPr lang="en-GB" dirty="0"/>
          </a:p>
        </p:txBody>
      </p:sp>
      <p:sp>
        <p:nvSpPr>
          <p:cNvPr id="4" name="Text Placeholder 3"/>
          <p:cNvSpPr>
            <a:spLocks noGrp="1"/>
          </p:cNvSpPr>
          <p:nvPr>
            <p:ph type="body" sz="quarter" idx="12"/>
          </p:nvPr>
        </p:nvSpPr>
        <p:spPr/>
        <p:txBody>
          <a:bodyPr/>
          <a:lstStyle/>
          <a:p>
            <a:r>
              <a:rPr lang="en-GB" dirty="0" smtClean="0"/>
              <a:t>Post-Merger activities – GDPR specifics</a:t>
            </a:r>
            <a:endParaRPr lang="en-GB" dirty="0"/>
          </a:p>
        </p:txBody>
      </p:sp>
    </p:spTree>
    <p:extLst>
      <p:ext uri="{BB962C8B-B14F-4D97-AF65-F5344CB8AC3E}">
        <p14:creationId xmlns:p14="http://schemas.microsoft.com/office/powerpoint/2010/main" val="79682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Autofit/>
          </a:bodyPr>
          <a:lstStyle/>
          <a:p>
            <a:r>
              <a:rPr lang="en-US" dirty="0"/>
              <a:t>Protecting the effort itself</a:t>
            </a:r>
          </a:p>
          <a:p>
            <a:pPr lvl="1"/>
            <a:r>
              <a:rPr lang="en-US" dirty="0"/>
              <a:t>Confidentiality of the total effort</a:t>
            </a:r>
          </a:p>
          <a:p>
            <a:pPr lvl="1"/>
            <a:r>
              <a:rPr lang="en-US" dirty="0"/>
              <a:t>Confidentiality of the team’s work</a:t>
            </a:r>
          </a:p>
          <a:p>
            <a:r>
              <a:rPr lang="en-US" dirty="0"/>
              <a:t>Evaluating the security condition of the target company</a:t>
            </a:r>
          </a:p>
          <a:p>
            <a:pPr lvl="1"/>
            <a:r>
              <a:rPr lang="en-US" dirty="0"/>
              <a:t>Impact on the deal’s </a:t>
            </a:r>
            <a:r>
              <a:rPr lang="en-US" dirty="0" smtClean="0"/>
              <a:t>value – GDPR into play</a:t>
            </a:r>
            <a:endParaRPr lang="en-US" dirty="0"/>
          </a:p>
          <a:p>
            <a:pPr lvl="1"/>
            <a:r>
              <a:rPr lang="en-US" dirty="0"/>
              <a:t>Asking the right questions</a:t>
            </a:r>
          </a:p>
          <a:p>
            <a:r>
              <a:rPr lang="en-US" dirty="0"/>
              <a:t>Providing subject matter expertise</a:t>
            </a:r>
          </a:p>
          <a:p>
            <a:pPr lvl="1"/>
            <a:r>
              <a:rPr lang="en-US" dirty="0"/>
              <a:t>Identify Security Requirements for the New Company</a:t>
            </a:r>
          </a:p>
          <a:p>
            <a:pPr lvl="1"/>
            <a:r>
              <a:rPr lang="en-US" dirty="0"/>
              <a:t>Controlling Rumors </a:t>
            </a:r>
          </a:p>
          <a:p>
            <a:pPr lvl="1"/>
            <a:r>
              <a:rPr lang="en-US" dirty="0"/>
              <a:t>Managing Global/International Aspects</a:t>
            </a:r>
          </a:p>
          <a:p>
            <a:pPr lvl="1"/>
            <a:r>
              <a:rPr lang="en-US" dirty="0"/>
              <a:t>“Team Consultant”</a:t>
            </a:r>
          </a:p>
          <a:p>
            <a:pPr lvl="1"/>
            <a:r>
              <a:rPr lang="en-US" dirty="0"/>
              <a:t>Low Hanging </a:t>
            </a:r>
            <a:r>
              <a:rPr lang="en-US" dirty="0" smtClean="0"/>
              <a:t>Fruits</a:t>
            </a:r>
            <a:endParaRPr lang="en-US" dirty="0"/>
          </a:p>
        </p:txBody>
      </p:sp>
      <p:sp>
        <p:nvSpPr>
          <p:cNvPr id="4" name="Text Placeholder 3"/>
          <p:cNvSpPr>
            <a:spLocks noGrp="1"/>
          </p:cNvSpPr>
          <p:nvPr>
            <p:ph type="body" sz="quarter" idx="12"/>
          </p:nvPr>
        </p:nvSpPr>
        <p:spPr/>
        <p:txBody>
          <a:bodyPr/>
          <a:lstStyle/>
          <a:p>
            <a:r>
              <a:rPr lang="en-US" dirty="0"/>
              <a:t>The Role of </a:t>
            </a:r>
            <a:r>
              <a:rPr lang="en-US" dirty="0" smtClean="0"/>
              <a:t>the Cybersecurity Expert</a:t>
            </a:r>
            <a:endParaRPr lang="en-GB" dirty="0"/>
          </a:p>
        </p:txBody>
      </p:sp>
    </p:spTree>
    <p:extLst>
      <p:ext uri="{BB962C8B-B14F-4D97-AF65-F5344CB8AC3E}">
        <p14:creationId xmlns:p14="http://schemas.microsoft.com/office/powerpoint/2010/main" val="60722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Autofit/>
          </a:bodyPr>
          <a:lstStyle/>
          <a:p>
            <a:r>
              <a:rPr lang="en-US" dirty="0"/>
              <a:t>Preliminary background investigations</a:t>
            </a:r>
          </a:p>
          <a:p>
            <a:pPr lvl="1"/>
            <a:r>
              <a:rPr lang="en-US" dirty="0"/>
              <a:t>Collection of Open-Source information</a:t>
            </a:r>
          </a:p>
          <a:p>
            <a:r>
              <a:rPr lang="en-US" dirty="0"/>
              <a:t>Due diligence</a:t>
            </a:r>
          </a:p>
          <a:p>
            <a:pPr lvl="1"/>
            <a:r>
              <a:rPr lang="en-US" dirty="0"/>
              <a:t>More in-depth look</a:t>
            </a:r>
          </a:p>
          <a:p>
            <a:pPr lvl="1"/>
            <a:r>
              <a:rPr lang="en-US" dirty="0"/>
              <a:t>Estimation of Costs of Cyber </a:t>
            </a:r>
            <a:r>
              <a:rPr lang="en-US" dirty="0" smtClean="0"/>
              <a:t>Security – GDPR impact!</a:t>
            </a:r>
            <a:endParaRPr lang="en-US" dirty="0"/>
          </a:p>
          <a:p>
            <a:r>
              <a:rPr lang="en-US" dirty="0"/>
              <a:t>Operations </a:t>
            </a:r>
            <a:r>
              <a:rPr lang="en-US" dirty="0" smtClean="0"/>
              <a:t>security – post-merger into focus</a:t>
            </a:r>
            <a:endParaRPr lang="en-US" dirty="0"/>
          </a:p>
          <a:p>
            <a:pPr lvl="1"/>
            <a:r>
              <a:rPr lang="en-US" dirty="0"/>
              <a:t>Protect operational activities</a:t>
            </a:r>
          </a:p>
          <a:p>
            <a:pPr lvl="1"/>
            <a:r>
              <a:rPr lang="en-US" dirty="0"/>
              <a:t>Develop and implement protective measures</a:t>
            </a:r>
          </a:p>
          <a:p>
            <a:pPr lvl="1"/>
            <a:r>
              <a:rPr lang="en-US" dirty="0"/>
              <a:t>Appropriate for each phase of the </a:t>
            </a:r>
            <a:r>
              <a:rPr lang="en-US" dirty="0" smtClean="0"/>
              <a:t>acquisition</a:t>
            </a:r>
            <a:endParaRPr lang="en-US" dirty="0"/>
          </a:p>
        </p:txBody>
      </p:sp>
      <p:sp>
        <p:nvSpPr>
          <p:cNvPr id="4" name="Text Placeholder 3"/>
          <p:cNvSpPr>
            <a:spLocks noGrp="1"/>
          </p:cNvSpPr>
          <p:nvPr>
            <p:ph type="body" sz="quarter" idx="12"/>
          </p:nvPr>
        </p:nvSpPr>
        <p:spPr/>
        <p:txBody>
          <a:bodyPr/>
          <a:lstStyle/>
          <a:p>
            <a:r>
              <a:rPr lang="en-US" dirty="0"/>
              <a:t>The </a:t>
            </a:r>
            <a:r>
              <a:rPr lang="en-US" dirty="0" smtClean="0"/>
              <a:t>Cybersecurity Expert in </a:t>
            </a:r>
            <a:r>
              <a:rPr lang="en-US" dirty="0"/>
              <a:t>action</a:t>
            </a:r>
            <a:endParaRPr lang="en-GB" dirty="0"/>
          </a:p>
        </p:txBody>
      </p:sp>
    </p:spTree>
    <p:extLst>
      <p:ext uri="{BB962C8B-B14F-4D97-AF65-F5344CB8AC3E}">
        <p14:creationId xmlns:p14="http://schemas.microsoft.com/office/powerpoint/2010/main" val="240548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rmAutofit/>
          </a:bodyPr>
          <a:lstStyle/>
          <a:p>
            <a:r>
              <a:rPr lang="en-US" dirty="0"/>
              <a:t>Resources, staffing, processes, and </a:t>
            </a:r>
            <a:r>
              <a:rPr lang="en-US" dirty="0" smtClean="0"/>
              <a:t>systems</a:t>
            </a:r>
          </a:p>
          <a:p>
            <a:r>
              <a:rPr lang="en-US" dirty="0" smtClean="0"/>
              <a:t>Business processes</a:t>
            </a:r>
            <a:endParaRPr lang="en-US" dirty="0"/>
          </a:p>
          <a:p>
            <a:r>
              <a:rPr lang="en-US" dirty="0"/>
              <a:t>IT </a:t>
            </a:r>
            <a:r>
              <a:rPr lang="en-US" dirty="0" smtClean="0"/>
              <a:t>tools</a:t>
            </a:r>
            <a:endParaRPr lang="en-US" dirty="0"/>
          </a:p>
          <a:p>
            <a:r>
              <a:rPr lang="en-US" b="1" i="1" dirty="0"/>
              <a:t>Active Directory merging strategy is key!</a:t>
            </a:r>
          </a:p>
          <a:p>
            <a:r>
              <a:rPr lang="en-US" dirty="0"/>
              <a:t>The Target company has comparable / same security</a:t>
            </a:r>
          </a:p>
          <a:p>
            <a:r>
              <a:rPr lang="en-US" dirty="0"/>
              <a:t>Exceptions are documented and signed off </a:t>
            </a:r>
            <a:r>
              <a:rPr lang="en-US" dirty="0" smtClean="0"/>
              <a:t>by leadership</a:t>
            </a:r>
          </a:p>
          <a:p>
            <a:r>
              <a:rPr lang="en-US" dirty="0" smtClean="0"/>
              <a:t>Agreed-upon designs</a:t>
            </a:r>
            <a:endParaRPr lang="en-US" dirty="0"/>
          </a:p>
          <a:p>
            <a:r>
              <a:rPr lang="en-US" dirty="0"/>
              <a:t>Operations </a:t>
            </a:r>
            <a:r>
              <a:rPr lang="en-US" dirty="0" smtClean="0"/>
              <a:t>turned </a:t>
            </a:r>
            <a:r>
              <a:rPr lang="en-US" dirty="0"/>
              <a:t>to standard support</a:t>
            </a:r>
          </a:p>
          <a:p>
            <a:r>
              <a:rPr lang="en-US" dirty="0"/>
              <a:t>Weekly or recurring </a:t>
            </a:r>
            <a:r>
              <a:rPr lang="en-US" dirty="0" smtClean="0"/>
              <a:t>meetings</a:t>
            </a:r>
            <a:endParaRPr lang="en-US" dirty="0"/>
          </a:p>
        </p:txBody>
      </p:sp>
      <p:sp>
        <p:nvSpPr>
          <p:cNvPr id="5" name="Text Placeholder 4"/>
          <p:cNvSpPr>
            <a:spLocks noGrp="1"/>
          </p:cNvSpPr>
          <p:nvPr>
            <p:ph type="body" sz="quarter" idx="12"/>
          </p:nvPr>
        </p:nvSpPr>
        <p:spPr/>
        <p:txBody>
          <a:bodyPr/>
          <a:lstStyle/>
          <a:p>
            <a:r>
              <a:rPr lang="en-US" dirty="0"/>
              <a:t>Combining the two companies</a:t>
            </a:r>
            <a:endParaRPr lang="en-GB" dirty="0"/>
          </a:p>
        </p:txBody>
      </p:sp>
    </p:spTree>
    <p:extLst>
      <p:ext uri="{BB962C8B-B14F-4D97-AF65-F5344CB8AC3E}">
        <p14:creationId xmlns:p14="http://schemas.microsoft.com/office/powerpoint/2010/main" val="26320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a"/>
          <p:cNvGraphicFramePr/>
          <p:nvPr>
            <p:extLst>
              <p:ext uri="{D42A27DB-BD31-4B8C-83A1-F6EECF244321}">
                <p14:modId xmlns:p14="http://schemas.microsoft.com/office/powerpoint/2010/main" val="3347631992"/>
              </p:ext>
            </p:extLst>
          </p:nvPr>
        </p:nvGraphicFramePr>
        <p:xfrm>
          <a:off x="184727" y="1136074"/>
          <a:ext cx="7167419" cy="3788894"/>
        </p:xfrm>
        <a:graphic>
          <a:graphicData uri="http://schemas.openxmlformats.org/drawingml/2006/table">
            <a:tbl>
              <a:tblPr firstRow="1"/>
              <a:tblGrid>
                <a:gridCol w="3177309"/>
                <a:gridCol w="1450109"/>
                <a:gridCol w="2540001"/>
              </a:tblGrid>
              <a:tr h="256395">
                <a:tc>
                  <a:txBody>
                    <a:bodyPr/>
                    <a:lstStyle/>
                    <a:p>
                      <a:pPr algn="ctr" defTabSz="457200">
                        <a:lnSpc>
                          <a:spcPct val="115000"/>
                        </a:lnSpc>
                        <a:spcBef>
                          <a:spcPts val="1000"/>
                        </a:spcBef>
                        <a:defRPr sz="2400" b="1">
                          <a:solidFill>
                            <a:srgbClr val="000000"/>
                          </a:solidFill>
                          <a:uFill>
                            <a:solidFill>
                              <a:srgbClr val="000000"/>
                            </a:solidFill>
                          </a:uFill>
                          <a:latin typeface="Cambria"/>
                          <a:ea typeface="Cambria"/>
                          <a:cs typeface="Cambria"/>
                          <a:sym typeface="Cambria"/>
                        </a:defRPr>
                      </a:pPr>
                      <a:r>
                        <a:rPr sz="1000" dirty="0"/>
                        <a:t>Target Characteristics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C6D9F1"/>
                    </a:solidFill>
                  </a:tcPr>
                </a:tc>
                <a:tc>
                  <a:txBody>
                    <a:bodyPr/>
                    <a:lstStyle/>
                    <a:p>
                      <a:pPr algn="ctr" defTabSz="457200">
                        <a:defRPr sz="2400" b="1">
                          <a:solidFill>
                            <a:srgbClr val="000000"/>
                          </a:solidFill>
                          <a:uFill>
                            <a:solidFill>
                              <a:srgbClr val="000000"/>
                            </a:solidFill>
                          </a:uFill>
                          <a:latin typeface="Cambria"/>
                          <a:ea typeface="Cambria"/>
                          <a:cs typeface="Cambria"/>
                          <a:sym typeface="Cambria"/>
                        </a:defRPr>
                      </a:pPr>
                      <a:r>
                        <a:rPr sz="1000"/>
                        <a:t>Security Guidelines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C6D9F1"/>
                    </a:solidFill>
                  </a:tcPr>
                </a:tc>
                <a:tc>
                  <a:txBody>
                    <a:bodyPr/>
                    <a:lstStyle/>
                    <a:p>
                      <a:pPr algn="ctr" defTabSz="457200">
                        <a:defRPr sz="2400" b="1">
                          <a:solidFill>
                            <a:srgbClr val="000000"/>
                          </a:solidFill>
                          <a:uFill>
                            <a:solidFill>
                              <a:srgbClr val="000000"/>
                            </a:solidFill>
                          </a:uFill>
                          <a:latin typeface="Cambria"/>
                          <a:ea typeface="Cambria"/>
                          <a:cs typeface="Cambria"/>
                          <a:sym typeface="Cambria"/>
                        </a:defRPr>
                      </a:pPr>
                      <a:r>
                        <a:rPr sz="1000"/>
                        <a:t>SLAs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C6D9F1"/>
                    </a:solidFill>
                  </a:tcPr>
                </a:tc>
              </a:tr>
              <a:tr h="1372407">
                <a:tc>
                  <a:txBody>
                    <a:bodyPr/>
                    <a:lstStyle/>
                    <a:p>
                      <a:pPr algn="l">
                        <a:lnSpc>
                          <a:spcPct val="90000"/>
                        </a:lnSpc>
                        <a:spcBef>
                          <a:spcPts val="200"/>
                        </a:spcBef>
                        <a:defRPr sz="1800" b="1">
                          <a:sym typeface="Iowan Old Style"/>
                        </a:defRPr>
                      </a:pPr>
                      <a:r>
                        <a:rPr sz="800" dirty="0"/>
                        <a:t>SMALL</a:t>
                      </a:r>
                    </a:p>
                    <a:p>
                      <a:pPr marL="264318" indent="-264318" algn="l">
                        <a:lnSpc>
                          <a:spcPct val="90000"/>
                        </a:lnSpc>
                        <a:spcBef>
                          <a:spcPts val="200"/>
                        </a:spcBef>
                        <a:buSzPct val="75000"/>
                        <a:buFont typeface="Zapf Dingbats"/>
                        <a:buChar char="➤"/>
                        <a:defRPr sz="1800">
                          <a:sym typeface="Iowan Old Style"/>
                        </a:defRPr>
                      </a:pPr>
                      <a:r>
                        <a:rPr sz="800" dirty="0"/>
                        <a:t>Small employee base (&lt; 200 employees)</a:t>
                      </a:r>
                    </a:p>
                    <a:p>
                      <a:pPr marL="264318" indent="-264318" algn="l">
                        <a:lnSpc>
                          <a:spcPct val="90000"/>
                        </a:lnSpc>
                        <a:spcBef>
                          <a:spcPts val="200"/>
                        </a:spcBef>
                        <a:buSzPct val="75000"/>
                        <a:buFont typeface="Zapf Dingbats"/>
                        <a:buChar char="➤"/>
                        <a:defRPr sz="1800">
                          <a:sym typeface="Iowan Old Style"/>
                        </a:defRPr>
                      </a:pPr>
                      <a:r>
                        <a:rPr sz="800" dirty="0"/>
                        <a:t>Low complexity</a:t>
                      </a:r>
                    </a:p>
                    <a:p>
                      <a:pPr marL="264318" indent="-264318" algn="l">
                        <a:lnSpc>
                          <a:spcPct val="90000"/>
                        </a:lnSpc>
                        <a:spcBef>
                          <a:spcPts val="200"/>
                        </a:spcBef>
                        <a:buSzPct val="75000"/>
                        <a:buFont typeface="Zapf Dingbats"/>
                        <a:buChar char="➤"/>
                        <a:defRPr sz="1800">
                          <a:sym typeface="Iowan Old Style"/>
                        </a:defRPr>
                      </a:pPr>
                      <a:r>
                        <a:rPr sz="800" dirty="0"/>
                        <a:t>Private ownership</a:t>
                      </a:r>
                    </a:p>
                    <a:p>
                      <a:pPr marL="264318" indent="-264318" algn="l">
                        <a:lnSpc>
                          <a:spcPct val="90000"/>
                        </a:lnSpc>
                        <a:spcBef>
                          <a:spcPts val="200"/>
                        </a:spcBef>
                        <a:buSzPct val="75000"/>
                        <a:buFont typeface="Zapf Dingbats"/>
                        <a:buChar char="➤"/>
                        <a:defRPr sz="1800">
                          <a:sym typeface="Iowan Old Style"/>
                        </a:defRPr>
                      </a:pPr>
                      <a:r>
                        <a:rPr sz="800" dirty="0"/>
                        <a:t>Little to no geographical diversity</a:t>
                      </a:r>
                    </a:p>
                    <a:p>
                      <a:pPr marL="264318" indent="-264318" algn="l">
                        <a:lnSpc>
                          <a:spcPct val="90000"/>
                        </a:lnSpc>
                        <a:spcBef>
                          <a:spcPts val="200"/>
                        </a:spcBef>
                        <a:buSzPct val="75000"/>
                        <a:buFont typeface="Zapf Dingbats"/>
                        <a:buChar char="➤"/>
                        <a:defRPr sz="1800">
                          <a:sym typeface="Iowan Old Style"/>
                        </a:defRPr>
                      </a:pPr>
                      <a:r>
                        <a:rPr sz="800" dirty="0"/>
                        <a:t>No separate legal entities</a:t>
                      </a:r>
                    </a:p>
                    <a:p>
                      <a:pPr marL="264318" indent="-264318" algn="l">
                        <a:lnSpc>
                          <a:spcPct val="90000"/>
                        </a:lnSpc>
                        <a:spcBef>
                          <a:spcPts val="200"/>
                        </a:spcBef>
                        <a:buSzPct val="75000"/>
                        <a:buFont typeface="Zapf Dingbats"/>
                        <a:buChar char="➤"/>
                        <a:defRPr sz="1800">
                          <a:sym typeface="Iowan Old Style"/>
                        </a:defRPr>
                      </a:pPr>
                      <a:r>
                        <a:rPr sz="800" dirty="0"/>
                        <a:t>No/limited need to keep the same facilities</a:t>
                      </a:r>
                    </a:p>
                    <a:p>
                      <a:pPr marL="264318" indent="-264318" algn="l">
                        <a:lnSpc>
                          <a:spcPct val="90000"/>
                        </a:lnSpc>
                        <a:spcBef>
                          <a:spcPts val="200"/>
                        </a:spcBef>
                        <a:buSzPct val="75000"/>
                        <a:buFont typeface="Zapf Dingbats"/>
                        <a:buChar char="➤"/>
                        <a:defRPr sz="1800">
                          <a:sym typeface="Iowan Old Style"/>
                        </a:defRPr>
                      </a:pPr>
                      <a:r>
                        <a:rPr sz="800" dirty="0"/>
                        <a:t>No/limited to keep the existing technologies</a:t>
                      </a:r>
                    </a:p>
                    <a:p>
                      <a:pPr marL="264318" indent="-264318" algn="l">
                        <a:lnSpc>
                          <a:spcPct val="90000"/>
                        </a:lnSpc>
                        <a:spcBef>
                          <a:spcPts val="200"/>
                        </a:spcBef>
                        <a:buSzPct val="75000"/>
                        <a:buFont typeface="Zapf Dingbats"/>
                        <a:buChar char="➤"/>
                        <a:defRPr sz="1800">
                          <a:sym typeface="Iowan Old Style"/>
                        </a:defRPr>
                      </a:pPr>
                      <a:r>
                        <a:rPr sz="800" dirty="0"/>
                        <a:t>Purchased for limited product portfolio, technology, talent, or local presence</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c>
                  <a:txBody>
                    <a:bodyPr/>
                    <a:lstStyle/>
                    <a:p>
                      <a:pPr marL="264318" indent="-264318" algn="l">
                        <a:lnSpc>
                          <a:spcPct val="90000"/>
                        </a:lnSpc>
                        <a:spcBef>
                          <a:spcPts val="200"/>
                        </a:spcBef>
                        <a:buSzPct val="75000"/>
                        <a:buFont typeface="Zapf Dingbats"/>
                        <a:buChar char="➤"/>
                        <a:defRPr sz="1800">
                          <a:sym typeface="Iowan Old Style"/>
                        </a:defRPr>
                      </a:pPr>
                      <a:r>
                        <a:rPr sz="800" dirty="0"/>
                        <a:t>Baseline security controls Target is fully absorbed into IT infrastructure</a:t>
                      </a:r>
                    </a:p>
                    <a:p>
                      <a:pPr marL="264318" indent="-264318" algn="l">
                        <a:lnSpc>
                          <a:spcPct val="90000"/>
                        </a:lnSpc>
                        <a:spcBef>
                          <a:spcPts val="200"/>
                        </a:spcBef>
                        <a:buSzPct val="75000"/>
                        <a:buFont typeface="Zapf Dingbats"/>
                        <a:buChar char="➤"/>
                        <a:defRPr sz="1800">
                          <a:sym typeface="Iowan Old Style"/>
                        </a:defRPr>
                      </a:pPr>
                      <a:r>
                        <a:rPr sz="800" dirty="0"/>
                        <a:t>All IT labor is absorbed into IT global business units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c>
                  <a:txBody>
                    <a:bodyPr/>
                    <a:lstStyle/>
                    <a:p>
                      <a:pPr marL="264318" indent="-264318" algn="l">
                        <a:lnSpc>
                          <a:spcPct val="90000"/>
                        </a:lnSpc>
                        <a:spcBef>
                          <a:spcPts val="200"/>
                        </a:spcBef>
                        <a:buSzPct val="75000"/>
                        <a:buFont typeface="Zapf Dingbats"/>
                        <a:buChar char="➤"/>
                        <a:defRPr sz="1800">
                          <a:sym typeface="Iowan Old Style"/>
                        </a:defRPr>
                      </a:pPr>
                      <a:r>
                        <a:rPr sz="1000" dirty="0"/>
                        <a:t>Security controls established or confirmed in less than 100 days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r>
              <a:tr h="1190414">
                <a:tc>
                  <a:txBody>
                    <a:bodyPr/>
                    <a:lstStyle/>
                    <a:p>
                      <a:pPr algn="l">
                        <a:lnSpc>
                          <a:spcPct val="90000"/>
                        </a:lnSpc>
                        <a:spcBef>
                          <a:spcPts val="200"/>
                        </a:spcBef>
                        <a:defRPr sz="1800" b="1">
                          <a:sym typeface="Iowan Old Style"/>
                        </a:defRPr>
                      </a:pPr>
                      <a:r>
                        <a:rPr sz="800"/>
                        <a:t>MEDIUM</a:t>
                      </a:r>
                    </a:p>
                    <a:p>
                      <a:pPr marL="264318" indent="-264318" algn="l">
                        <a:lnSpc>
                          <a:spcPct val="90000"/>
                        </a:lnSpc>
                        <a:spcBef>
                          <a:spcPts val="200"/>
                        </a:spcBef>
                        <a:buSzPct val="75000"/>
                        <a:buFont typeface="Zapf Dingbats"/>
                        <a:buChar char="➤"/>
                        <a:defRPr sz="1800">
                          <a:sym typeface="Iowan Old Style"/>
                        </a:defRPr>
                      </a:pPr>
                      <a:r>
                        <a:rPr sz="800"/>
                        <a:t>Similar to previous kind, but Target has certain identifiable complexities that require specific sensitivity during integration</a:t>
                      </a:r>
                    </a:p>
                    <a:p>
                      <a:pPr marL="264318" indent="-264318" algn="l">
                        <a:lnSpc>
                          <a:spcPct val="90000"/>
                        </a:lnSpc>
                        <a:spcBef>
                          <a:spcPts val="200"/>
                        </a:spcBef>
                        <a:buSzPct val="75000"/>
                        <a:buFont typeface="Zapf Dingbats"/>
                        <a:buChar char="➤"/>
                        <a:defRPr sz="1800">
                          <a:sym typeface="Iowan Old Style"/>
                        </a:defRPr>
                      </a:pPr>
                      <a:r>
                        <a:rPr sz="800"/>
                        <a:t>Fewer than 500 employees</a:t>
                      </a:r>
                    </a:p>
                    <a:p>
                      <a:pPr marL="264318" indent="-264318" algn="l">
                        <a:lnSpc>
                          <a:spcPct val="90000"/>
                        </a:lnSpc>
                        <a:spcBef>
                          <a:spcPts val="200"/>
                        </a:spcBef>
                        <a:buSzPct val="75000"/>
                        <a:buFont typeface="Zapf Dingbats"/>
                        <a:buChar char="➤"/>
                        <a:defRPr sz="1800">
                          <a:sym typeface="Iowan Old Style"/>
                        </a:defRPr>
                      </a:pPr>
                      <a:r>
                        <a:rPr sz="800"/>
                        <a:t>Needs to be stand-alone for a certain period of time</a:t>
                      </a:r>
                    </a:p>
                    <a:p>
                      <a:pPr marL="264318" indent="-264318" algn="l">
                        <a:lnSpc>
                          <a:spcPct val="90000"/>
                        </a:lnSpc>
                        <a:spcBef>
                          <a:spcPts val="200"/>
                        </a:spcBef>
                        <a:buSzPct val="75000"/>
                        <a:buFont typeface="Zapf Dingbats"/>
                        <a:buChar char="➤"/>
                        <a:defRPr sz="1800">
                          <a:sym typeface="Iowan Old Style"/>
                        </a:defRPr>
                      </a:pPr>
                      <a:r>
                        <a:rPr sz="800"/>
                        <a:t>During stand-alone time, Target maintains defined non-compliances</a:t>
                      </a:r>
                    </a:p>
                    <a:p>
                      <a:pPr marL="264318" indent="-264318" algn="l">
                        <a:lnSpc>
                          <a:spcPct val="90000"/>
                        </a:lnSpc>
                        <a:spcBef>
                          <a:spcPts val="200"/>
                        </a:spcBef>
                        <a:buSzPct val="75000"/>
                        <a:buFont typeface="Zapf Dingbats"/>
                        <a:buChar char="➤"/>
                        <a:defRPr sz="1800">
                          <a:sym typeface="Iowan Old Style"/>
                        </a:defRPr>
                      </a:pPr>
                      <a:r>
                        <a:rPr sz="800"/>
                        <a:t>Supports its own IT infrastructure during the stand-alone phase</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c>
                  <a:txBody>
                    <a:bodyPr/>
                    <a:lstStyle/>
                    <a:p>
                      <a:pPr marL="264318" indent="-264318" algn="l">
                        <a:lnSpc>
                          <a:spcPct val="90000"/>
                        </a:lnSpc>
                        <a:spcBef>
                          <a:spcPts val="200"/>
                        </a:spcBef>
                        <a:buSzPct val="75000"/>
                        <a:buFont typeface="Zapf Dingbats"/>
                        <a:buChar char="➤"/>
                        <a:defRPr sz="1800">
                          <a:sym typeface="Iowan Old Style"/>
                        </a:defRPr>
                      </a:pPr>
                      <a:r>
                        <a:rPr sz="800"/>
                        <a:t>Integration of Target may be full, hybrid, or standalone</a:t>
                      </a:r>
                    </a:p>
                    <a:p>
                      <a:pPr marL="264318" indent="-264318" algn="l">
                        <a:lnSpc>
                          <a:spcPct val="90000"/>
                        </a:lnSpc>
                        <a:spcBef>
                          <a:spcPts val="200"/>
                        </a:spcBef>
                        <a:buSzPct val="75000"/>
                        <a:buFont typeface="Zapf Dingbats"/>
                        <a:buChar char="➤"/>
                        <a:defRPr sz="1800">
                          <a:sym typeface="Iowan Old Style"/>
                        </a:defRPr>
                      </a:pPr>
                      <a:r>
                        <a:rPr sz="800"/>
                        <a:t>All IT labor is absorbed into IT global business units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c>
                  <a:txBody>
                    <a:bodyPr/>
                    <a:lstStyle/>
                    <a:p>
                      <a:pPr marL="264318" indent="-264318" algn="l">
                        <a:lnSpc>
                          <a:spcPct val="90000"/>
                        </a:lnSpc>
                        <a:spcBef>
                          <a:spcPts val="200"/>
                        </a:spcBef>
                        <a:buSzPct val="75000"/>
                        <a:buFont typeface="Zapf Dingbats"/>
                        <a:buChar char="➤"/>
                        <a:defRPr sz="1800">
                          <a:sym typeface="Iowan Old Style"/>
                        </a:defRPr>
                      </a:pPr>
                      <a:r>
                        <a:rPr sz="1000" dirty="0"/>
                        <a:t>Operation integration of some IT infrastructure may take +180 days</a:t>
                      </a:r>
                    </a:p>
                    <a:p>
                      <a:pPr marL="264318" indent="-264318" algn="l">
                        <a:lnSpc>
                          <a:spcPct val="90000"/>
                        </a:lnSpc>
                        <a:spcBef>
                          <a:spcPts val="200"/>
                        </a:spcBef>
                        <a:buSzPct val="75000"/>
                        <a:buFont typeface="Zapf Dingbats"/>
                        <a:buChar char="➤"/>
                        <a:defRPr sz="1800">
                          <a:sym typeface="Iowan Old Style"/>
                        </a:defRPr>
                      </a:pPr>
                      <a:r>
                        <a:rPr sz="1000" dirty="0"/>
                        <a:t>Processes may take 3 to 9 months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r>
              <a:tr h="893802">
                <a:tc>
                  <a:txBody>
                    <a:bodyPr/>
                    <a:lstStyle/>
                    <a:p>
                      <a:pPr algn="l">
                        <a:lnSpc>
                          <a:spcPct val="90000"/>
                        </a:lnSpc>
                        <a:spcBef>
                          <a:spcPts val="200"/>
                        </a:spcBef>
                        <a:defRPr sz="1800" b="1">
                          <a:sym typeface="Iowan Old Style"/>
                        </a:defRPr>
                      </a:pPr>
                      <a:r>
                        <a:rPr sz="800"/>
                        <a:t>LARGE</a:t>
                      </a:r>
                    </a:p>
                    <a:p>
                      <a:pPr marL="264318" indent="-264318" algn="l">
                        <a:lnSpc>
                          <a:spcPct val="90000"/>
                        </a:lnSpc>
                        <a:spcBef>
                          <a:spcPts val="200"/>
                        </a:spcBef>
                        <a:buSzPct val="75000"/>
                        <a:buFont typeface="Zapf Dingbats"/>
                        <a:buChar char="➤"/>
                        <a:defRPr sz="1800">
                          <a:sym typeface="Iowan Old Style"/>
                        </a:defRPr>
                      </a:pPr>
                      <a:r>
                        <a:rPr sz="800"/>
                        <a:t>More than 500 employees</a:t>
                      </a:r>
                    </a:p>
                    <a:p>
                      <a:pPr marL="264318" indent="-264318" algn="l">
                        <a:lnSpc>
                          <a:spcPct val="90000"/>
                        </a:lnSpc>
                        <a:spcBef>
                          <a:spcPts val="200"/>
                        </a:spcBef>
                        <a:buSzPct val="75000"/>
                        <a:buFont typeface="Zapf Dingbats"/>
                        <a:buChar char="➤"/>
                        <a:defRPr sz="1800">
                          <a:sym typeface="Iowan Old Style"/>
                        </a:defRPr>
                      </a:pPr>
                      <a:r>
                        <a:rPr sz="800"/>
                        <a:t>Relatively large operations</a:t>
                      </a:r>
                    </a:p>
                    <a:p>
                      <a:pPr marL="264318" indent="-264318" algn="l">
                        <a:lnSpc>
                          <a:spcPct val="90000"/>
                        </a:lnSpc>
                        <a:spcBef>
                          <a:spcPts val="200"/>
                        </a:spcBef>
                        <a:buSzPct val="75000"/>
                        <a:buFont typeface="Zapf Dingbats"/>
                        <a:buChar char="➤"/>
                        <a:defRPr sz="1800">
                          <a:sym typeface="Iowan Old Style"/>
                        </a:defRPr>
                      </a:pPr>
                      <a:r>
                        <a:rPr sz="800"/>
                        <a:t>Significant multinational presence and subsidiaries</a:t>
                      </a:r>
                    </a:p>
                    <a:p>
                      <a:pPr marL="264318" indent="-264318" algn="l">
                        <a:lnSpc>
                          <a:spcPct val="90000"/>
                        </a:lnSpc>
                        <a:spcBef>
                          <a:spcPts val="200"/>
                        </a:spcBef>
                        <a:buSzPct val="75000"/>
                        <a:buFont typeface="Zapf Dingbats"/>
                        <a:buChar char="➤"/>
                        <a:defRPr sz="1800">
                          <a:sym typeface="Iowan Old Style"/>
                        </a:defRPr>
                      </a:pPr>
                      <a:r>
                        <a:rPr sz="800"/>
                        <a:t>Target contains certain identifiable complexities that require specific sensitivity during integration</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c>
                  <a:txBody>
                    <a:bodyPr/>
                    <a:lstStyle/>
                    <a:p>
                      <a:pPr marL="264318" indent="-264318" algn="l">
                        <a:lnSpc>
                          <a:spcPct val="90000"/>
                        </a:lnSpc>
                        <a:spcBef>
                          <a:spcPts val="200"/>
                        </a:spcBef>
                        <a:buSzPct val="75000"/>
                        <a:buFont typeface="Zapf Dingbats"/>
                        <a:buChar char="➤"/>
                        <a:defRPr sz="1800">
                          <a:sym typeface="Iowan Old Style"/>
                        </a:defRPr>
                      </a:pPr>
                      <a:r>
                        <a:rPr sz="800"/>
                        <a:t>Integration of Target may be full, hybrid, or standalone</a:t>
                      </a:r>
                    </a:p>
                    <a:p>
                      <a:pPr marL="264318" indent="-264318" algn="l">
                        <a:lnSpc>
                          <a:spcPct val="90000"/>
                        </a:lnSpc>
                        <a:spcBef>
                          <a:spcPts val="200"/>
                        </a:spcBef>
                        <a:buSzPct val="75000"/>
                        <a:buFont typeface="Zapf Dingbats"/>
                        <a:buChar char="➤"/>
                        <a:defRPr sz="1800">
                          <a:sym typeface="Iowan Old Style"/>
                        </a:defRPr>
                      </a:pPr>
                      <a:r>
                        <a:rPr sz="800"/>
                        <a:t>IT labor can stay funded by Target company</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c>
                  <a:txBody>
                    <a:bodyPr/>
                    <a:lstStyle/>
                    <a:p>
                      <a:pPr marL="264318" indent="-264318" algn="l">
                        <a:lnSpc>
                          <a:spcPct val="90000"/>
                        </a:lnSpc>
                        <a:spcBef>
                          <a:spcPts val="200"/>
                        </a:spcBef>
                        <a:buSzPct val="75000"/>
                        <a:buFont typeface="Zapf Dingbats"/>
                        <a:buChar char="➤"/>
                        <a:defRPr sz="1800">
                          <a:sym typeface="Iowan Old Style"/>
                        </a:defRPr>
                      </a:pPr>
                      <a:r>
                        <a:rPr sz="1000" dirty="0"/>
                        <a:t>Operation integration of some IT infrastructure may take +180 days</a:t>
                      </a:r>
                    </a:p>
                    <a:p>
                      <a:pPr marL="264318" indent="-264318" algn="l">
                        <a:lnSpc>
                          <a:spcPct val="90000"/>
                        </a:lnSpc>
                        <a:spcBef>
                          <a:spcPts val="200"/>
                        </a:spcBef>
                        <a:buSzPct val="75000"/>
                        <a:buFont typeface="Zapf Dingbats"/>
                        <a:buChar char="➤"/>
                        <a:defRPr sz="1800">
                          <a:sym typeface="Iowan Old Style"/>
                        </a:defRPr>
                      </a:pPr>
                      <a:r>
                        <a:rPr sz="1000" dirty="0"/>
                        <a:t>Customized integration plan</a:t>
                      </a:r>
                    </a:p>
                    <a:p>
                      <a:pPr marL="264318" indent="-264318" algn="l">
                        <a:lnSpc>
                          <a:spcPct val="90000"/>
                        </a:lnSpc>
                        <a:spcBef>
                          <a:spcPts val="200"/>
                        </a:spcBef>
                        <a:buSzPct val="75000"/>
                        <a:buFont typeface="Zapf Dingbats"/>
                        <a:buChar char="➤"/>
                        <a:defRPr sz="1800">
                          <a:sym typeface="Iowan Old Style"/>
                        </a:defRPr>
                      </a:pPr>
                      <a:r>
                        <a:rPr sz="1000" dirty="0"/>
                        <a:t>IT Support is shared</a:t>
                      </a:r>
                    </a:p>
                    <a:p>
                      <a:pPr marL="264318" indent="-264318" algn="l">
                        <a:lnSpc>
                          <a:spcPct val="90000"/>
                        </a:lnSpc>
                        <a:spcBef>
                          <a:spcPts val="200"/>
                        </a:spcBef>
                        <a:buSzPct val="75000"/>
                        <a:buFont typeface="Zapf Dingbats"/>
                        <a:buChar char="➤"/>
                        <a:defRPr sz="1800">
                          <a:sym typeface="Iowan Old Style"/>
                        </a:defRPr>
                      </a:pPr>
                      <a:r>
                        <a:rPr sz="1000" dirty="0"/>
                        <a:t>Processes take more than 12 months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r>
            </a:tbl>
          </a:graphicData>
        </a:graphic>
      </p:graphicFrame>
      <p:sp>
        <p:nvSpPr>
          <p:cNvPr id="3" name="Text Placeholder 2"/>
          <p:cNvSpPr>
            <a:spLocks noGrp="1"/>
          </p:cNvSpPr>
          <p:nvPr>
            <p:ph type="body" sz="quarter" idx="12"/>
          </p:nvPr>
        </p:nvSpPr>
        <p:spPr/>
        <p:txBody>
          <a:bodyPr/>
          <a:lstStyle/>
          <a:p>
            <a:r>
              <a:rPr lang="en-GB" dirty="0" smtClean="0"/>
              <a:t>IT/Cybersecurity Post-Mergers Objectives</a:t>
            </a:r>
            <a:endParaRPr lang="en-GB" dirty="0"/>
          </a:p>
        </p:txBody>
      </p:sp>
    </p:spTree>
    <p:extLst>
      <p:ext uri="{BB962C8B-B14F-4D97-AF65-F5344CB8AC3E}">
        <p14:creationId xmlns:p14="http://schemas.microsoft.com/office/powerpoint/2010/main" val="18282776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Autofit/>
          </a:bodyPr>
          <a:lstStyle/>
          <a:p>
            <a:r>
              <a:rPr lang="en-US" dirty="0"/>
              <a:t>Safeguards against disgruntled employees</a:t>
            </a:r>
          </a:p>
          <a:p>
            <a:r>
              <a:rPr lang="en-US" dirty="0"/>
              <a:t>New employee contracts</a:t>
            </a:r>
          </a:p>
          <a:p>
            <a:pPr lvl="1"/>
            <a:r>
              <a:rPr lang="en-US" dirty="0"/>
              <a:t>Are existing Policies still relevant?</a:t>
            </a:r>
          </a:p>
          <a:p>
            <a:pPr lvl="1"/>
            <a:r>
              <a:rPr lang="en-US" dirty="0"/>
              <a:t>Are we “dumbing down” their security?</a:t>
            </a:r>
          </a:p>
          <a:p>
            <a:r>
              <a:rPr lang="en-US" dirty="0"/>
              <a:t>Existing employee contracts</a:t>
            </a:r>
          </a:p>
          <a:p>
            <a:pPr lvl="1"/>
            <a:r>
              <a:rPr lang="en-US" dirty="0"/>
              <a:t>Do they protect you?</a:t>
            </a:r>
          </a:p>
          <a:p>
            <a:pPr lvl="1"/>
            <a:r>
              <a:rPr lang="en-US" dirty="0"/>
              <a:t>Do they meet new relationship?</a:t>
            </a:r>
          </a:p>
          <a:p>
            <a:r>
              <a:rPr lang="en-US" dirty="0"/>
              <a:t>Identify key policies — yours vs theirs</a:t>
            </a:r>
          </a:p>
          <a:p>
            <a:pPr lvl="1"/>
            <a:r>
              <a:rPr lang="en-US" dirty="0"/>
              <a:t>Work with Legal </a:t>
            </a:r>
            <a:r>
              <a:rPr lang="en-US" dirty="0" smtClean="0"/>
              <a:t>Departments</a:t>
            </a:r>
            <a:endParaRPr lang="en-US" dirty="0"/>
          </a:p>
        </p:txBody>
      </p:sp>
      <p:sp>
        <p:nvSpPr>
          <p:cNvPr id="5" name="Text Placeholder 4"/>
          <p:cNvSpPr>
            <a:spLocks noGrp="1"/>
          </p:cNvSpPr>
          <p:nvPr>
            <p:ph type="body" sz="quarter" idx="12"/>
          </p:nvPr>
        </p:nvSpPr>
        <p:spPr/>
        <p:txBody>
          <a:bodyPr/>
          <a:lstStyle/>
          <a:p>
            <a:r>
              <a:rPr lang="en-US" dirty="0"/>
              <a:t>Merging Policies</a:t>
            </a:r>
            <a:endParaRPr lang="en-GB" dirty="0"/>
          </a:p>
        </p:txBody>
      </p:sp>
    </p:spTree>
    <p:extLst>
      <p:ext uri="{BB962C8B-B14F-4D97-AF65-F5344CB8AC3E}">
        <p14:creationId xmlns:p14="http://schemas.microsoft.com/office/powerpoint/2010/main" val="286864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Lack of privacy documentation can lower target’s value</a:t>
            </a:r>
          </a:p>
          <a:p>
            <a:r>
              <a:rPr lang="en-GB" dirty="0" smtClean="0"/>
              <a:t>Privacy by design and by default can have business fall behind</a:t>
            </a:r>
          </a:p>
          <a:p>
            <a:r>
              <a:rPr lang="en-GB" dirty="0" smtClean="0"/>
              <a:t>“Personal information is the new gold”</a:t>
            </a:r>
          </a:p>
          <a:p>
            <a:r>
              <a:rPr lang="en-GB" dirty="0" smtClean="0"/>
              <a:t>Strategy for cost-effective data protection =</a:t>
            </a:r>
          </a:p>
          <a:p>
            <a:pPr lvl="1"/>
            <a:r>
              <a:rPr lang="en-GB" dirty="0" smtClean="0"/>
              <a:t>Competitive advantage</a:t>
            </a:r>
          </a:p>
          <a:p>
            <a:pPr lvl="1"/>
            <a:r>
              <a:rPr lang="en-GB" dirty="0" smtClean="0"/>
              <a:t>Boost in value</a:t>
            </a:r>
          </a:p>
          <a:p>
            <a:pPr lvl="1"/>
            <a:r>
              <a:rPr lang="en-GB" dirty="0" smtClean="0"/>
              <a:t>Considered more secure trustworthy by customers</a:t>
            </a:r>
          </a:p>
          <a:p>
            <a:pPr lvl="1"/>
            <a:r>
              <a:rPr lang="en-GB" dirty="0" smtClean="0"/>
              <a:t>Emphasize valuation</a:t>
            </a:r>
          </a:p>
          <a:p>
            <a:r>
              <a:rPr lang="en-GB" dirty="0" smtClean="0"/>
              <a:t>Rewards in greater utilization of personal data</a:t>
            </a:r>
          </a:p>
          <a:p>
            <a:r>
              <a:rPr lang="en-GB" b="1" dirty="0" smtClean="0">
                <a:solidFill>
                  <a:srgbClr val="FF0000"/>
                </a:solidFill>
              </a:rPr>
              <a:t>Potential reward: increase M&amp;A deal value significantly</a:t>
            </a:r>
          </a:p>
        </p:txBody>
      </p:sp>
      <p:sp>
        <p:nvSpPr>
          <p:cNvPr id="3" name="Text Placeholder 2"/>
          <p:cNvSpPr>
            <a:spLocks noGrp="1"/>
          </p:cNvSpPr>
          <p:nvPr>
            <p:ph type="body" sz="quarter" idx="12"/>
          </p:nvPr>
        </p:nvSpPr>
        <p:spPr/>
        <p:txBody>
          <a:bodyPr/>
          <a:lstStyle/>
          <a:p>
            <a:r>
              <a:rPr lang="en-GB" dirty="0" smtClean="0"/>
              <a:t>Conclusions</a:t>
            </a:r>
            <a:endParaRPr lang="en-GB" dirty="0"/>
          </a:p>
        </p:txBody>
      </p:sp>
    </p:spTree>
    <p:extLst>
      <p:ext uri="{BB962C8B-B14F-4D97-AF65-F5344CB8AC3E}">
        <p14:creationId xmlns:p14="http://schemas.microsoft.com/office/powerpoint/2010/main" val="151421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lgn="ctr">
              <a:buNone/>
            </a:pPr>
            <a:endParaRPr lang="en-GB" sz="2400" dirty="0" smtClean="0">
              <a:solidFill>
                <a:srgbClr val="FF0000"/>
              </a:solidFill>
            </a:endParaRPr>
          </a:p>
          <a:p>
            <a:pPr marL="0" indent="0" algn="ctr">
              <a:buNone/>
            </a:pPr>
            <a:r>
              <a:rPr lang="en-GB" sz="2400" dirty="0" smtClean="0">
                <a:solidFill>
                  <a:srgbClr val="FF0000"/>
                </a:solidFill>
              </a:rPr>
              <a:t>Compressed GDPR</a:t>
            </a:r>
          </a:p>
          <a:p>
            <a:pPr marL="0" indent="0" algn="ctr">
              <a:buNone/>
            </a:pPr>
            <a:endParaRPr lang="en-GB" sz="2400" dirty="0">
              <a:solidFill>
                <a:srgbClr val="FF0000"/>
              </a:solidFill>
            </a:endParaRPr>
          </a:p>
          <a:p>
            <a:pPr marL="0" indent="0" algn="ctr">
              <a:buNone/>
            </a:pPr>
            <a:r>
              <a:rPr lang="en-GB" sz="2400" dirty="0" smtClean="0">
                <a:solidFill>
                  <a:srgbClr val="FF0000"/>
                </a:solidFill>
              </a:rPr>
              <a:t>or</a:t>
            </a:r>
          </a:p>
          <a:p>
            <a:pPr marL="0" indent="0" algn="ctr">
              <a:buNone/>
            </a:pPr>
            <a:endParaRPr lang="en-GB" sz="2400" dirty="0">
              <a:solidFill>
                <a:srgbClr val="FF0000"/>
              </a:solidFill>
            </a:endParaRPr>
          </a:p>
          <a:p>
            <a:pPr marL="0" indent="0" algn="ctr">
              <a:buNone/>
            </a:pPr>
            <a:r>
              <a:rPr lang="en-GB" sz="2400" dirty="0" smtClean="0">
                <a:solidFill>
                  <a:srgbClr val="FF0000"/>
                </a:solidFill>
              </a:rPr>
              <a:t>“GDPR for dummies”</a:t>
            </a:r>
            <a:endParaRPr lang="en-GB" sz="2400" dirty="0">
              <a:solidFill>
                <a:srgbClr val="FF0000"/>
              </a:solidFill>
            </a:endParaRPr>
          </a:p>
        </p:txBody>
      </p:sp>
      <p:sp>
        <p:nvSpPr>
          <p:cNvPr id="3" name="Text Placeholder 2"/>
          <p:cNvSpPr>
            <a:spLocks noGrp="1"/>
          </p:cNvSpPr>
          <p:nvPr>
            <p:ph type="body" sz="quarter" idx="12"/>
          </p:nvPr>
        </p:nvSpPr>
        <p:spPr/>
        <p:txBody>
          <a:bodyPr/>
          <a:lstStyle/>
          <a:p>
            <a:r>
              <a:rPr lang="en-GB" dirty="0" smtClean="0"/>
              <a:t>Setting the stage</a:t>
            </a:r>
            <a:endParaRPr lang="en-GB" dirty="0"/>
          </a:p>
        </p:txBody>
      </p:sp>
    </p:spTree>
    <p:extLst>
      <p:ext uri="{BB962C8B-B14F-4D97-AF65-F5344CB8AC3E}">
        <p14:creationId xmlns:p14="http://schemas.microsoft.com/office/powerpoint/2010/main" val="4047675675"/>
      </p:ext>
    </p:extLst>
  </p:cSld>
  <p:clrMapOvr>
    <a:masterClrMapping/>
  </p:clrMapOvr>
  <mc:AlternateContent xmlns:mc="http://schemas.openxmlformats.org/markup-compatibility/2006">
    <mc:Choice xmlns:p14="http://schemas.microsoft.com/office/powerpoint/2010/main" Requires="p14">
      <p:transition spd="slow" p14:dur="2000" advTm="61"/>
    </mc:Choice>
    <mc:Fallback>
      <p:transition spd="slow" advTm="61"/>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Using </a:t>
            </a:r>
            <a:r>
              <a:rPr lang="en-GB" dirty="0" smtClean="0"/>
              <a:t>Cloud Services invokes </a:t>
            </a:r>
            <a:r>
              <a:rPr lang="en-GB" dirty="0"/>
              <a:t>a shared responsibility </a:t>
            </a:r>
            <a:r>
              <a:rPr lang="en-GB" dirty="0" smtClean="0"/>
              <a:t>model</a:t>
            </a:r>
          </a:p>
          <a:p>
            <a:r>
              <a:rPr lang="en-GB" dirty="0" smtClean="0"/>
              <a:t>GDPR </a:t>
            </a:r>
            <a:r>
              <a:rPr lang="en-GB" dirty="0"/>
              <a:t>creates issues for organizations that process personal data in the </a:t>
            </a:r>
            <a:r>
              <a:rPr lang="en-GB" dirty="0" smtClean="0"/>
              <a:t>Public Clouds</a:t>
            </a:r>
          </a:p>
          <a:p>
            <a:pPr lvl="1"/>
            <a:r>
              <a:rPr lang="en-GB" dirty="0" smtClean="0"/>
              <a:t>rights </a:t>
            </a:r>
            <a:r>
              <a:rPr lang="en-GB" dirty="0"/>
              <a:t>of data </a:t>
            </a:r>
            <a:r>
              <a:rPr lang="en-GB" dirty="0" smtClean="0"/>
              <a:t>subjects</a:t>
            </a:r>
          </a:p>
          <a:p>
            <a:pPr lvl="1"/>
            <a:r>
              <a:rPr lang="en-GB" dirty="0" smtClean="0"/>
              <a:t>data residency</a:t>
            </a:r>
          </a:p>
          <a:p>
            <a:pPr lvl="1"/>
            <a:r>
              <a:rPr lang="en-GB" dirty="0" smtClean="0"/>
              <a:t>cross-border transfers</a:t>
            </a:r>
            <a:endParaRPr lang="en-GB" dirty="0"/>
          </a:p>
          <a:p>
            <a:r>
              <a:rPr lang="en-GB" dirty="0" smtClean="0"/>
              <a:t>The level </a:t>
            </a:r>
            <a:r>
              <a:rPr lang="en-GB" dirty="0"/>
              <a:t>of support </a:t>
            </a:r>
            <a:r>
              <a:rPr lang="en-GB" dirty="0" smtClean="0"/>
              <a:t>from cloud </a:t>
            </a:r>
            <a:r>
              <a:rPr lang="en-GB" dirty="0"/>
              <a:t>providers </a:t>
            </a:r>
            <a:r>
              <a:rPr lang="en-GB" dirty="0" smtClean="0"/>
              <a:t>may not be known</a:t>
            </a:r>
          </a:p>
          <a:p>
            <a:r>
              <a:rPr lang="en-GB" dirty="0" smtClean="0"/>
              <a:t>Recommendations:</a:t>
            </a:r>
            <a:endParaRPr lang="en-GB" dirty="0"/>
          </a:p>
          <a:p>
            <a:pPr lvl="1"/>
            <a:r>
              <a:rPr lang="en-GB" dirty="0" smtClean="0"/>
              <a:t>gap analysis</a:t>
            </a:r>
            <a:endParaRPr lang="en-GB" dirty="0"/>
          </a:p>
          <a:p>
            <a:pPr lvl="1"/>
            <a:r>
              <a:rPr lang="en-GB" dirty="0" smtClean="0"/>
              <a:t>identify </a:t>
            </a:r>
            <a:r>
              <a:rPr lang="en-GB" dirty="0"/>
              <a:t>the organizational and technical actions </a:t>
            </a:r>
            <a:r>
              <a:rPr lang="en-GB" dirty="0" smtClean="0"/>
              <a:t>required</a:t>
            </a:r>
            <a:endParaRPr lang="en-GB" dirty="0"/>
          </a:p>
          <a:p>
            <a:pPr lvl="1"/>
            <a:r>
              <a:rPr lang="en-GB" dirty="0"/>
              <a:t>a</a:t>
            </a:r>
            <a:r>
              <a:rPr lang="en-GB" dirty="0" smtClean="0"/>
              <a:t>sk </a:t>
            </a:r>
            <a:r>
              <a:rPr lang="en-GB" dirty="0"/>
              <a:t>all public cloud service providers </a:t>
            </a:r>
            <a:r>
              <a:rPr lang="en-GB" dirty="0" smtClean="0"/>
              <a:t>to </a:t>
            </a:r>
            <a:r>
              <a:rPr lang="en-GB" dirty="0"/>
              <a:t>provide required certification or proof of adherence to a code of </a:t>
            </a:r>
            <a:r>
              <a:rPr lang="en-GB" dirty="0" smtClean="0"/>
              <a:t>conduct</a:t>
            </a:r>
            <a:endParaRPr lang="en-GB" dirty="0"/>
          </a:p>
          <a:p>
            <a:endParaRPr lang="en-GB" dirty="0"/>
          </a:p>
        </p:txBody>
      </p:sp>
      <p:sp>
        <p:nvSpPr>
          <p:cNvPr id="3" name="Text Placeholder 2"/>
          <p:cNvSpPr>
            <a:spLocks noGrp="1"/>
          </p:cNvSpPr>
          <p:nvPr>
            <p:ph type="body" sz="quarter" idx="12"/>
          </p:nvPr>
        </p:nvSpPr>
        <p:spPr/>
        <p:txBody>
          <a:bodyPr/>
          <a:lstStyle/>
          <a:p>
            <a:r>
              <a:rPr lang="en-GB" dirty="0"/>
              <a:t>GDPR has no specific guidance on </a:t>
            </a:r>
            <a:r>
              <a:rPr lang="en-GB" dirty="0" smtClean="0"/>
              <a:t>Cloud</a:t>
            </a:r>
            <a:endParaRPr lang="en-GB" dirty="0"/>
          </a:p>
        </p:txBody>
      </p:sp>
    </p:spTree>
    <p:extLst>
      <p:ext uri="{BB962C8B-B14F-4D97-AF65-F5344CB8AC3E}">
        <p14:creationId xmlns:p14="http://schemas.microsoft.com/office/powerpoint/2010/main" val="4847412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A Data Controller </a:t>
            </a:r>
            <a:r>
              <a:rPr lang="en-GB" dirty="0"/>
              <a:t>is responsible for the conduct of any of its </a:t>
            </a:r>
            <a:r>
              <a:rPr lang="en-GB" dirty="0" smtClean="0"/>
              <a:t>Data Processors – even if they are Cloud Providers</a:t>
            </a:r>
          </a:p>
          <a:p>
            <a:r>
              <a:rPr lang="en-GB" dirty="0" smtClean="0"/>
              <a:t>Noncompliance with regard </a:t>
            </a:r>
            <a:r>
              <a:rPr lang="en-GB" dirty="0"/>
              <a:t>to GDPR on the vendor side reflects on the compliance of the end-user </a:t>
            </a:r>
            <a:r>
              <a:rPr lang="en-GB" dirty="0" smtClean="0"/>
              <a:t>organization</a:t>
            </a:r>
          </a:p>
          <a:p>
            <a:r>
              <a:rPr lang="en-GB" dirty="0"/>
              <a:t>M</a:t>
            </a:r>
            <a:r>
              <a:rPr lang="en-GB" dirty="0" smtClean="0"/>
              <a:t>oving </a:t>
            </a:r>
            <a:r>
              <a:rPr lang="en-GB" dirty="0"/>
              <a:t>to the cloud may add to the security aspects of the processing activity, </a:t>
            </a:r>
            <a:r>
              <a:rPr lang="en-GB" dirty="0" smtClean="0"/>
              <a:t>but could </a:t>
            </a:r>
            <a:r>
              <a:rPr lang="en-GB" dirty="0"/>
              <a:t>also lead to residency </a:t>
            </a:r>
            <a:r>
              <a:rPr lang="en-GB" dirty="0" smtClean="0"/>
              <a:t>concerns</a:t>
            </a:r>
          </a:p>
          <a:p>
            <a:r>
              <a:rPr lang="en-GB" dirty="0" smtClean="0"/>
              <a:t>CASB </a:t>
            </a:r>
            <a:r>
              <a:rPr lang="en-GB" dirty="0"/>
              <a:t>service may be </a:t>
            </a:r>
            <a:r>
              <a:rPr lang="en-GB" dirty="0" smtClean="0"/>
              <a:t>helpful</a:t>
            </a:r>
          </a:p>
          <a:p>
            <a:r>
              <a:rPr lang="en-GB" dirty="0" smtClean="0"/>
              <a:t>Data </a:t>
            </a:r>
            <a:r>
              <a:rPr lang="en-GB" dirty="0"/>
              <a:t>protection in hybrid or on-premises operations is increased </a:t>
            </a:r>
            <a:r>
              <a:rPr lang="en-GB" dirty="0" smtClean="0"/>
              <a:t>by adoption </a:t>
            </a:r>
            <a:r>
              <a:rPr lang="en-GB" dirty="0"/>
              <a:t>of DCAP </a:t>
            </a:r>
            <a:r>
              <a:rPr lang="en-GB" dirty="0" smtClean="0"/>
              <a:t>products</a:t>
            </a:r>
          </a:p>
          <a:p>
            <a:r>
              <a:rPr lang="en-GB" dirty="0" smtClean="0"/>
              <a:t>Privacy </a:t>
            </a:r>
            <a:r>
              <a:rPr lang="en-GB" dirty="0"/>
              <a:t>compliance </a:t>
            </a:r>
            <a:r>
              <a:rPr lang="en-GB" dirty="0" smtClean="0"/>
              <a:t>is demonstrated </a:t>
            </a:r>
            <a:r>
              <a:rPr lang="en-GB" dirty="0"/>
              <a:t>by mapping, </a:t>
            </a:r>
            <a:r>
              <a:rPr lang="en-GB" dirty="0" smtClean="0"/>
              <a:t>dashboarding </a:t>
            </a:r>
            <a:r>
              <a:rPr lang="en-GB" dirty="0"/>
              <a:t>and logical control </a:t>
            </a:r>
            <a:r>
              <a:rPr lang="en-GB" dirty="0" smtClean="0"/>
              <a:t>application</a:t>
            </a:r>
            <a:endParaRPr lang="en-GB" dirty="0"/>
          </a:p>
        </p:txBody>
      </p:sp>
      <p:sp>
        <p:nvSpPr>
          <p:cNvPr id="3" name="Text Placeholder 2"/>
          <p:cNvSpPr>
            <a:spLocks noGrp="1"/>
          </p:cNvSpPr>
          <p:nvPr>
            <p:ph type="body" sz="quarter" idx="12"/>
          </p:nvPr>
        </p:nvSpPr>
        <p:spPr/>
        <p:txBody>
          <a:bodyPr/>
          <a:lstStyle/>
          <a:p>
            <a:r>
              <a:rPr lang="en-GB" dirty="0" smtClean="0"/>
              <a:t>Helpful Cloud tools</a:t>
            </a:r>
            <a:endParaRPr lang="en-GB" dirty="0"/>
          </a:p>
        </p:txBody>
      </p:sp>
    </p:spTree>
    <p:extLst>
      <p:ext uri="{BB962C8B-B14F-4D97-AF65-F5344CB8AC3E}">
        <p14:creationId xmlns:p14="http://schemas.microsoft.com/office/powerpoint/2010/main" val="71187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IaaS cannot </a:t>
            </a:r>
            <a:r>
              <a:rPr lang="en-GB" dirty="0"/>
              <a:t>make </a:t>
            </a:r>
            <a:r>
              <a:rPr lang="en-GB" dirty="0" smtClean="0"/>
              <a:t>a company GDPR-compliant, but can help</a:t>
            </a:r>
            <a:endParaRPr lang="en-GB" dirty="0"/>
          </a:p>
          <a:p>
            <a:r>
              <a:rPr lang="en-GB" dirty="0" smtClean="0"/>
              <a:t>On </a:t>
            </a:r>
            <a:r>
              <a:rPr lang="en-GB" dirty="0"/>
              <a:t>their own, </a:t>
            </a:r>
            <a:r>
              <a:rPr lang="en-GB" dirty="0" smtClean="0"/>
              <a:t>Clouds’ behaviour </a:t>
            </a:r>
            <a:r>
              <a:rPr lang="en-GB" dirty="0"/>
              <a:t>and tools will be </a:t>
            </a:r>
            <a:r>
              <a:rPr lang="en-GB" dirty="0" smtClean="0"/>
              <a:t>insufficient</a:t>
            </a:r>
            <a:endParaRPr lang="en-GB" dirty="0"/>
          </a:p>
          <a:p>
            <a:pPr lvl="1"/>
            <a:r>
              <a:rPr lang="en-GB" dirty="0" smtClean="0"/>
              <a:t>Google </a:t>
            </a:r>
            <a:r>
              <a:rPr lang="en-GB" dirty="0"/>
              <a:t>and Microsoft have specific awareness of user-generated personal </a:t>
            </a:r>
            <a:r>
              <a:rPr lang="en-GB" dirty="0" smtClean="0"/>
              <a:t>data</a:t>
            </a:r>
          </a:p>
          <a:p>
            <a:pPr lvl="1"/>
            <a:r>
              <a:rPr lang="en-GB" dirty="0" smtClean="0"/>
              <a:t>AWS </a:t>
            </a:r>
            <a:r>
              <a:rPr lang="en-GB" dirty="0"/>
              <a:t>currently offers this in a limited way with Amazon </a:t>
            </a:r>
            <a:r>
              <a:rPr lang="en-GB" dirty="0" smtClean="0"/>
              <a:t>Macie</a:t>
            </a:r>
          </a:p>
          <a:p>
            <a:r>
              <a:rPr lang="en-GB" dirty="0" smtClean="0"/>
              <a:t>Recommendations</a:t>
            </a:r>
          </a:p>
          <a:p>
            <a:pPr lvl="1"/>
            <a:r>
              <a:rPr lang="en-GB" dirty="0" smtClean="0"/>
              <a:t>Perform </a:t>
            </a:r>
            <a:r>
              <a:rPr lang="en-GB" dirty="0"/>
              <a:t>a </a:t>
            </a:r>
            <a:r>
              <a:rPr lang="en-GB" dirty="0" smtClean="0"/>
              <a:t>DPIA </a:t>
            </a:r>
            <a:r>
              <a:rPr lang="en-GB" dirty="0"/>
              <a:t>when selecting a </a:t>
            </a:r>
            <a:r>
              <a:rPr lang="en-GB" dirty="0" smtClean="0"/>
              <a:t>Cloud Provider</a:t>
            </a:r>
            <a:endParaRPr lang="en-GB" dirty="0"/>
          </a:p>
          <a:p>
            <a:pPr lvl="1"/>
            <a:r>
              <a:rPr lang="en-GB" dirty="0"/>
              <a:t>Perform a DPIA for each business process </a:t>
            </a:r>
            <a:r>
              <a:rPr lang="en-GB" dirty="0" smtClean="0"/>
              <a:t>using a Cloud Provider</a:t>
            </a:r>
            <a:endParaRPr lang="en-GB" dirty="0"/>
          </a:p>
          <a:p>
            <a:pPr lvl="1"/>
            <a:r>
              <a:rPr lang="en-GB" dirty="0"/>
              <a:t>Use </a:t>
            </a:r>
            <a:r>
              <a:rPr lang="en-GB" dirty="0" smtClean="0"/>
              <a:t>Cloud-provided </a:t>
            </a:r>
            <a:r>
              <a:rPr lang="en-GB" dirty="0"/>
              <a:t>tools </a:t>
            </a:r>
            <a:r>
              <a:rPr lang="en-GB" dirty="0" smtClean="0"/>
              <a:t>when the risk </a:t>
            </a:r>
            <a:r>
              <a:rPr lang="en-GB" dirty="0"/>
              <a:t>assessment identifies that they can adequately address that part of the GDPR </a:t>
            </a:r>
            <a:r>
              <a:rPr lang="en-GB" dirty="0" smtClean="0"/>
              <a:t>problem</a:t>
            </a:r>
            <a:endParaRPr lang="en-GB" dirty="0"/>
          </a:p>
        </p:txBody>
      </p:sp>
      <p:sp>
        <p:nvSpPr>
          <p:cNvPr id="3" name="Text Placeholder 2"/>
          <p:cNvSpPr>
            <a:spLocks noGrp="1"/>
          </p:cNvSpPr>
          <p:nvPr>
            <p:ph type="body" sz="quarter" idx="12"/>
          </p:nvPr>
        </p:nvSpPr>
        <p:spPr/>
        <p:txBody>
          <a:bodyPr/>
          <a:lstStyle/>
          <a:p>
            <a:r>
              <a:rPr lang="en-GB" dirty="0" smtClean="0"/>
              <a:t>Cloud IaaS and GDPR</a:t>
            </a:r>
            <a:endParaRPr lang="en-GB" dirty="0"/>
          </a:p>
        </p:txBody>
      </p:sp>
    </p:spTree>
    <p:extLst>
      <p:ext uri="{BB962C8B-B14F-4D97-AF65-F5344CB8AC3E}">
        <p14:creationId xmlns:p14="http://schemas.microsoft.com/office/powerpoint/2010/main" val="355867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chor="ctr"/>
          <a:lstStyle/>
          <a:p>
            <a:pPr marL="0" indent="0" algn="ctr">
              <a:buNone/>
            </a:pPr>
            <a:r>
              <a:rPr lang="en-GB" sz="2400" i="1" dirty="0" smtClean="0">
                <a:solidFill>
                  <a:srgbClr val="FF0000"/>
                </a:solidFill>
              </a:rPr>
              <a:t>Can I insure against GDPR violations?</a:t>
            </a:r>
            <a:endParaRPr lang="en-GB" sz="2400" i="1" dirty="0">
              <a:solidFill>
                <a:srgbClr val="FF0000"/>
              </a:solidFill>
            </a:endParaRPr>
          </a:p>
        </p:txBody>
      </p:sp>
      <p:sp>
        <p:nvSpPr>
          <p:cNvPr id="3" name="Text Placeholder 2"/>
          <p:cNvSpPr>
            <a:spLocks noGrp="1"/>
          </p:cNvSpPr>
          <p:nvPr>
            <p:ph type="body" sz="quarter" idx="12"/>
          </p:nvPr>
        </p:nvSpPr>
        <p:spPr/>
        <p:txBody>
          <a:bodyPr/>
          <a:lstStyle/>
          <a:p>
            <a:r>
              <a:rPr lang="en-GB" dirty="0" smtClean="0"/>
              <a:t>Implementing a GDPR program</a:t>
            </a:r>
            <a:endParaRPr lang="en-GB" dirty="0"/>
          </a:p>
        </p:txBody>
      </p:sp>
    </p:spTree>
    <p:extLst>
      <p:ext uri="{BB962C8B-B14F-4D97-AF65-F5344CB8AC3E}">
        <p14:creationId xmlns:p14="http://schemas.microsoft.com/office/powerpoint/2010/main" val="29384177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4239808" cy="3516813"/>
          </a:xfrm>
        </p:spPr>
        <p:txBody>
          <a:bodyPr/>
          <a:lstStyle/>
          <a:p>
            <a:r>
              <a:rPr lang="en-GB" dirty="0" smtClean="0"/>
              <a:t>Generally, any fine</a:t>
            </a:r>
          </a:p>
          <a:p>
            <a:pPr lvl="1"/>
            <a:r>
              <a:rPr lang="en-GB" dirty="0"/>
              <a:t>e</a:t>
            </a:r>
            <a:r>
              <a:rPr lang="en-GB" dirty="0" smtClean="0"/>
              <a:t>specially if connected to deliberate recklessness or connected to a criminal offence</a:t>
            </a:r>
          </a:p>
          <a:p>
            <a:r>
              <a:rPr lang="en-GB" dirty="0"/>
              <a:t>C</a:t>
            </a:r>
            <a:r>
              <a:rPr lang="en-GB" dirty="0" smtClean="0"/>
              <a:t>ustomer’s churn</a:t>
            </a:r>
          </a:p>
          <a:p>
            <a:r>
              <a:rPr lang="en-GB" dirty="0"/>
              <a:t>A</a:t>
            </a:r>
            <a:r>
              <a:rPr lang="en-GB" dirty="0" smtClean="0"/>
              <a:t>n </a:t>
            </a:r>
            <a:r>
              <a:rPr lang="en-GB" dirty="0"/>
              <a:t>insurer </a:t>
            </a:r>
            <a:r>
              <a:rPr lang="en-GB" dirty="0" smtClean="0"/>
              <a:t>may not </a:t>
            </a:r>
            <a:r>
              <a:rPr lang="en-GB" dirty="0"/>
              <a:t>be liable for payment of </a:t>
            </a:r>
            <a:r>
              <a:rPr lang="en-GB" dirty="0" smtClean="0"/>
              <a:t>indemnity in certain circumstances</a:t>
            </a:r>
          </a:p>
          <a:p>
            <a:endParaRPr lang="en-GB" dirty="0" smtClean="0"/>
          </a:p>
          <a:p>
            <a:pPr marL="0" indent="0">
              <a:buNone/>
            </a:pPr>
            <a:endParaRPr lang="en-GB" dirty="0"/>
          </a:p>
        </p:txBody>
      </p:sp>
      <p:sp>
        <p:nvSpPr>
          <p:cNvPr id="3" name="Text Placeholder 2"/>
          <p:cNvSpPr>
            <a:spLocks noGrp="1"/>
          </p:cNvSpPr>
          <p:nvPr>
            <p:ph type="body" sz="quarter" idx="12"/>
          </p:nvPr>
        </p:nvSpPr>
        <p:spPr/>
        <p:txBody>
          <a:bodyPr/>
          <a:lstStyle/>
          <a:p>
            <a:r>
              <a:rPr lang="en-GB" dirty="0" smtClean="0"/>
              <a:t>What cannot be insured</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13175" y="1366208"/>
            <a:ext cx="3589249" cy="2394029"/>
          </a:xfrm>
          <a:prstGeom prst="rect">
            <a:avLst/>
          </a:prstGeom>
        </p:spPr>
      </p:pic>
    </p:spTree>
    <p:extLst>
      <p:ext uri="{BB962C8B-B14F-4D97-AF65-F5344CB8AC3E}">
        <p14:creationId xmlns:p14="http://schemas.microsoft.com/office/powerpoint/2010/main" val="229725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What can be insured</a:t>
            </a:r>
            <a:endParaRPr lang="en-GB" dirty="0"/>
          </a:p>
        </p:txBody>
      </p:sp>
      <p:grpSp>
        <p:nvGrpSpPr>
          <p:cNvPr id="16" name="Group 15"/>
          <p:cNvGrpSpPr/>
          <p:nvPr/>
        </p:nvGrpSpPr>
        <p:grpSpPr>
          <a:xfrm>
            <a:off x="1978952" y="653143"/>
            <a:ext cx="5269530" cy="4424880"/>
            <a:chOff x="3938954" y="1100530"/>
            <a:chExt cx="4642339" cy="5059843"/>
          </a:xfrm>
        </p:grpSpPr>
        <p:sp>
          <p:nvSpPr>
            <p:cNvPr id="7" name="Freeform 6"/>
            <p:cNvSpPr/>
            <p:nvPr/>
          </p:nvSpPr>
          <p:spPr bwMode="auto">
            <a:xfrm>
              <a:off x="3938954" y="1100530"/>
              <a:ext cx="4642339" cy="4913654"/>
            </a:xfrm>
            <a:custGeom>
              <a:avLst/>
              <a:gdLst>
                <a:gd name="connsiteX0" fmla="*/ 0 w 2402958"/>
                <a:gd name="connsiteY0" fmla="*/ 255181 h 3125972"/>
                <a:gd name="connsiteX1" fmla="*/ 1743740 w 2402958"/>
                <a:gd name="connsiteY1" fmla="*/ 0 h 3125972"/>
                <a:gd name="connsiteX2" fmla="*/ 2402958 w 2402958"/>
                <a:gd name="connsiteY2" fmla="*/ 2796362 h 3125972"/>
                <a:gd name="connsiteX3" fmla="*/ 212651 w 2402958"/>
                <a:gd name="connsiteY3" fmla="*/ 3125972 h 3125972"/>
                <a:gd name="connsiteX4" fmla="*/ 0 w 2402958"/>
                <a:gd name="connsiteY4" fmla="*/ 255181 h 3125972"/>
                <a:gd name="connsiteX0" fmla="*/ 0 w 2409265"/>
                <a:gd name="connsiteY0" fmla="*/ 226010 h 3125972"/>
                <a:gd name="connsiteX1" fmla="*/ 1750047 w 2409265"/>
                <a:gd name="connsiteY1" fmla="*/ 0 h 3125972"/>
                <a:gd name="connsiteX2" fmla="*/ 2409265 w 2409265"/>
                <a:gd name="connsiteY2" fmla="*/ 2796362 h 3125972"/>
                <a:gd name="connsiteX3" fmla="*/ 218958 w 2409265"/>
                <a:gd name="connsiteY3" fmla="*/ 3125972 h 3125972"/>
                <a:gd name="connsiteX4" fmla="*/ 0 w 2409265"/>
                <a:gd name="connsiteY4" fmla="*/ 226010 h 3125972"/>
                <a:gd name="connsiteX0" fmla="*/ 0 w 2409265"/>
                <a:gd name="connsiteY0" fmla="*/ 226010 h 3198900"/>
                <a:gd name="connsiteX1" fmla="*/ 1750047 w 2409265"/>
                <a:gd name="connsiteY1" fmla="*/ 0 h 3198900"/>
                <a:gd name="connsiteX2" fmla="*/ 2409265 w 2409265"/>
                <a:gd name="connsiteY2" fmla="*/ 2796362 h 3198900"/>
                <a:gd name="connsiteX3" fmla="*/ 250493 w 2409265"/>
                <a:gd name="connsiteY3" fmla="*/ 3198900 h 3198900"/>
                <a:gd name="connsiteX4" fmla="*/ 0 w 2409265"/>
                <a:gd name="connsiteY4" fmla="*/ 226010 h 3198900"/>
                <a:gd name="connsiteX0" fmla="*/ 0 w 2472334"/>
                <a:gd name="connsiteY0" fmla="*/ 226010 h 3198900"/>
                <a:gd name="connsiteX1" fmla="*/ 1750047 w 2472334"/>
                <a:gd name="connsiteY1" fmla="*/ 0 h 3198900"/>
                <a:gd name="connsiteX2" fmla="*/ 2472334 w 2472334"/>
                <a:gd name="connsiteY2" fmla="*/ 2789070 h 3198900"/>
                <a:gd name="connsiteX3" fmla="*/ 250493 w 2472334"/>
                <a:gd name="connsiteY3" fmla="*/ 3198900 h 3198900"/>
                <a:gd name="connsiteX4" fmla="*/ 0 w 2472334"/>
                <a:gd name="connsiteY4" fmla="*/ 226010 h 3198900"/>
                <a:gd name="connsiteX0" fmla="*/ 0 w 2434492"/>
                <a:gd name="connsiteY0" fmla="*/ 226010 h 3198900"/>
                <a:gd name="connsiteX1" fmla="*/ 1750047 w 2434492"/>
                <a:gd name="connsiteY1" fmla="*/ 0 h 3198900"/>
                <a:gd name="connsiteX2" fmla="*/ 2434492 w 2434492"/>
                <a:gd name="connsiteY2" fmla="*/ 2789070 h 3198900"/>
                <a:gd name="connsiteX3" fmla="*/ 250493 w 2434492"/>
                <a:gd name="connsiteY3" fmla="*/ 3198900 h 3198900"/>
                <a:gd name="connsiteX4" fmla="*/ 0 w 2434492"/>
                <a:gd name="connsiteY4" fmla="*/ 226010 h 319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4492" h="3198900">
                  <a:moveTo>
                    <a:pt x="0" y="226010"/>
                  </a:moveTo>
                  <a:lnTo>
                    <a:pt x="1750047" y="0"/>
                  </a:lnTo>
                  <a:lnTo>
                    <a:pt x="2434492" y="2789070"/>
                  </a:lnTo>
                  <a:lnTo>
                    <a:pt x="250493" y="3198900"/>
                  </a:lnTo>
                  <a:lnTo>
                    <a:pt x="0" y="226010"/>
                  </a:lnTo>
                  <a:close/>
                </a:path>
              </a:pathLst>
            </a:custGeom>
            <a:gradFill flip="none" rotWithShape="1">
              <a:gsLst>
                <a:gs pos="0">
                  <a:schemeClr val="bg1">
                    <a:lumMod val="95000"/>
                  </a:schemeClr>
                </a:gs>
                <a:gs pos="50000">
                  <a:schemeClr val="bg1">
                    <a:lumMod val="95000"/>
                  </a:schemeClr>
                </a:gs>
                <a:gs pos="100000">
                  <a:schemeClr val="bg1"/>
                </a:gs>
              </a:gsLst>
              <a:lin ang="13500000" scaled="1"/>
              <a:tileRect/>
            </a:gradFill>
            <a:ln w="12700" cap="flat" cmpd="sng" algn="ctr">
              <a:gradFill>
                <a:gsLst>
                  <a:gs pos="0">
                    <a:schemeClr val="bg1">
                      <a:lumMod val="95000"/>
                    </a:schemeClr>
                  </a:gs>
                  <a:gs pos="50000">
                    <a:schemeClr val="bg1">
                      <a:lumMod val="85000"/>
                    </a:schemeClr>
                  </a:gs>
                  <a:gs pos="100000">
                    <a:schemeClr val="bg1"/>
                  </a:gs>
                </a:gsLst>
                <a:lin ang="5400000" scaled="0"/>
              </a:grad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endParaRPr lang="en-US" sz="2000" b="1" dirty="0"/>
            </a:p>
          </p:txBody>
        </p:sp>
        <p:pic>
          <p:nvPicPr>
            <p:cNvPr id="8" name="Picture 7" descr="pe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873" y="3691713"/>
              <a:ext cx="2077288" cy="2468660"/>
            </a:xfrm>
            <a:prstGeom prst="rect">
              <a:avLst/>
            </a:prstGeom>
            <a:effectLst>
              <a:outerShdw blurRad="50800" dist="38100" dir="8100000" algn="tr" rotWithShape="0">
                <a:prstClr val="black">
                  <a:alpha val="40000"/>
                </a:prstClr>
              </a:outerShdw>
            </a:effectLst>
          </p:spPr>
        </p:pic>
        <p:sp>
          <p:nvSpPr>
            <p:cNvPr id="9" name="Rectangle 8"/>
            <p:cNvSpPr/>
            <p:nvPr/>
          </p:nvSpPr>
          <p:spPr bwMode="auto">
            <a:xfrm rot="21180000">
              <a:off x="4002364" y="1783219"/>
              <a:ext cx="1974153" cy="187084"/>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285750" indent="-285750">
                <a:buFont typeface="Arial" panose="020B0604020202020204" pitchFamily="34" charset="0"/>
                <a:buChar char="•"/>
              </a:pPr>
              <a:r>
                <a:rPr lang="en-GB" dirty="0" smtClean="0"/>
                <a:t>Costs </a:t>
              </a:r>
              <a:r>
                <a:rPr lang="en-GB" dirty="0"/>
                <a:t>of investigating an incident</a:t>
              </a:r>
            </a:p>
          </p:txBody>
        </p:sp>
        <p:sp>
          <p:nvSpPr>
            <p:cNvPr id="10" name="Rectangle 9"/>
            <p:cNvSpPr/>
            <p:nvPr/>
          </p:nvSpPr>
          <p:spPr bwMode="auto">
            <a:xfrm rot="21180000">
              <a:off x="4069586" y="2278351"/>
              <a:ext cx="1974153" cy="187084"/>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285750" indent="-285750">
                <a:buFont typeface="Arial" panose="020B0604020202020204" pitchFamily="34" charset="0"/>
                <a:buChar char="•"/>
              </a:pPr>
              <a:r>
                <a:rPr lang="en-GB" dirty="0" smtClean="0"/>
                <a:t>Defence </a:t>
              </a:r>
              <a:r>
                <a:rPr lang="en-GB" dirty="0"/>
                <a:t>costs</a:t>
              </a:r>
            </a:p>
          </p:txBody>
        </p:sp>
        <p:sp>
          <p:nvSpPr>
            <p:cNvPr id="11" name="Rectangle 10"/>
            <p:cNvSpPr/>
            <p:nvPr/>
          </p:nvSpPr>
          <p:spPr bwMode="auto">
            <a:xfrm rot="21180000">
              <a:off x="4155485" y="2448070"/>
              <a:ext cx="3434309" cy="1117180"/>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285750" indent="-285750">
                <a:buFont typeface="Arial" panose="020B0604020202020204" pitchFamily="34" charset="0"/>
                <a:buChar char="•"/>
              </a:pPr>
              <a:r>
                <a:rPr lang="en-GB" dirty="0" smtClean="0"/>
                <a:t>Claims </a:t>
              </a:r>
              <a:r>
                <a:rPr lang="en-GB" dirty="0"/>
                <a:t>by third </a:t>
              </a:r>
              <a:r>
                <a:rPr lang="en-GB" dirty="0" smtClean="0"/>
                <a:t>parties (customers</a:t>
              </a:r>
            </a:p>
            <a:p>
              <a:pPr lvl="1"/>
              <a:r>
                <a:rPr lang="en-GB" dirty="0" smtClean="0"/>
                <a:t>and suppliers</a:t>
              </a:r>
              <a:r>
                <a:rPr lang="en-GB" dirty="0"/>
                <a:t>) for </a:t>
              </a:r>
              <a:r>
                <a:rPr lang="en-GB" dirty="0" smtClean="0"/>
                <a:t>consequences</a:t>
              </a:r>
            </a:p>
            <a:p>
              <a:pPr lvl="1"/>
              <a:r>
                <a:rPr lang="en-GB" dirty="0" smtClean="0"/>
                <a:t>of a </a:t>
              </a:r>
              <a:r>
                <a:rPr lang="en-GB" dirty="0"/>
                <a:t>breach</a:t>
              </a:r>
            </a:p>
          </p:txBody>
        </p:sp>
        <p:sp>
          <p:nvSpPr>
            <p:cNvPr id="12" name="Rectangle 11"/>
            <p:cNvSpPr/>
            <p:nvPr/>
          </p:nvSpPr>
          <p:spPr bwMode="auto">
            <a:xfrm rot="21180000">
              <a:off x="4290273" y="3804957"/>
              <a:ext cx="3576060" cy="481395"/>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285750" indent="-285750">
                <a:buFont typeface="Arial" panose="020B0604020202020204" pitchFamily="34" charset="0"/>
                <a:buChar char="•"/>
              </a:pPr>
              <a:r>
                <a:rPr lang="en-GB" dirty="0" smtClean="0"/>
                <a:t>Costs </a:t>
              </a:r>
              <a:r>
                <a:rPr lang="en-GB" dirty="0"/>
                <a:t>of mitigating a breach </a:t>
              </a:r>
              <a:r>
                <a:rPr lang="en-GB" dirty="0" smtClean="0"/>
                <a:t>–</a:t>
              </a:r>
            </a:p>
            <a:p>
              <a:pPr lvl="1"/>
              <a:r>
                <a:rPr lang="en-GB" dirty="0" smtClean="0"/>
                <a:t>including </a:t>
              </a:r>
              <a:r>
                <a:rPr lang="en-GB" dirty="0"/>
                <a:t>public relations (</a:t>
              </a:r>
              <a:r>
                <a:rPr lang="en-GB" dirty="0" smtClean="0"/>
                <a:t>e.g.</a:t>
              </a:r>
            </a:p>
            <a:p>
              <a:pPr lvl="1"/>
              <a:r>
                <a:rPr lang="en-GB" dirty="0" smtClean="0"/>
                <a:t>notification</a:t>
              </a:r>
              <a:r>
                <a:rPr lang="en-GB" dirty="0"/>
                <a:t>) expenses</a:t>
              </a:r>
            </a:p>
          </p:txBody>
        </p:sp>
        <p:sp>
          <p:nvSpPr>
            <p:cNvPr id="14" name="Rectangle 13"/>
            <p:cNvSpPr/>
            <p:nvPr/>
          </p:nvSpPr>
          <p:spPr bwMode="auto">
            <a:xfrm rot="21180000">
              <a:off x="4695199" y="5082477"/>
              <a:ext cx="1974153" cy="187084"/>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lang="en-GB" i="1" dirty="0"/>
                <a:t>In certain countries</a:t>
              </a:r>
              <a:r>
                <a:rPr lang="en-GB" dirty="0"/>
                <a:t>, </a:t>
              </a:r>
              <a:r>
                <a:rPr lang="en-GB" dirty="0" smtClean="0"/>
                <a:t>GDPR</a:t>
              </a:r>
            </a:p>
            <a:p>
              <a:r>
                <a:rPr lang="en-GB" dirty="0" smtClean="0"/>
                <a:t>fines </a:t>
              </a:r>
              <a:r>
                <a:rPr lang="en-GB" i="1" dirty="0"/>
                <a:t>may</a:t>
              </a:r>
              <a:r>
                <a:rPr lang="en-GB" dirty="0"/>
                <a:t> be insurable</a:t>
              </a:r>
            </a:p>
          </p:txBody>
        </p:sp>
      </p:grpSp>
    </p:spTree>
    <p:extLst>
      <p:ext uri="{BB962C8B-B14F-4D97-AF65-F5344CB8AC3E}">
        <p14:creationId xmlns:p14="http://schemas.microsoft.com/office/powerpoint/2010/main" val="4482974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29"/>
          <p:cNvSpPr>
            <a:spLocks/>
          </p:cNvSpPr>
          <p:nvPr/>
        </p:nvSpPr>
        <p:spPr bwMode="auto">
          <a:xfrm>
            <a:off x="4235120" y="2937992"/>
            <a:ext cx="312756" cy="255583"/>
          </a:xfrm>
          <a:custGeom>
            <a:avLst/>
            <a:gdLst>
              <a:gd name="T0" fmla="*/ 27 w 129"/>
              <a:gd name="T1" fmla="*/ 5 h 109"/>
              <a:gd name="T2" fmla="*/ 33 w 129"/>
              <a:gd name="T3" fmla="*/ 7 h 109"/>
              <a:gd name="T4" fmla="*/ 40 w 129"/>
              <a:gd name="T5" fmla="*/ 5 h 109"/>
              <a:gd name="T6" fmla="*/ 57 w 129"/>
              <a:gd name="T7" fmla="*/ 8 h 109"/>
              <a:gd name="T8" fmla="*/ 64 w 129"/>
              <a:gd name="T9" fmla="*/ 7 h 109"/>
              <a:gd name="T10" fmla="*/ 66 w 129"/>
              <a:gd name="T11" fmla="*/ 1 h 109"/>
              <a:gd name="T12" fmla="*/ 70 w 129"/>
              <a:gd name="T13" fmla="*/ 5 h 109"/>
              <a:gd name="T14" fmla="*/ 77 w 129"/>
              <a:gd name="T15" fmla="*/ 1 h 109"/>
              <a:gd name="T16" fmla="*/ 79 w 129"/>
              <a:gd name="T17" fmla="*/ 5 h 109"/>
              <a:gd name="T18" fmla="*/ 86 w 129"/>
              <a:gd name="T19" fmla="*/ 3 h 109"/>
              <a:gd name="T20" fmla="*/ 89 w 129"/>
              <a:gd name="T21" fmla="*/ 9 h 109"/>
              <a:gd name="T22" fmla="*/ 92 w 129"/>
              <a:gd name="T23" fmla="*/ 12 h 109"/>
              <a:gd name="T24" fmla="*/ 98 w 129"/>
              <a:gd name="T25" fmla="*/ 15 h 109"/>
              <a:gd name="T26" fmla="*/ 102 w 129"/>
              <a:gd name="T27" fmla="*/ 18 h 109"/>
              <a:gd name="T28" fmla="*/ 113 w 129"/>
              <a:gd name="T29" fmla="*/ 22 h 109"/>
              <a:gd name="T30" fmla="*/ 109 w 129"/>
              <a:gd name="T31" fmla="*/ 30 h 109"/>
              <a:gd name="T32" fmla="*/ 104 w 129"/>
              <a:gd name="T33" fmla="*/ 36 h 109"/>
              <a:gd name="T34" fmla="*/ 105 w 129"/>
              <a:gd name="T35" fmla="*/ 43 h 109"/>
              <a:gd name="T36" fmla="*/ 114 w 129"/>
              <a:gd name="T37" fmla="*/ 42 h 109"/>
              <a:gd name="T38" fmla="*/ 120 w 129"/>
              <a:gd name="T39" fmla="*/ 46 h 109"/>
              <a:gd name="T40" fmla="*/ 124 w 129"/>
              <a:gd name="T41" fmla="*/ 50 h 109"/>
              <a:gd name="T42" fmla="*/ 124 w 129"/>
              <a:gd name="T43" fmla="*/ 57 h 109"/>
              <a:gd name="T44" fmla="*/ 129 w 129"/>
              <a:gd name="T45" fmla="*/ 61 h 109"/>
              <a:gd name="T46" fmla="*/ 127 w 129"/>
              <a:gd name="T47" fmla="*/ 67 h 109"/>
              <a:gd name="T48" fmla="*/ 123 w 129"/>
              <a:gd name="T49" fmla="*/ 70 h 109"/>
              <a:gd name="T50" fmla="*/ 120 w 129"/>
              <a:gd name="T51" fmla="*/ 74 h 109"/>
              <a:gd name="T52" fmla="*/ 117 w 129"/>
              <a:gd name="T53" fmla="*/ 75 h 109"/>
              <a:gd name="T54" fmla="*/ 112 w 129"/>
              <a:gd name="T55" fmla="*/ 77 h 109"/>
              <a:gd name="T56" fmla="*/ 109 w 129"/>
              <a:gd name="T57" fmla="*/ 82 h 109"/>
              <a:gd name="T58" fmla="*/ 105 w 129"/>
              <a:gd name="T59" fmla="*/ 88 h 109"/>
              <a:gd name="T60" fmla="*/ 106 w 129"/>
              <a:gd name="T61" fmla="*/ 92 h 109"/>
              <a:gd name="T62" fmla="*/ 107 w 129"/>
              <a:gd name="T63" fmla="*/ 96 h 109"/>
              <a:gd name="T64" fmla="*/ 110 w 129"/>
              <a:gd name="T65" fmla="*/ 101 h 109"/>
              <a:gd name="T66" fmla="*/ 107 w 129"/>
              <a:gd name="T67" fmla="*/ 107 h 109"/>
              <a:gd name="T68" fmla="*/ 103 w 129"/>
              <a:gd name="T69" fmla="*/ 108 h 109"/>
              <a:gd name="T70" fmla="*/ 96 w 129"/>
              <a:gd name="T71" fmla="*/ 109 h 109"/>
              <a:gd name="T72" fmla="*/ 93 w 129"/>
              <a:gd name="T73" fmla="*/ 104 h 109"/>
              <a:gd name="T74" fmla="*/ 90 w 129"/>
              <a:gd name="T75" fmla="*/ 101 h 109"/>
              <a:gd name="T76" fmla="*/ 85 w 129"/>
              <a:gd name="T77" fmla="*/ 97 h 109"/>
              <a:gd name="T78" fmla="*/ 79 w 129"/>
              <a:gd name="T79" fmla="*/ 94 h 109"/>
              <a:gd name="T80" fmla="*/ 74 w 129"/>
              <a:gd name="T81" fmla="*/ 89 h 109"/>
              <a:gd name="T82" fmla="*/ 74 w 129"/>
              <a:gd name="T83" fmla="*/ 81 h 109"/>
              <a:gd name="T84" fmla="*/ 74 w 129"/>
              <a:gd name="T85" fmla="*/ 73 h 109"/>
              <a:gd name="T86" fmla="*/ 69 w 129"/>
              <a:gd name="T87" fmla="*/ 78 h 109"/>
              <a:gd name="T88" fmla="*/ 63 w 129"/>
              <a:gd name="T89" fmla="*/ 82 h 109"/>
              <a:gd name="T90" fmla="*/ 55 w 129"/>
              <a:gd name="T91" fmla="*/ 82 h 109"/>
              <a:gd name="T92" fmla="*/ 51 w 129"/>
              <a:gd name="T93" fmla="*/ 77 h 109"/>
              <a:gd name="T94" fmla="*/ 52 w 129"/>
              <a:gd name="T95" fmla="*/ 73 h 109"/>
              <a:gd name="T96" fmla="*/ 53 w 129"/>
              <a:gd name="T97" fmla="*/ 66 h 109"/>
              <a:gd name="T98" fmla="*/ 49 w 129"/>
              <a:gd name="T99" fmla="*/ 62 h 109"/>
              <a:gd name="T100" fmla="*/ 42 w 129"/>
              <a:gd name="T101" fmla="*/ 61 h 109"/>
              <a:gd name="T102" fmla="*/ 35 w 129"/>
              <a:gd name="T103" fmla="*/ 60 h 109"/>
              <a:gd name="T104" fmla="*/ 33 w 129"/>
              <a:gd name="T105" fmla="*/ 52 h 109"/>
              <a:gd name="T106" fmla="*/ 27 w 129"/>
              <a:gd name="T107" fmla="*/ 51 h 109"/>
              <a:gd name="T108" fmla="*/ 23 w 129"/>
              <a:gd name="T109" fmla="*/ 46 h 109"/>
              <a:gd name="T110" fmla="*/ 19 w 129"/>
              <a:gd name="T111" fmla="*/ 37 h 109"/>
              <a:gd name="T112" fmla="*/ 11 w 129"/>
              <a:gd name="T113" fmla="*/ 37 h 109"/>
              <a:gd name="T114" fmla="*/ 6 w 129"/>
              <a:gd name="T115" fmla="*/ 35 h 109"/>
              <a:gd name="T116" fmla="*/ 2 w 129"/>
              <a:gd name="T117" fmla="*/ 29 h 109"/>
              <a:gd name="T118" fmla="*/ 0 w 129"/>
              <a:gd name="T119"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09">
                <a:moveTo>
                  <a:pt x="1" y="18"/>
                </a:moveTo>
                <a:cubicBezTo>
                  <a:pt x="1" y="18"/>
                  <a:pt x="21" y="6"/>
                  <a:pt x="21" y="6"/>
                </a:cubicBezTo>
                <a:cubicBezTo>
                  <a:pt x="27" y="5"/>
                  <a:pt x="27" y="5"/>
                  <a:pt x="27" y="5"/>
                </a:cubicBezTo>
                <a:cubicBezTo>
                  <a:pt x="30" y="5"/>
                  <a:pt x="30" y="5"/>
                  <a:pt x="30" y="5"/>
                </a:cubicBezTo>
                <a:cubicBezTo>
                  <a:pt x="31" y="4"/>
                  <a:pt x="31" y="4"/>
                  <a:pt x="31" y="4"/>
                </a:cubicBezTo>
                <a:cubicBezTo>
                  <a:pt x="31" y="4"/>
                  <a:pt x="32" y="7"/>
                  <a:pt x="33" y="7"/>
                </a:cubicBezTo>
                <a:cubicBezTo>
                  <a:pt x="33" y="7"/>
                  <a:pt x="35" y="9"/>
                  <a:pt x="35" y="8"/>
                </a:cubicBezTo>
                <a:cubicBezTo>
                  <a:pt x="36" y="7"/>
                  <a:pt x="36" y="6"/>
                  <a:pt x="37" y="6"/>
                </a:cubicBezTo>
                <a:cubicBezTo>
                  <a:pt x="37" y="5"/>
                  <a:pt x="38" y="4"/>
                  <a:pt x="40" y="5"/>
                </a:cubicBezTo>
                <a:cubicBezTo>
                  <a:pt x="41" y="6"/>
                  <a:pt x="41" y="10"/>
                  <a:pt x="41" y="10"/>
                </a:cubicBezTo>
                <a:cubicBezTo>
                  <a:pt x="49" y="12"/>
                  <a:pt x="44" y="13"/>
                  <a:pt x="55" y="10"/>
                </a:cubicBezTo>
                <a:cubicBezTo>
                  <a:pt x="55" y="10"/>
                  <a:pt x="57" y="8"/>
                  <a:pt x="57" y="8"/>
                </a:cubicBezTo>
                <a:cubicBezTo>
                  <a:pt x="57" y="7"/>
                  <a:pt x="56" y="5"/>
                  <a:pt x="58" y="6"/>
                </a:cubicBezTo>
                <a:cubicBezTo>
                  <a:pt x="59" y="7"/>
                  <a:pt x="60" y="7"/>
                  <a:pt x="61" y="7"/>
                </a:cubicBezTo>
                <a:cubicBezTo>
                  <a:pt x="62" y="7"/>
                  <a:pt x="64" y="7"/>
                  <a:pt x="64" y="7"/>
                </a:cubicBezTo>
                <a:cubicBezTo>
                  <a:pt x="64" y="7"/>
                  <a:pt x="65" y="6"/>
                  <a:pt x="64" y="5"/>
                </a:cubicBezTo>
                <a:cubicBezTo>
                  <a:pt x="64" y="4"/>
                  <a:pt x="63" y="3"/>
                  <a:pt x="64" y="3"/>
                </a:cubicBezTo>
                <a:cubicBezTo>
                  <a:pt x="64" y="2"/>
                  <a:pt x="66" y="1"/>
                  <a:pt x="66" y="1"/>
                </a:cubicBezTo>
                <a:cubicBezTo>
                  <a:pt x="66" y="1"/>
                  <a:pt x="67" y="1"/>
                  <a:pt x="67" y="2"/>
                </a:cubicBezTo>
                <a:cubicBezTo>
                  <a:pt x="68" y="3"/>
                  <a:pt x="68" y="3"/>
                  <a:pt x="68" y="4"/>
                </a:cubicBezTo>
                <a:cubicBezTo>
                  <a:pt x="69" y="4"/>
                  <a:pt x="69" y="5"/>
                  <a:pt x="70" y="5"/>
                </a:cubicBezTo>
                <a:cubicBezTo>
                  <a:pt x="72" y="5"/>
                  <a:pt x="72" y="5"/>
                  <a:pt x="73" y="4"/>
                </a:cubicBezTo>
                <a:cubicBezTo>
                  <a:pt x="74" y="3"/>
                  <a:pt x="74" y="3"/>
                  <a:pt x="75" y="2"/>
                </a:cubicBezTo>
                <a:cubicBezTo>
                  <a:pt x="76" y="0"/>
                  <a:pt x="76" y="0"/>
                  <a:pt x="77" y="1"/>
                </a:cubicBezTo>
                <a:cubicBezTo>
                  <a:pt x="78" y="1"/>
                  <a:pt x="80" y="2"/>
                  <a:pt x="80" y="2"/>
                </a:cubicBezTo>
                <a:cubicBezTo>
                  <a:pt x="78" y="4"/>
                  <a:pt x="78" y="4"/>
                  <a:pt x="78" y="4"/>
                </a:cubicBezTo>
                <a:cubicBezTo>
                  <a:pt x="78" y="4"/>
                  <a:pt x="77" y="4"/>
                  <a:pt x="79" y="5"/>
                </a:cubicBezTo>
                <a:cubicBezTo>
                  <a:pt x="82" y="6"/>
                  <a:pt x="83" y="6"/>
                  <a:pt x="83" y="6"/>
                </a:cubicBezTo>
                <a:cubicBezTo>
                  <a:pt x="85" y="3"/>
                  <a:pt x="85" y="3"/>
                  <a:pt x="85" y="3"/>
                </a:cubicBezTo>
                <a:cubicBezTo>
                  <a:pt x="85" y="3"/>
                  <a:pt x="85" y="1"/>
                  <a:pt x="86" y="3"/>
                </a:cubicBezTo>
                <a:cubicBezTo>
                  <a:pt x="86" y="4"/>
                  <a:pt x="87" y="6"/>
                  <a:pt x="87" y="6"/>
                </a:cubicBezTo>
                <a:cubicBezTo>
                  <a:pt x="87" y="6"/>
                  <a:pt x="87" y="9"/>
                  <a:pt x="88" y="9"/>
                </a:cubicBezTo>
                <a:cubicBezTo>
                  <a:pt x="89" y="9"/>
                  <a:pt x="89" y="8"/>
                  <a:pt x="89" y="9"/>
                </a:cubicBezTo>
                <a:cubicBezTo>
                  <a:pt x="89" y="10"/>
                  <a:pt x="88" y="10"/>
                  <a:pt x="89" y="10"/>
                </a:cubicBezTo>
                <a:cubicBezTo>
                  <a:pt x="89" y="11"/>
                  <a:pt x="91" y="11"/>
                  <a:pt x="91" y="11"/>
                </a:cubicBezTo>
                <a:cubicBezTo>
                  <a:pt x="91" y="11"/>
                  <a:pt x="92" y="11"/>
                  <a:pt x="92" y="12"/>
                </a:cubicBezTo>
                <a:cubicBezTo>
                  <a:pt x="92" y="13"/>
                  <a:pt x="92" y="14"/>
                  <a:pt x="92" y="14"/>
                </a:cubicBezTo>
                <a:cubicBezTo>
                  <a:pt x="92" y="14"/>
                  <a:pt x="95" y="14"/>
                  <a:pt x="95" y="14"/>
                </a:cubicBezTo>
                <a:cubicBezTo>
                  <a:pt x="96" y="14"/>
                  <a:pt x="97" y="15"/>
                  <a:pt x="98" y="15"/>
                </a:cubicBezTo>
                <a:cubicBezTo>
                  <a:pt x="99" y="14"/>
                  <a:pt x="100" y="13"/>
                  <a:pt x="100" y="13"/>
                </a:cubicBezTo>
                <a:cubicBezTo>
                  <a:pt x="100" y="14"/>
                  <a:pt x="102" y="14"/>
                  <a:pt x="102" y="15"/>
                </a:cubicBezTo>
                <a:cubicBezTo>
                  <a:pt x="101" y="17"/>
                  <a:pt x="100" y="17"/>
                  <a:pt x="102" y="18"/>
                </a:cubicBezTo>
                <a:cubicBezTo>
                  <a:pt x="104" y="18"/>
                  <a:pt x="106" y="19"/>
                  <a:pt x="107" y="19"/>
                </a:cubicBezTo>
                <a:cubicBezTo>
                  <a:pt x="108" y="20"/>
                  <a:pt x="111" y="21"/>
                  <a:pt x="111" y="21"/>
                </a:cubicBezTo>
                <a:cubicBezTo>
                  <a:pt x="112" y="21"/>
                  <a:pt x="113" y="21"/>
                  <a:pt x="113" y="22"/>
                </a:cubicBezTo>
                <a:cubicBezTo>
                  <a:pt x="113" y="23"/>
                  <a:pt x="111" y="25"/>
                  <a:pt x="111" y="25"/>
                </a:cubicBezTo>
                <a:cubicBezTo>
                  <a:pt x="111" y="25"/>
                  <a:pt x="110" y="26"/>
                  <a:pt x="110" y="27"/>
                </a:cubicBezTo>
                <a:cubicBezTo>
                  <a:pt x="110" y="27"/>
                  <a:pt x="109" y="30"/>
                  <a:pt x="109" y="30"/>
                </a:cubicBezTo>
                <a:cubicBezTo>
                  <a:pt x="108" y="31"/>
                  <a:pt x="107" y="33"/>
                  <a:pt x="107" y="33"/>
                </a:cubicBezTo>
                <a:cubicBezTo>
                  <a:pt x="107" y="33"/>
                  <a:pt x="106" y="35"/>
                  <a:pt x="105" y="35"/>
                </a:cubicBezTo>
                <a:cubicBezTo>
                  <a:pt x="105" y="35"/>
                  <a:pt x="104" y="36"/>
                  <a:pt x="104" y="36"/>
                </a:cubicBezTo>
                <a:cubicBezTo>
                  <a:pt x="104" y="37"/>
                  <a:pt x="104" y="39"/>
                  <a:pt x="104" y="39"/>
                </a:cubicBezTo>
                <a:cubicBezTo>
                  <a:pt x="105" y="41"/>
                  <a:pt x="105" y="41"/>
                  <a:pt x="105" y="41"/>
                </a:cubicBezTo>
                <a:cubicBezTo>
                  <a:pt x="105" y="43"/>
                  <a:pt x="105" y="43"/>
                  <a:pt x="105" y="43"/>
                </a:cubicBezTo>
                <a:cubicBezTo>
                  <a:pt x="109" y="42"/>
                  <a:pt x="109" y="42"/>
                  <a:pt x="109" y="42"/>
                </a:cubicBezTo>
                <a:cubicBezTo>
                  <a:pt x="109" y="42"/>
                  <a:pt x="109" y="42"/>
                  <a:pt x="110" y="43"/>
                </a:cubicBezTo>
                <a:cubicBezTo>
                  <a:pt x="112" y="43"/>
                  <a:pt x="113" y="42"/>
                  <a:pt x="114" y="42"/>
                </a:cubicBezTo>
                <a:cubicBezTo>
                  <a:pt x="114" y="42"/>
                  <a:pt x="116" y="44"/>
                  <a:pt x="116" y="44"/>
                </a:cubicBezTo>
                <a:cubicBezTo>
                  <a:pt x="116" y="44"/>
                  <a:pt x="117" y="45"/>
                  <a:pt x="117" y="45"/>
                </a:cubicBezTo>
                <a:cubicBezTo>
                  <a:pt x="118" y="45"/>
                  <a:pt x="120" y="46"/>
                  <a:pt x="120" y="46"/>
                </a:cubicBezTo>
                <a:cubicBezTo>
                  <a:pt x="120" y="49"/>
                  <a:pt x="120" y="49"/>
                  <a:pt x="120" y="49"/>
                </a:cubicBezTo>
                <a:cubicBezTo>
                  <a:pt x="120" y="49"/>
                  <a:pt x="122" y="49"/>
                  <a:pt x="122" y="49"/>
                </a:cubicBezTo>
                <a:cubicBezTo>
                  <a:pt x="123" y="49"/>
                  <a:pt x="124" y="50"/>
                  <a:pt x="124" y="50"/>
                </a:cubicBezTo>
                <a:cubicBezTo>
                  <a:pt x="124" y="50"/>
                  <a:pt x="124" y="53"/>
                  <a:pt x="123" y="53"/>
                </a:cubicBezTo>
                <a:cubicBezTo>
                  <a:pt x="123" y="54"/>
                  <a:pt x="122" y="55"/>
                  <a:pt x="122" y="55"/>
                </a:cubicBezTo>
                <a:cubicBezTo>
                  <a:pt x="122" y="55"/>
                  <a:pt x="123" y="57"/>
                  <a:pt x="124" y="57"/>
                </a:cubicBezTo>
                <a:cubicBezTo>
                  <a:pt x="124" y="57"/>
                  <a:pt x="126" y="57"/>
                  <a:pt x="126" y="57"/>
                </a:cubicBezTo>
                <a:cubicBezTo>
                  <a:pt x="127" y="57"/>
                  <a:pt x="128" y="59"/>
                  <a:pt x="128" y="59"/>
                </a:cubicBezTo>
                <a:cubicBezTo>
                  <a:pt x="128" y="59"/>
                  <a:pt x="129" y="60"/>
                  <a:pt x="129" y="61"/>
                </a:cubicBezTo>
                <a:cubicBezTo>
                  <a:pt x="129" y="62"/>
                  <a:pt x="128" y="64"/>
                  <a:pt x="128" y="64"/>
                </a:cubicBezTo>
                <a:cubicBezTo>
                  <a:pt x="128" y="64"/>
                  <a:pt x="128" y="65"/>
                  <a:pt x="128" y="66"/>
                </a:cubicBezTo>
                <a:cubicBezTo>
                  <a:pt x="128" y="66"/>
                  <a:pt x="127" y="67"/>
                  <a:pt x="127" y="67"/>
                </a:cubicBezTo>
                <a:cubicBezTo>
                  <a:pt x="125" y="67"/>
                  <a:pt x="125" y="67"/>
                  <a:pt x="125" y="67"/>
                </a:cubicBezTo>
                <a:cubicBezTo>
                  <a:pt x="125" y="67"/>
                  <a:pt x="125" y="70"/>
                  <a:pt x="124" y="70"/>
                </a:cubicBezTo>
                <a:cubicBezTo>
                  <a:pt x="124" y="70"/>
                  <a:pt x="123" y="70"/>
                  <a:pt x="123" y="70"/>
                </a:cubicBezTo>
                <a:cubicBezTo>
                  <a:pt x="122" y="70"/>
                  <a:pt x="121" y="71"/>
                  <a:pt x="121" y="71"/>
                </a:cubicBezTo>
                <a:cubicBezTo>
                  <a:pt x="121" y="72"/>
                  <a:pt x="121" y="72"/>
                  <a:pt x="121" y="72"/>
                </a:cubicBezTo>
                <a:cubicBezTo>
                  <a:pt x="120" y="74"/>
                  <a:pt x="120" y="74"/>
                  <a:pt x="120" y="74"/>
                </a:cubicBezTo>
                <a:cubicBezTo>
                  <a:pt x="120" y="74"/>
                  <a:pt x="120" y="74"/>
                  <a:pt x="119" y="74"/>
                </a:cubicBezTo>
                <a:cubicBezTo>
                  <a:pt x="119" y="74"/>
                  <a:pt x="119" y="74"/>
                  <a:pt x="118" y="74"/>
                </a:cubicBezTo>
                <a:cubicBezTo>
                  <a:pt x="118" y="75"/>
                  <a:pt x="117" y="75"/>
                  <a:pt x="117" y="75"/>
                </a:cubicBezTo>
                <a:cubicBezTo>
                  <a:pt x="117" y="75"/>
                  <a:pt x="116" y="74"/>
                  <a:pt x="115" y="74"/>
                </a:cubicBezTo>
                <a:cubicBezTo>
                  <a:pt x="115" y="74"/>
                  <a:pt x="114" y="74"/>
                  <a:pt x="114" y="75"/>
                </a:cubicBezTo>
                <a:cubicBezTo>
                  <a:pt x="113" y="76"/>
                  <a:pt x="113" y="77"/>
                  <a:pt x="112" y="77"/>
                </a:cubicBezTo>
                <a:cubicBezTo>
                  <a:pt x="112" y="77"/>
                  <a:pt x="111" y="78"/>
                  <a:pt x="111" y="78"/>
                </a:cubicBezTo>
                <a:cubicBezTo>
                  <a:pt x="111" y="78"/>
                  <a:pt x="111" y="80"/>
                  <a:pt x="110" y="80"/>
                </a:cubicBezTo>
                <a:cubicBezTo>
                  <a:pt x="110" y="81"/>
                  <a:pt x="109" y="82"/>
                  <a:pt x="109" y="82"/>
                </a:cubicBezTo>
                <a:cubicBezTo>
                  <a:pt x="109" y="82"/>
                  <a:pt x="109" y="83"/>
                  <a:pt x="109" y="83"/>
                </a:cubicBezTo>
                <a:cubicBezTo>
                  <a:pt x="109" y="84"/>
                  <a:pt x="109" y="85"/>
                  <a:pt x="108" y="86"/>
                </a:cubicBezTo>
                <a:cubicBezTo>
                  <a:pt x="107" y="86"/>
                  <a:pt x="105" y="88"/>
                  <a:pt x="105" y="88"/>
                </a:cubicBezTo>
                <a:cubicBezTo>
                  <a:pt x="105" y="88"/>
                  <a:pt x="105" y="88"/>
                  <a:pt x="105" y="89"/>
                </a:cubicBezTo>
                <a:cubicBezTo>
                  <a:pt x="106" y="89"/>
                  <a:pt x="106" y="90"/>
                  <a:pt x="106" y="90"/>
                </a:cubicBezTo>
                <a:cubicBezTo>
                  <a:pt x="106" y="92"/>
                  <a:pt x="106" y="92"/>
                  <a:pt x="106" y="92"/>
                </a:cubicBezTo>
                <a:cubicBezTo>
                  <a:pt x="106" y="92"/>
                  <a:pt x="105" y="93"/>
                  <a:pt x="105" y="94"/>
                </a:cubicBezTo>
                <a:cubicBezTo>
                  <a:pt x="106" y="94"/>
                  <a:pt x="106" y="94"/>
                  <a:pt x="106" y="94"/>
                </a:cubicBezTo>
                <a:cubicBezTo>
                  <a:pt x="107" y="96"/>
                  <a:pt x="107" y="96"/>
                  <a:pt x="107" y="96"/>
                </a:cubicBezTo>
                <a:cubicBezTo>
                  <a:pt x="108" y="98"/>
                  <a:pt x="108" y="98"/>
                  <a:pt x="108" y="98"/>
                </a:cubicBezTo>
                <a:cubicBezTo>
                  <a:pt x="109" y="98"/>
                  <a:pt x="109" y="98"/>
                  <a:pt x="109" y="98"/>
                </a:cubicBezTo>
                <a:cubicBezTo>
                  <a:pt x="109" y="98"/>
                  <a:pt x="110" y="100"/>
                  <a:pt x="110" y="101"/>
                </a:cubicBezTo>
                <a:cubicBezTo>
                  <a:pt x="110" y="101"/>
                  <a:pt x="110" y="103"/>
                  <a:pt x="110" y="103"/>
                </a:cubicBezTo>
                <a:cubicBezTo>
                  <a:pt x="108" y="105"/>
                  <a:pt x="108" y="105"/>
                  <a:pt x="108" y="105"/>
                </a:cubicBezTo>
                <a:cubicBezTo>
                  <a:pt x="107" y="107"/>
                  <a:pt x="107" y="107"/>
                  <a:pt x="107" y="107"/>
                </a:cubicBezTo>
                <a:cubicBezTo>
                  <a:pt x="107" y="107"/>
                  <a:pt x="106" y="107"/>
                  <a:pt x="106" y="107"/>
                </a:cubicBezTo>
                <a:cubicBezTo>
                  <a:pt x="105" y="107"/>
                  <a:pt x="104" y="107"/>
                  <a:pt x="104" y="107"/>
                </a:cubicBezTo>
                <a:cubicBezTo>
                  <a:pt x="103" y="108"/>
                  <a:pt x="103" y="108"/>
                  <a:pt x="103" y="108"/>
                </a:cubicBezTo>
                <a:cubicBezTo>
                  <a:pt x="101" y="108"/>
                  <a:pt x="101" y="108"/>
                  <a:pt x="101" y="108"/>
                </a:cubicBezTo>
                <a:cubicBezTo>
                  <a:pt x="99" y="109"/>
                  <a:pt x="99" y="109"/>
                  <a:pt x="99" y="109"/>
                </a:cubicBezTo>
                <a:cubicBezTo>
                  <a:pt x="96" y="109"/>
                  <a:pt x="96" y="109"/>
                  <a:pt x="96" y="109"/>
                </a:cubicBezTo>
                <a:cubicBezTo>
                  <a:pt x="95" y="107"/>
                  <a:pt x="95" y="107"/>
                  <a:pt x="95" y="107"/>
                </a:cubicBezTo>
                <a:cubicBezTo>
                  <a:pt x="94" y="105"/>
                  <a:pt x="94" y="105"/>
                  <a:pt x="94" y="105"/>
                </a:cubicBezTo>
                <a:cubicBezTo>
                  <a:pt x="93" y="104"/>
                  <a:pt x="93" y="104"/>
                  <a:pt x="93" y="104"/>
                </a:cubicBezTo>
                <a:cubicBezTo>
                  <a:pt x="92" y="104"/>
                  <a:pt x="92" y="104"/>
                  <a:pt x="92" y="104"/>
                </a:cubicBezTo>
                <a:cubicBezTo>
                  <a:pt x="89" y="103"/>
                  <a:pt x="89" y="103"/>
                  <a:pt x="89" y="103"/>
                </a:cubicBezTo>
                <a:cubicBezTo>
                  <a:pt x="90" y="101"/>
                  <a:pt x="90" y="101"/>
                  <a:pt x="90" y="101"/>
                </a:cubicBezTo>
                <a:cubicBezTo>
                  <a:pt x="90" y="101"/>
                  <a:pt x="89" y="99"/>
                  <a:pt x="89" y="99"/>
                </a:cubicBezTo>
                <a:cubicBezTo>
                  <a:pt x="88" y="99"/>
                  <a:pt x="87" y="99"/>
                  <a:pt x="87" y="99"/>
                </a:cubicBezTo>
                <a:cubicBezTo>
                  <a:pt x="85" y="97"/>
                  <a:pt x="85" y="97"/>
                  <a:pt x="85" y="97"/>
                </a:cubicBezTo>
                <a:cubicBezTo>
                  <a:pt x="85" y="97"/>
                  <a:pt x="85" y="96"/>
                  <a:pt x="84" y="95"/>
                </a:cubicBezTo>
                <a:cubicBezTo>
                  <a:pt x="83" y="95"/>
                  <a:pt x="83" y="94"/>
                  <a:pt x="82" y="94"/>
                </a:cubicBezTo>
                <a:cubicBezTo>
                  <a:pt x="81" y="94"/>
                  <a:pt x="79" y="94"/>
                  <a:pt x="79" y="94"/>
                </a:cubicBezTo>
                <a:cubicBezTo>
                  <a:pt x="79" y="94"/>
                  <a:pt x="78" y="92"/>
                  <a:pt x="77" y="92"/>
                </a:cubicBezTo>
                <a:cubicBezTo>
                  <a:pt x="77" y="92"/>
                  <a:pt x="73" y="92"/>
                  <a:pt x="73" y="92"/>
                </a:cubicBezTo>
                <a:cubicBezTo>
                  <a:pt x="73" y="92"/>
                  <a:pt x="74" y="89"/>
                  <a:pt x="74" y="89"/>
                </a:cubicBezTo>
                <a:cubicBezTo>
                  <a:pt x="74" y="88"/>
                  <a:pt x="74" y="85"/>
                  <a:pt x="74" y="85"/>
                </a:cubicBezTo>
                <a:cubicBezTo>
                  <a:pt x="74" y="84"/>
                  <a:pt x="74" y="84"/>
                  <a:pt x="74" y="84"/>
                </a:cubicBezTo>
                <a:cubicBezTo>
                  <a:pt x="74" y="84"/>
                  <a:pt x="73" y="83"/>
                  <a:pt x="74" y="81"/>
                </a:cubicBezTo>
                <a:cubicBezTo>
                  <a:pt x="75" y="79"/>
                  <a:pt x="74" y="80"/>
                  <a:pt x="75" y="78"/>
                </a:cubicBezTo>
                <a:cubicBezTo>
                  <a:pt x="76" y="75"/>
                  <a:pt x="76" y="74"/>
                  <a:pt x="76" y="74"/>
                </a:cubicBezTo>
                <a:cubicBezTo>
                  <a:pt x="74" y="73"/>
                  <a:pt x="74" y="73"/>
                  <a:pt x="74" y="73"/>
                </a:cubicBezTo>
                <a:cubicBezTo>
                  <a:pt x="74" y="73"/>
                  <a:pt x="73" y="72"/>
                  <a:pt x="72" y="73"/>
                </a:cubicBezTo>
                <a:cubicBezTo>
                  <a:pt x="72" y="75"/>
                  <a:pt x="71" y="75"/>
                  <a:pt x="71" y="75"/>
                </a:cubicBezTo>
                <a:cubicBezTo>
                  <a:pt x="69" y="78"/>
                  <a:pt x="69" y="78"/>
                  <a:pt x="69" y="78"/>
                </a:cubicBezTo>
                <a:cubicBezTo>
                  <a:pt x="69" y="81"/>
                  <a:pt x="69" y="81"/>
                  <a:pt x="69" y="81"/>
                </a:cubicBezTo>
                <a:cubicBezTo>
                  <a:pt x="69" y="81"/>
                  <a:pt x="70" y="82"/>
                  <a:pt x="67" y="82"/>
                </a:cubicBezTo>
                <a:cubicBezTo>
                  <a:pt x="65" y="82"/>
                  <a:pt x="63" y="82"/>
                  <a:pt x="63" y="82"/>
                </a:cubicBezTo>
                <a:cubicBezTo>
                  <a:pt x="63" y="82"/>
                  <a:pt x="65" y="84"/>
                  <a:pt x="63" y="84"/>
                </a:cubicBezTo>
                <a:cubicBezTo>
                  <a:pt x="60" y="84"/>
                  <a:pt x="57" y="84"/>
                  <a:pt x="57" y="84"/>
                </a:cubicBezTo>
                <a:cubicBezTo>
                  <a:pt x="55" y="82"/>
                  <a:pt x="55" y="82"/>
                  <a:pt x="55" y="82"/>
                </a:cubicBezTo>
                <a:cubicBezTo>
                  <a:pt x="51" y="83"/>
                  <a:pt x="51" y="83"/>
                  <a:pt x="51" y="83"/>
                </a:cubicBezTo>
                <a:cubicBezTo>
                  <a:pt x="51" y="83"/>
                  <a:pt x="51" y="82"/>
                  <a:pt x="51" y="80"/>
                </a:cubicBezTo>
                <a:cubicBezTo>
                  <a:pt x="51" y="79"/>
                  <a:pt x="50" y="77"/>
                  <a:pt x="51" y="77"/>
                </a:cubicBezTo>
                <a:cubicBezTo>
                  <a:pt x="52" y="77"/>
                  <a:pt x="53" y="76"/>
                  <a:pt x="53" y="76"/>
                </a:cubicBezTo>
                <a:cubicBezTo>
                  <a:pt x="52" y="73"/>
                  <a:pt x="52" y="73"/>
                  <a:pt x="52" y="73"/>
                </a:cubicBezTo>
                <a:cubicBezTo>
                  <a:pt x="52" y="73"/>
                  <a:pt x="52" y="73"/>
                  <a:pt x="52" y="73"/>
                </a:cubicBezTo>
                <a:cubicBezTo>
                  <a:pt x="52" y="73"/>
                  <a:pt x="51" y="73"/>
                  <a:pt x="51" y="72"/>
                </a:cubicBezTo>
                <a:cubicBezTo>
                  <a:pt x="51" y="71"/>
                  <a:pt x="52" y="69"/>
                  <a:pt x="52" y="69"/>
                </a:cubicBezTo>
                <a:cubicBezTo>
                  <a:pt x="53" y="68"/>
                  <a:pt x="53" y="66"/>
                  <a:pt x="53" y="66"/>
                </a:cubicBezTo>
                <a:cubicBezTo>
                  <a:pt x="52" y="66"/>
                  <a:pt x="52" y="66"/>
                  <a:pt x="52" y="66"/>
                </a:cubicBezTo>
                <a:cubicBezTo>
                  <a:pt x="52" y="66"/>
                  <a:pt x="50" y="67"/>
                  <a:pt x="50" y="65"/>
                </a:cubicBezTo>
                <a:cubicBezTo>
                  <a:pt x="50" y="64"/>
                  <a:pt x="49" y="62"/>
                  <a:pt x="49" y="62"/>
                </a:cubicBezTo>
                <a:cubicBezTo>
                  <a:pt x="49" y="62"/>
                  <a:pt x="47" y="61"/>
                  <a:pt x="47" y="61"/>
                </a:cubicBezTo>
                <a:cubicBezTo>
                  <a:pt x="46" y="61"/>
                  <a:pt x="46" y="61"/>
                  <a:pt x="45" y="62"/>
                </a:cubicBezTo>
                <a:cubicBezTo>
                  <a:pt x="45" y="62"/>
                  <a:pt x="42" y="61"/>
                  <a:pt x="42" y="61"/>
                </a:cubicBezTo>
                <a:cubicBezTo>
                  <a:pt x="42" y="61"/>
                  <a:pt x="39" y="61"/>
                  <a:pt x="39" y="61"/>
                </a:cubicBezTo>
                <a:cubicBezTo>
                  <a:pt x="38" y="61"/>
                  <a:pt x="37" y="63"/>
                  <a:pt x="37" y="63"/>
                </a:cubicBezTo>
                <a:cubicBezTo>
                  <a:pt x="35" y="60"/>
                  <a:pt x="35" y="60"/>
                  <a:pt x="35" y="60"/>
                </a:cubicBezTo>
                <a:cubicBezTo>
                  <a:pt x="36" y="57"/>
                  <a:pt x="36" y="57"/>
                  <a:pt x="36" y="57"/>
                </a:cubicBezTo>
                <a:cubicBezTo>
                  <a:pt x="36" y="57"/>
                  <a:pt x="34" y="55"/>
                  <a:pt x="34" y="54"/>
                </a:cubicBezTo>
                <a:cubicBezTo>
                  <a:pt x="34" y="54"/>
                  <a:pt x="33" y="52"/>
                  <a:pt x="33" y="52"/>
                </a:cubicBezTo>
                <a:cubicBezTo>
                  <a:pt x="31" y="52"/>
                  <a:pt x="31" y="52"/>
                  <a:pt x="31" y="52"/>
                </a:cubicBezTo>
                <a:cubicBezTo>
                  <a:pt x="30" y="51"/>
                  <a:pt x="30" y="51"/>
                  <a:pt x="30" y="51"/>
                </a:cubicBezTo>
                <a:cubicBezTo>
                  <a:pt x="30" y="51"/>
                  <a:pt x="28" y="51"/>
                  <a:pt x="27" y="51"/>
                </a:cubicBezTo>
                <a:cubicBezTo>
                  <a:pt x="26" y="51"/>
                  <a:pt x="26" y="51"/>
                  <a:pt x="25" y="51"/>
                </a:cubicBezTo>
                <a:cubicBezTo>
                  <a:pt x="25" y="51"/>
                  <a:pt x="23" y="49"/>
                  <a:pt x="23" y="49"/>
                </a:cubicBezTo>
                <a:cubicBezTo>
                  <a:pt x="23" y="48"/>
                  <a:pt x="23" y="47"/>
                  <a:pt x="23" y="46"/>
                </a:cubicBezTo>
                <a:cubicBezTo>
                  <a:pt x="22" y="45"/>
                  <a:pt x="21" y="43"/>
                  <a:pt x="21" y="42"/>
                </a:cubicBezTo>
                <a:cubicBezTo>
                  <a:pt x="21" y="42"/>
                  <a:pt x="22" y="40"/>
                  <a:pt x="22" y="40"/>
                </a:cubicBezTo>
                <a:cubicBezTo>
                  <a:pt x="21" y="39"/>
                  <a:pt x="19" y="37"/>
                  <a:pt x="19" y="37"/>
                </a:cubicBezTo>
                <a:cubicBezTo>
                  <a:pt x="18" y="35"/>
                  <a:pt x="18" y="35"/>
                  <a:pt x="18" y="35"/>
                </a:cubicBezTo>
                <a:cubicBezTo>
                  <a:pt x="18" y="35"/>
                  <a:pt x="15" y="37"/>
                  <a:pt x="14" y="37"/>
                </a:cubicBezTo>
                <a:cubicBezTo>
                  <a:pt x="13" y="37"/>
                  <a:pt x="11" y="36"/>
                  <a:pt x="11" y="37"/>
                </a:cubicBezTo>
                <a:cubicBezTo>
                  <a:pt x="11" y="37"/>
                  <a:pt x="12" y="39"/>
                  <a:pt x="11" y="39"/>
                </a:cubicBezTo>
                <a:cubicBezTo>
                  <a:pt x="10" y="39"/>
                  <a:pt x="8" y="39"/>
                  <a:pt x="7" y="38"/>
                </a:cubicBezTo>
                <a:cubicBezTo>
                  <a:pt x="6" y="37"/>
                  <a:pt x="6" y="36"/>
                  <a:pt x="6" y="35"/>
                </a:cubicBezTo>
                <a:cubicBezTo>
                  <a:pt x="5" y="35"/>
                  <a:pt x="5" y="33"/>
                  <a:pt x="4" y="33"/>
                </a:cubicBezTo>
                <a:cubicBezTo>
                  <a:pt x="3" y="33"/>
                  <a:pt x="2" y="33"/>
                  <a:pt x="2" y="32"/>
                </a:cubicBezTo>
                <a:cubicBezTo>
                  <a:pt x="2" y="32"/>
                  <a:pt x="2" y="29"/>
                  <a:pt x="2" y="29"/>
                </a:cubicBezTo>
                <a:cubicBezTo>
                  <a:pt x="2" y="27"/>
                  <a:pt x="2" y="27"/>
                  <a:pt x="2" y="27"/>
                </a:cubicBezTo>
                <a:cubicBezTo>
                  <a:pt x="2" y="27"/>
                  <a:pt x="2" y="24"/>
                  <a:pt x="1" y="24"/>
                </a:cubicBezTo>
                <a:cubicBezTo>
                  <a:pt x="1" y="23"/>
                  <a:pt x="0" y="22"/>
                  <a:pt x="0" y="22"/>
                </a:cubicBezTo>
                <a:cubicBezTo>
                  <a:pt x="0" y="19"/>
                  <a:pt x="0" y="19"/>
                  <a:pt x="0" y="19"/>
                </a:cubicBezTo>
                <a:lnTo>
                  <a:pt x="1" y="18"/>
                </a:lnTo>
                <a:close/>
              </a:path>
            </a:pathLst>
          </a:custGeom>
          <a:pattFill prst="ltDnDiag">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 name="Text Placeholder 2"/>
          <p:cNvSpPr>
            <a:spLocks noGrp="1"/>
          </p:cNvSpPr>
          <p:nvPr>
            <p:ph type="body" sz="quarter" idx="12"/>
          </p:nvPr>
        </p:nvSpPr>
        <p:spPr/>
        <p:txBody>
          <a:bodyPr/>
          <a:lstStyle/>
          <a:p>
            <a:r>
              <a:rPr lang="en-GB" dirty="0"/>
              <a:t>GDPR </a:t>
            </a:r>
            <a:r>
              <a:rPr lang="en-GB" dirty="0" smtClean="0"/>
              <a:t>Regulatory Heat Map</a:t>
            </a:r>
            <a:endParaRPr lang="en-GB" dirty="0"/>
          </a:p>
        </p:txBody>
      </p:sp>
      <p:grpSp>
        <p:nvGrpSpPr>
          <p:cNvPr id="97" name="Group 96"/>
          <p:cNvGrpSpPr/>
          <p:nvPr/>
        </p:nvGrpSpPr>
        <p:grpSpPr>
          <a:xfrm>
            <a:off x="2668659" y="232886"/>
            <a:ext cx="4686678" cy="4703169"/>
            <a:chOff x="2206929" y="103346"/>
            <a:chExt cx="4686678" cy="4703169"/>
          </a:xfrm>
        </p:grpSpPr>
        <p:grpSp>
          <p:nvGrpSpPr>
            <p:cNvPr id="51" name="Group 50"/>
            <p:cNvGrpSpPr>
              <a:grpSpLocks noChangeAspect="1"/>
            </p:cNvGrpSpPr>
            <p:nvPr/>
          </p:nvGrpSpPr>
          <p:grpSpPr>
            <a:xfrm>
              <a:off x="2206929" y="103346"/>
              <a:ext cx="4686678" cy="4542816"/>
              <a:chOff x="3117355" y="235948"/>
              <a:chExt cx="4415312" cy="4279785"/>
            </a:xfrm>
          </p:grpSpPr>
          <p:sp>
            <p:nvSpPr>
              <p:cNvPr id="58" name="Freeform 47"/>
              <p:cNvSpPr>
                <a:spLocks/>
              </p:cNvSpPr>
              <p:nvPr/>
            </p:nvSpPr>
            <p:spPr bwMode="auto">
              <a:xfrm>
                <a:off x="5588874" y="2851550"/>
                <a:ext cx="445269" cy="240785"/>
              </a:xfrm>
              <a:custGeom>
                <a:avLst/>
                <a:gdLst>
                  <a:gd name="T0" fmla="*/ 32 w 195"/>
                  <a:gd name="T1" fmla="*/ 49 h 109"/>
                  <a:gd name="T2" fmla="*/ 40 w 195"/>
                  <a:gd name="T3" fmla="*/ 37 h 109"/>
                  <a:gd name="T4" fmla="*/ 47 w 195"/>
                  <a:gd name="T5" fmla="*/ 25 h 109"/>
                  <a:gd name="T6" fmla="*/ 53 w 195"/>
                  <a:gd name="T7" fmla="*/ 15 h 109"/>
                  <a:gd name="T8" fmla="*/ 64 w 195"/>
                  <a:gd name="T9" fmla="*/ 13 h 109"/>
                  <a:gd name="T10" fmla="*/ 71 w 195"/>
                  <a:gd name="T11" fmla="*/ 17 h 109"/>
                  <a:gd name="T12" fmla="*/ 78 w 195"/>
                  <a:gd name="T13" fmla="*/ 8 h 109"/>
                  <a:gd name="T14" fmla="*/ 87 w 195"/>
                  <a:gd name="T15" fmla="*/ 10 h 109"/>
                  <a:gd name="T16" fmla="*/ 96 w 195"/>
                  <a:gd name="T17" fmla="*/ 14 h 109"/>
                  <a:gd name="T18" fmla="*/ 97 w 195"/>
                  <a:gd name="T19" fmla="*/ 22 h 109"/>
                  <a:gd name="T20" fmla="*/ 102 w 195"/>
                  <a:gd name="T21" fmla="*/ 23 h 109"/>
                  <a:gd name="T22" fmla="*/ 106 w 195"/>
                  <a:gd name="T23" fmla="*/ 23 h 109"/>
                  <a:gd name="T24" fmla="*/ 108 w 195"/>
                  <a:gd name="T25" fmla="*/ 20 h 109"/>
                  <a:gd name="T26" fmla="*/ 111 w 195"/>
                  <a:gd name="T27" fmla="*/ 15 h 109"/>
                  <a:gd name="T28" fmla="*/ 114 w 195"/>
                  <a:gd name="T29" fmla="*/ 12 h 109"/>
                  <a:gd name="T30" fmla="*/ 118 w 195"/>
                  <a:gd name="T31" fmla="*/ 9 h 109"/>
                  <a:gd name="T32" fmla="*/ 123 w 195"/>
                  <a:gd name="T33" fmla="*/ 9 h 109"/>
                  <a:gd name="T34" fmla="*/ 126 w 195"/>
                  <a:gd name="T35" fmla="*/ 8 h 109"/>
                  <a:gd name="T36" fmla="*/ 131 w 195"/>
                  <a:gd name="T37" fmla="*/ 9 h 109"/>
                  <a:gd name="T38" fmla="*/ 135 w 195"/>
                  <a:gd name="T39" fmla="*/ 11 h 109"/>
                  <a:gd name="T40" fmla="*/ 142 w 195"/>
                  <a:gd name="T41" fmla="*/ 7 h 109"/>
                  <a:gd name="T42" fmla="*/ 145 w 195"/>
                  <a:gd name="T43" fmla="*/ 4 h 109"/>
                  <a:gd name="T44" fmla="*/ 148 w 195"/>
                  <a:gd name="T45" fmla="*/ 1 h 109"/>
                  <a:gd name="T46" fmla="*/ 154 w 195"/>
                  <a:gd name="T47" fmla="*/ 2 h 109"/>
                  <a:gd name="T48" fmla="*/ 162 w 195"/>
                  <a:gd name="T49" fmla="*/ 1 h 109"/>
                  <a:gd name="T50" fmla="*/ 168 w 195"/>
                  <a:gd name="T51" fmla="*/ 1 h 109"/>
                  <a:gd name="T52" fmla="*/ 173 w 195"/>
                  <a:gd name="T53" fmla="*/ 4 h 109"/>
                  <a:gd name="T54" fmla="*/ 175 w 195"/>
                  <a:gd name="T55" fmla="*/ 9 h 109"/>
                  <a:gd name="T56" fmla="*/ 183 w 195"/>
                  <a:gd name="T57" fmla="*/ 10 h 109"/>
                  <a:gd name="T58" fmla="*/ 187 w 195"/>
                  <a:gd name="T59" fmla="*/ 11 h 109"/>
                  <a:gd name="T60" fmla="*/ 195 w 195"/>
                  <a:gd name="T61" fmla="*/ 12 h 109"/>
                  <a:gd name="T62" fmla="*/ 193 w 195"/>
                  <a:gd name="T63" fmla="*/ 20 h 109"/>
                  <a:gd name="T64" fmla="*/ 192 w 195"/>
                  <a:gd name="T65" fmla="*/ 27 h 109"/>
                  <a:gd name="T66" fmla="*/ 191 w 195"/>
                  <a:gd name="T67" fmla="*/ 33 h 109"/>
                  <a:gd name="T68" fmla="*/ 188 w 195"/>
                  <a:gd name="T69" fmla="*/ 39 h 109"/>
                  <a:gd name="T70" fmla="*/ 188 w 195"/>
                  <a:gd name="T71" fmla="*/ 47 h 109"/>
                  <a:gd name="T72" fmla="*/ 186 w 195"/>
                  <a:gd name="T73" fmla="*/ 52 h 109"/>
                  <a:gd name="T74" fmla="*/ 169 w 195"/>
                  <a:gd name="T75" fmla="*/ 49 h 109"/>
                  <a:gd name="T76" fmla="*/ 146 w 195"/>
                  <a:gd name="T77" fmla="*/ 50 h 109"/>
                  <a:gd name="T78" fmla="*/ 126 w 195"/>
                  <a:gd name="T79" fmla="*/ 70 h 109"/>
                  <a:gd name="T80" fmla="*/ 110 w 195"/>
                  <a:gd name="T81" fmla="*/ 78 h 109"/>
                  <a:gd name="T82" fmla="*/ 94 w 195"/>
                  <a:gd name="T83" fmla="*/ 85 h 109"/>
                  <a:gd name="T84" fmla="*/ 73 w 195"/>
                  <a:gd name="T85" fmla="*/ 96 h 109"/>
                  <a:gd name="T86" fmla="*/ 47 w 195"/>
                  <a:gd name="T87" fmla="*/ 107 h 109"/>
                  <a:gd name="T88" fmla="*/ 22 w 195"/>
                  <a:gd name="T89" fmla="*/ 98 h 109"/>
                  <a:gd name="T90" fmla="*/ 14 w 195"/>
                  <a:gd name="T91" fmla="*/ 102 h 109"/>
                  <a:gd name="T92" fmla="*/ 4 w 195"/>
                  <a:gd name="T93" fmla="*/ 88 h 109"/>
                  <a:gd name="T94" fmla="*/ 0 w 195"/>
                  <a:gd name="T95" fmla="*/ 84 h 109"/>
                  <a:gd name="T96" fmla="*/ 2 w 195"/>
                  <a:gd name="T97" fmla="*/ 75 h 109"/>
                  <a:gd name="T98" fmla="*/ 3 w 195"/>
                  <a:gd name="T99" fmla="*/ 68 h 109"/>
                  <a:gd name="T100" fmla="*/ 5 w 195"/>
                  <a:gd name="T101" fmla="*/ 60 h 109"/>
                  <a:gd name="T102" fmla="*/ 9 w 195"/>
                  <a:gd name="T103" fmla="*/ 55 h 109"/>
                  <a:gd name="T104" fmla="*/ 16 w 195"/>
                  <a:gd name="T105" fmla="*/ 57 h 109"/>
                  <a:gd name="T106" fmla="*/ 22 w 195"/>
                  <a:gd name="T10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109">
                    <a:moveTo>
                      <a:pt x="26" y="54"/>
                    </a:moveTo>
                    <a:cubicBezTo>
                      <a:pt x="29" y="52"/>
                      <a:pt x="29" y="52"/>
                      <a:pt x="29" y="52"/>
                    </a:cubicBezTo>
                    <a:cubicBezTo>
                      <a:pt x="29" y="52"/>
                      <a:pt x="29" y="49"/>
                      <a:pt x="30" y="50"/>
                    </a:cubicBezTo>
                    <a:cubicBezTo>
                      <a:pt x="30" y="50"/>
                      <a:pt x="32" y="49"/>
                      <a:pt x="32" y="49"/>
                    </a:cubicBezTo>
                    <a:cubicBezTo>
                      <a:pt x="33" y="47"/>
                      <a:pt x="33" y="47"/>
                      <a:pt x="33" y="47"/>
                    </a:cubicBezTo>
                    <a:cubicBezTo>
                      <a:pt x="34" y="44"/>
                      <a:pt x="34" y="44"/>
                      <a:pt x="34" y="44"/>
                    </a:cubicBezTo>
                    <a:cubicBezTo>
                      <a:pt x="39" y="42"/>
                      <a:pt x="39" y="42"/>
                      <a:pt x="39" y="42"/>
                    </a:cubicBezTo>
                    <a:cubicBezTo>
                      <a:pt x="40" y="37"/>
                      <a:pt x="40" y="37"/>
                      <a:pt x="40" y="37"/>
                    </a:cubicBezTo>
                    <a:cubicBezTo>
                      <a:pt x="39" y="34"/>
                      <a:pt x="39" y="34"/>
                      <a:pt x="39" y="34"/>
                    </a:cubicBezTo>
                    <a:cubicBezTo>
                      <a:pt x="39" y="34"/>
                      <a:pt x="39" y="30"/>
                      <a:pt x="40" y="30"/>
                    </a:cubicBezTo>
                    <a:cubicBezTo>
                      <a:pt x="41" y="30"/>
                      <a:pt x="44" y="28"/>
                      <a:pt x="44" y="28"/>
                    </a:cubicBezTo>
                    <a:cubicBezTo>
                      <a:pt x="47" y="25"/>
                      <a:pt x="47" y="25"/>
                      <a:pt x="47" y="25"/>
                    </a:cubicBezTo>
                    <a:cubicBezTo>
                      <a:pt x="47" y="23"/>
                      <a:pt x="47" y="23"/>
                      <a:pt x="47" y="23"/>
                    </a:cubicBezTo>
                    <a:cubicBezTo>
                      <a:pt x="49" y="19"/>
                      <a:pt x="49" y="19"/>
                      <a:pt x="49" y="19"/>
                    </a:cubicBezTo>
                    <a:cubicBezTo>
                      <a:pt x="51" y="17"/>
                      <a:pt x="51" y="17"/>
                      <a:pt x="51" y="17"/>
                    </a:cubicBezTo>
                    <a:cubicBezTo>
                      <a:pt x="53" y="15"/>
                      <a:pt x="53" y="15"/>
                      <a:pt x="53" y="15"/>
                    </a:cubicBezTo>
                    <a:cubicBezTo>
                      <a:pt x="56" y="14"/>
                      <a:pt x="56" y="14"/>
                      <a:pt x="56" y="14"/>
                    </a:cubicBezTo>
                    <a:cubicBezTo>
                      <a:pt x="56" y="14"/>
                      <a:pt x="57" y="14"/>
                      <a:pt x="58" y="14"/>
                    </a:cubicBezTo>
                    <a:cubicBezTo>
                      <a:pt x="59" y="14"/>
                      <a:pt x="60" y="13"/>
                      <a:pt x="60" y="13"/>
                    </a:cubicBezTo>
                    <a:cubicBezTo>
                      <a:pt x="61" y="13"/>
                      <a:pt x="64" y="13"/>
                      <a:pt x="64" y="13"/>
                    </a:cubicBezTo>
                    <a:cubicBezTo>
                      <a:pt x="64" y="13"/>
                      <a:pt x="66" y="11"/>
                      <a:pt x="66" y="12"/>
                    </a:cubicBezTo>
                    <a:cubicBezTo>
                      <a:pt x="66" y="14"/>
                      <a:pt x="66" y="15"/>
                      <a:pt x="66" y="15"/>
                    </a:cubicBezTo>
                    <a:cubicBezTo>
                      <a:pt x="67" y="16"/>
                      <a:pt x="68" y="18"/>
                      <a:pt x="68" y="18"/>
                    </a:cubicBezTo>
                    <a:cubicBezTo>
                      <a:pt x="68" y="18"/>
                      <a:pt x="70" y="18"/>
                      <a:pt x="71" y="17"/>
                    </a:cubicBezTo>
                    <a:cubicBezTo>
                      <a:pt x="72" y="16"/>
                      <a:pt x="74" y="15"/>
                      <a:pt x="74" y="15"/>
                    </a:cubicBezTo>
                    <a:cubicBezTo>
                      <a:pt x="74" y="15"/>
                      <a:pt x="76" y="17"/>
                      <a:pt x="76" y="16"/>
                    </a:cubicBezTo>
                    <a:cubicBezTo>
                      <a:pt x="76" y="15"/>
                      <a:pt x="76" y="11"/>
                      <a:pt x="76" y="11"/>
                    </a:cubicBezTo>
                    <a:cubicBezTo>
                      <a:pt x="78" y="8"/>
                      <a:pt x="78" y="8"/>
                      <a:pt x="78" y="8"/>
                    </a:cubicBezTo>
                    <a:cubicBezTo>
                      <a:pt x="78" y="8"/>
                      <a:pt x="80" y="8"/>
                      <a:pt x="80" y="7"/>
                    </a:cubicBezTo>
                    <a:cubicBezTo>
                      <a:pt x="80" y="6"/>
                      <a:pt x="82" y="4"/>
                      <a:pt x="82" y="4"/>
                    </a:cubicBezTo>
                    <a:cubicBezTo>
                      <a:pt x="85" y="4"/>
                      <a:pt x="85" y="4"/>
                      <a:pt x="85" y="4"/>
                    </a:cubicBezTo>
                    <a:cubicBezTo>
                      <a:pt x="87" y="10"/>
                      <a:pt x="87" y="10"/>
                      <a:pt x="87" y="10"/>
                    </a:cubicBezTo>
                    <a:cubicBezTo>
                      <a:pt x="90" y="12"/>
                      <a:pt x="90" y="12"/>
                      <a:pt x="90" y="12"/>
                    </a:cubicBezTo>
                    <a:cubicBezTo>
                      <a:pt x="91" y="13"/>
                      <a:pt x="91" y="13"/>
                      <a:pt x="91" y="13"/>
                    </a:cubicBezTo>
                    <a:cubicBezTo>
                      <a:pt x="93" y="14"/>
                      <a:pt x="93" y="14"/>
                      <a:pt x="93" y="14"/>
                    </a:cubicBezTo>
                    <a:cubicBezTo>
                      <a:pt x="96" y="14"/>
                      <a:pt x="96" y="14"/>
                      <a:pt x="96" y="14"/>
                    </a:cubicBezTo>
                    <a:cubicBezTo>
                      <a:pt x="96" y="15"/>
                      <a:pt x="96" y="15"/>
                      <a:pt x="96" y="15"/>
                    </a:cubicBezTo>
                    <a:cubicBezTo>
                      <a:pt x="98" y="17"/>
                      <a:pt x="98" y="17"/>
                      <a:pt x="98" y="17"/>
                    </a:cubicBezTo>
                    <a:cubicBezTo>
                      <a:pt x="99" y="20"/>
                      <a:pt x="99" y="20"/>
                      <a:pt x="99" y="20"/>
                    </a:cubicBezTo>
                    <a:cubicBezTo>
                      <a:pt x="97" y="22"/>
                      <a:pt x="97" y="22"/>
                      <a:pt x="97" y="22"/>
                    </a:cubicBezTo>
                    <a:cubicBezTo>
                      <a:pt x="97" y="23"/>
                      <a:pt x="97" y="23"/>
                      <a:pt x="97" y="23"/>
                    </a:cubicBezTo>
                    <a:cubicBezTo>
                      <a:pt x="98" y="24"/>
                      <a:pt x="98" y="24"/>
                      <a:pt x="98" y="24"/>
                    </a:cubicBezTo>
                    <a:cubicBezTo>
                      <a:pt x="98" y="24"/>
                      <a:pt x="99" y="24"/>
                      <a:pt x="99" y="24"/>
                    </a:cubicBezTo>
                    <a:cubicBezTo>
                      <a:pt x="99" y="24"/>
                      <a:pt x="101" y="23"/>
                      <a:pt x="102" y="23"/>
                    </a:cubicBezTo>
                    <a:cubicBezTo>
                      <a:pt x="102" y="23"/>
                      <a:pt x="102" y="22"/>
                      <a:pt x="102" y="22"/>
                    </a:cubicBezTo>
                    <a:cubicBezTo>
                      <a:pt x="102" y="22"/>
                      <a:pt x="104" y="21"/>
                      <a:pt x="104" y="21"/>
                    </a:cubicBezTo>
                    <a:cubicBezTo>
                      <a:pt x="104" y="21"/>
                      <a:pt x="105" y="21"/>
                      <a:pt x="105" y="21"/>
                    </a:cubicBezTo>
                    <a:cubicBezTo>
                      <a:pt x="105" y="22"/>
                      <a:pt x="106" y="23"/>
                      <a:pt x="106" y="23"/>
                    </a:cubicBezTo>
                    <a:cubicBezTo>
                      <a:pt x="106" y="23"/>
                      <a:pt x="107" y="22"/>
                      <a:pt x="107" y="23"/>
                    </a:cubicBezTo>
                    <a:cubicBezTo>
                      <a:pt x="107" y="23"/>
                      <a:pt x="108" y="23"/>
                      <a:pt x="108" y="23"/>
                    </a:cubicBezTo>
                    <a:cubicBezTo>
                      <a:pt x="108" y="23"/>
                      <a:pt x="108" y="23"/>
                      <a:pt x="108" y="22"/>
                    </a:cubicBezTo>
                    <a:cubicBezTo>
                      <a:pt x="108" y="20"/>
                      <a:pt x="108" y="20"/>
                      <a:pt x="108" y="20"/>
                    </a:cubicBezTo>
                    <a:cubicBezTo>
                      <a:pt x="108" y="19"/>
                      <a:pt x="108" y="18"/>
                      <a:pt x="108" y="18"/>
                    </a:cubicBezTo>
                    <a:cubicBezTo>
                      <a:pt x="109" y="17"/>
                      <a:pt x="109" y="17"/>
                      <a:pt x="109" y="16"/>
                    </a:cubicBezTo>
                    <a:cubicBezTo>
                      <a:pt x="109" y="16"/>
                      <a:pt x="108" y="15"/>
                      <a:pt x="109" y="15"/>
                    </a:cubicBezTo>
                    <a:cubicBezTo>
                      <a:pt x="110" y="15"/>
                      <a:pt x="111" y="15"/>
                      <a:pt x="111" y="15"/>
                    </a:cubicBezTo>
                    <a:cubicBezTo>
                      <a:pt x="111" y="15"/>
                      <a:pt x="111" y="14"/>
                      <a:pt x="111" y="14"/>
                    </a:cubicBezTo>
                    <a:cubicBezTo>
                      <a:pt x="111" y="14"/>
                      <a:pt x="112" y="13"/>
                      <a:pt x="113" y="13"/>
                    </a:cubicBezTo>
                    <a:cubicBezTo>
                      <a:pt x="113" y="13"/>
                      <a:pt x="113" y="14"/>
                      <a:pt x="114" y="13"/>
                    </a:cubicBezTo>
                    <a:cubicBezTo>
                      <a:pt x="115" y="12"/>
                      <a:pt x="114" y="12"/>
                      <a:pt x="114" y="12"/>
                    </a:cubicBezTo>
                    <a:cubicBezTo>
                      <a:pt x="114" y="11"/>
                      <a:pt x="114" y="11"/>
                      <a:pt x="114" y="11"/>
                    </a:cubicBezTo>
                    <a:cubicBezTo>
                      <a:pt x="115" y="10"/>
                      <a:pt x="114" y="11"/>
                      <a:pt x="116" y="11"/>
                    </a:cubicBezTo>
                    <a:cubicBezTo>
                      <a:pt x="117" y="10"/>
                      <a:pt x="118" y="10"/>
                      <a:pt x="118" y="10"/>
                    </a:cubicBezTo>
                    <a:cubicBezTo>
                      <a:pt x="118" y="10"/>
                      <a:pt x="118" y="9"/>
                      <a:pt x="118" y="9"/>
                    </a:cubicBezTo>
                    <a:cubicBezTo>
                      <a:pt x="120" y="8"/>
                      <a:pt x="120" y="8"/>
                      <a:pt x="120" y="8"/>
                    </a:cubicBezTo>
                    <a:cubicBezTo>
                      <a:pt x="120" y="8"/>
                      <a:pt x="120" y="9"/>
                      <a:pt x="120" y="9"/>
                    </a:cubicBezTo>
                    <a:cubicBezTo>
                      <a:pt x="120" y="9"/>
                      <a:pt x="121" y="9"/>
                      <a:pt x="122" y="9"/>
                    </a:cubicBezTo>
                    <a:cubicBezTo>
                      <a:pt x="122" y="9"/>
                      <a:pt x="123" y="10"/>
                      <a:pt x="123" y="9"/>
                    </a:cubicBezTo>
                    <a:cubicBezTo>
                      <a:pt x="123" y="9"/>
                      <a:pt x="124" y="9"/>
                      <a:pt x="124" y="8"/>
                    </a:cubicBezTo>
                    <a:cubicBezTo>
                      <a:pt x="124" y="8"/>
                      <a:pt x="124" y="8"/>
                      <a:pt x="124" y="8"/>
                    </a:cubicBezTo>
                    <a:cubicBezTo>
                      <a:pt x="124" y="8"/>
                      <a:pt x="124" y="7"/>
                      <a:pt x="125" y="7"/>
                    </a:cubicBezTo>
                    <a:cubicBezTo>
                      <a:pt x="126" y="8"/>
                      <a:pt x="125" y="8"/>
                      <a:pt x="126" y="8"/>
                    </a:cubicBezTo>
                    <a:cubicBezTo>
                      <a:pt x="126" y="7"/>
                      <a:pt x="128" y="6"/>
                      <a:pt x="128" y="6"/>
                    </a:cubicBezTo>
                    <a:cubicBezTo>
                      <a:pt x="128" y="6"/>
                      <a:pt x="128" y="6"/>
                      <a:pt x="129" y="8"/>
                    </a:cubicBezTo>
                    <a:cubicBezTo>
                      <a:pt x="129" y="9"/>
                      <a:pt x="130" y="9"/>
                      <a:pt x="131" y="9"/>
                    </a:cubicBezTo>
                    <a:cubicBezTo>
                      <a:pt x="131" y="9"/>
                      <a:pt x="131" y="9"/>
                      <a:pt x="131" y="9"/>
                    </a:cubicBezTo>
                    <a:cubicBezTo>
                      <a:pt x="131" y="10"/>
                      <a:pt x="132" y="11"/>
                      <a:pt x="132" y="11"/>
                    </a:cubicBezTo>
                    <a:cubicBezTo>
                      <a:pt x="133" y="11"/>
                      <a:pt x="133" y="11"/>
                      <a:pt x="133" y="11"/>
                    </a:cubicBezTo>
                    <a:cubicBezTo>
                      <a:pt x="134" y="10"/>
                      <a:pt x="134" y="10"/>
                      <a:pt x="134" y="10"/>
                    </a:cubicBezTo>
                    <a:cubicBezTo>
                      <a:pt x="134" y="10"/>
                      <a:pt x="134" y="11"/>
                      <a:pt x="135" y="11"/>
                    </a:cubicBezTo>
                    <a:cubicBezTo>
                      <a:pt x="136" y="11"/>
                      <a:pt x="137" y="12"/>
                      <a:pt x="137" y="12"/>
                    </a:cubicBezTo>
                    <a:cubicBezTo>
                      <a:pt x="137" y="11"/>
                      <a:pt x="138" y="10"/>
                      <a:pt x="138" y="10"/>
                    </a:cubicBezTo>
                    <a:cubicBezTo>
                      <a:pt x="138" y="9"/>
                      <a:pt x="138" y="9"/>
                      <a:pt x="139" y="8"/>
                    </a:cubicBezTo>
                    <a:cubicBezTo>
                      <a:pt x="139" y="8"/>
                      <a:pt x="142" y="7"/>
                      <a:pt x="142" y="7"/>
                    </a:cubicBezTo>
                    <a:cubicBezTo>
                      <a:pt x="142" y="7"/>
                      <a:pt x="141" y="5"/>
                      <a:pt x="140" y="5"/>
                    </a:cubicBezTo>
                    <a:cubicBezTo>
                      <a:pt x="140" y="5"/>
                      <a:pt x="139" y="4"/>
                      <a:pt x="141" y="3"/>
                    </a:cubicBezTo>
                    <a:cubicBezTo>
                      <a:pt x="142" y="3"/>
                      <a:pt x="143" y="3"/>
                      <a:pt x="143" y="3"/>
                    </a:cubicBezTo>
                    <a:cubicBezTo>
                      <a:pt x="145" y="4"/>
                      <a:pt x="145" y="4"/>
                      <a:pt x="145" y="4"/>
                    </a:cubicBezTo>
                    <a:cubicBezTo>
                      <a:pt x="145" y="3"/>
                      <a:pt x="145" y="3"/>
                      <a:pt x="145" y="3"/>
                    </a:cubicBezTo>
                    <a:cubicBezTo>
                      <a:pt x="146" y="2"/>
                      <a:pt x="146" y="2"/>
                      <a:pt x="146" y="2"/>
                    </a:cubicBezTo>
                    <a:cubicBezTo>
                      <a:pt x="146" y="2"/>
                      <a:pt x="147" y="1"/>
                      <a:pt x="147" y="1"/>
                    </a:cubicBezTo>
                    <a:cubicBezTo>
                      <a:pt x="147" y="1"/>
                      <a:pt x="148" y="1"/>
                      <a:pt x="148" y="1"/>
                    </a:cubicBezTo>
                    <a:cubicBezTo>
                      <a:pt x="149" y="1"/>
                      <a:pt x="150" y="1"/>
                      <a:pt x="150" y="1"/>
                    </a:cubicBezTo>
                    <a:cubicBezTo>
                      <a:pt x="150" y="1"/>
                      <a:pt x="151" y="2"/>
                      <a:pt x="151" y="2"/>
                    </a:cubicBezTo>
                    <a:cubicBezTo>
                      <a:pt x="152" y="2"/>
                      <a:pt x="153" y="2"/>
                      <a:pt x="153" y="2"/>
                    </a:cubicBezTo>
                    <a:cubicBezTo>
                      <a:pt x="153" y="2"/>
                      <a:pt x="154" y="3"/>
                      <a:pt x="154" y="2"/>
                    </a:cubicBezTo>
                    <a:cubicBezTo>
                      <a:pt x="155" y="2"/>
                      <a:pt x="155" y="1"/>
                      <a:pt x="155" y="1"/>
                    </a:cubicBezTo>
                    <a:cubicBezTo>
                      <a:pt x="155" y="1"/>
                      <a:pt x="159" y="0"/>
                      <a:pt x="159" y="0"/>
                    </a:cubicBezTo>
                    <a:cubicBezTo>
                      <a:pt x="159" y="0"/>
                      <a:pt x="160" y="0"/>
                      <a:pt x="160" y="0"/>
                    </a:cubicBezTo>
                    <a:cubicBezTo>
                      <a:pt x="161" y="1"/>
                      <a:pt x="162" y="1"/>
                      <a:pt x="162" y="1"/>
                    </a:cubicBezTo>
                    <a:cubicBezTo>
                      <a:pt x="163" y="1"/>
                      <a:pt x="164" y="2"/>
                      <a:pt x="164" y="2"/>
                    </a:cubicBezTo>
                    <a:cubicBezTo>
                      <a:pt x="165" y="3"/>
                      <a:pt x="166" y="3"/>
                      <a:pt x="166" y="3"/>
                    </a:cubicBezTo>
                    <a:cubicBezTo>
                      <a:pt x="166" y="3"/>
                      <a:pt x="166" y="1"/>
                      <a:pt x="166" y="1"/>
                    </a:cubicBezTo>
                    <a:cubicBezTo>
                      <a:pt x="167" y="1"/>
                      <a:pt x="168" y="1"/>
                      <a:pt x="168" y="1"/>
                    </a:cubicBezTo>
                    <a:cubicBezTo>
                      <a:pt x="169" y="2"/>
                      <a:pt x="169" y="2"/>
                      <a:pt x="169" y="2"/>
                    </a:cubicBezTo>
                    <a:cubicBezTo>
                      <a:pt x="169" y="2"/>
                      <a:pt x="170" y="3"/>
                      <a:pt x="171" y="3"/>
                    </a:cubicBezTo>
                    <a:cubicBezTo>
                      <a:pt x="171" y="3"/>
                      <a:pt x="172" y="2"/>
                      <a:pt x="172" y="2"/>
                    </a:cubicBezTo>
                    <a:cubicBezTo>
                      <a:pt x="172" y="3"/>
                      <a:pt x="173" y="3"/>
                      <a:pt x="173" y="4"/>
                    </a:cubicBezTo>
                    <a:cubicBezTo>
                      <a:pt x="173" y="4"/>
                      <a:pt x="174" y="5"/>
                      <a:pt x="174" y="5"/>
                    </a:cubicBezTo>
                    <a:cubicBezTo>
                      <a:pt x="174" y="6"/>
                      <a:pt x="175" y="6"/>
                      <a:pt x="175" y="6"/>
                    </a:cubicBezTo>
                    <a:cubicBezTo>
                      <a:pt x="175" y="7"/>
                      <a:pt x="175" y="8"/>
                      <a:pt x="175" y="8"/>
                    </a:cubicBezTo>
                    <a:cubicBezTo>
                      <a:pt x="175" y="8"/>
                      <a:pt x="175" y="8"/>
                      <a:pt x="175" y="9"/>
                    </a:cubicBezTo>
                    <a:cubicBezTo>
                      <a:pt x="176" y="9"/>
                      <a:pt x="179" y="9"/>
                      <a:pt x="179" y="9"/>
                    </a:cubicBezTo>
                    <a:cubicBezTo>
                      <a:pt x="179" y="9"/>
                      <a:pt x="180" y="9"/>
                      <a:pt x="180" y="10"/>
                    </a:cubicBezTo>
                    <a:cubicBezTo>
                      <a:pt x="180" y="10"/>
                      <a:pt x="182" y="10"/>
                      <a:pt x="182" y="10"/>
                    </a:cubicBezTo>
                    <a:cubicBezTo>
                      <a:pt x="182" y="10"/>
                      <a:pt x="183" y="9"/>
                      <a:pt x="183" y="10"/>
                    </a:cubicBezTo>
                    <a:cubicBezTo>
                      <a:pt x="183" y="10"/>
                      <a:pt x="183" y="11"/>
                      <a:pt x="183" y="11"/>
                    </a:cubicBezTo>
                    <a:cubicBezTo>
                      <a:pt x="185" y="11"/>
                      <a:pt x="185" y="11"/>
                      <a:pt x="185" y="11"/>
                    </a:cubicBezTo>
                    <a:cubicBezTo>
                      <a:pt x="186" y="11"/>
                      <a:pt x="186" y="11"/>
                      <a:pt x="186" y="11"/>
                    </a:cubicBezTo>
                    <a:cubicBezTo>
                      <a:pt x="186" y="11"/>
                      <a:pt x="187" y="10"/>
                      <a:pt x="187" y="11"/>
                    </a:cubicBezTo>
                    <a:cubicBezTo>
                      <a:pt x="187" y="11"/>
                      <a:pt x="188" y="11"/>
                      <a:pt x="188" y="11"/>
                    </a:cubicBezTo>
                    <a:cubicBezTo>
                      <a:pt x="188" y="11"/>
                      <a:pt x="190" y="12"/>
                      <a:pt x="190" y="12"/>
                    </a:cubicBezTo>
                    <a:cubicBezTo>
                      <a:pt x="190" y="12"/>
                      <a:pt x="191" y="12"/>
                      <a:pt x="192" y="12"/>
                    </a:cubicBezTo>
                    <a:cubicBezTo>
                      <a:pt x="192" y="12"/>
                      <a:pt x="195" y="12"/>
                      <a:pt x="195" y="12"/>
                    </a:cubicBezTo>
                    <a:cubicBezTo>
                      <a:pt x="195" y="12"/>
                      <a:pt x="195" y="13"/>
                      <a:pt x="195" y="14"/>
                    </a:cubicBezTo>
                    <a:cubicBezTo>
                      <a:pt x="195" y="14"/>
                      <a:pt x="195" y="16"/>
                      <a:pt x="195" y="16"/>
                    </a:cubicBezTo>
                    <a:cubicBezTo>
                      <a:pt x="195" y="16"/>
                      <a:pt x="194" y="17"/>
                      <a:pt x="194" y="18"/>
                    </a:cubicBezTo>
                    <a:cubicBezTo>
                      <a:pt x="193" y="18"/>
                      <a:pt x="193" y="20"/>
                      <a:pt x="193" y="20"/>
                    </a:cubicBezTo>
                    <a:cubicBezTo>
                      <a:pt x="193" y="20"/>
                      <a:pt x="193" y="21"/>
                      <a:pt x="193" y="21"/>
                    </a:cubicBezTo>
                    <a:cubicBezTo>
                      <a:pt x="193" y="21"/>
                      <a:pt x="193" y="23"/>
                      <a:pt x="193" y="23"/>
                    </a:cubicBezTo>
                    <a:cubicBezTo>
                      <a:pt x="192" y="25"/>
                      <a:pt x="192" y="25"/>
                      <a:pt x="192" y="25"/>
                    </a:cubicBezTo>
                    <a:cubicBezTo>
                      <a:pt x="192" y="25"/>
                      <a:pt x="191" y="26"/>
                      <a:pt x="192" y="27"/>
                    </a:cubicBezTo>
                    <a:cubicBezTo>
                      <a:pt x="192" y="27"/>
                      <a:pt x="192" y="28"/>
                      <a:pt x="192" y="28"/>
                    </a:cubicBezTo>
                    <a:cubicBezTo>
                      <a:pt x="193" y="29"/>
                      <a:pt x="193" y="29"/>
                      <a:pt x="193" y="29"/>
                    </a:cubicBezTo>
                    <a:cubicBezTo>
                      <a:pt x="191" y="31"/>
                      <a:pt x="191" y="31"/>
                      <a:pt x="191" y="31"/>
                    </a:cubicBezTo>
                    <a:cubicBezTo>
                      <a:pt x="191" y="33"/>
                      <a:pt x="191" y="33"/>
                      <a:pt x="191" y="33"/>
                    </a:cubicBezTo>
                    <a:cubicBezTo>
                      <a:pt x="191" y="33"/>
                      <a:pt x="192" y="34"/>
                      <a:pt x="191" y="35"/>
                    </a:cubicBezTo>
                    <a:cubicBezTo>
                      <a:pt x="191" y="35"/>
                      <a:pt x="190" y="36"/>
                      <a:pt x="190" y="36"/>
                    </a:cubicBezTo>
                    <a:cubicBezTo>
                      <a:pt x="190" y="36"/>
                      <a:pt x="188" y="38"/>
                      <a:pt x="188" y="38"/>
                    </a:cubicBezTo>
                    <a:cubicBezTo>
                      <a:pt x="188" y="38"/>
                      <a:pt x="188" y="39"/>
                      <a:pt x="188" y="39"/>
                    </a:cubicBezTo>
                    <a:cubicBezTo>
                      <a:pt x="188" y="39"/>
                      <a:pt x="187" y="41"/>
                      <a:pt x="187" y="41"/>
                    </a:cubicBezTo>
                    <a:cubicBezTo>
                      <a:pt x="187" y="41"/>
                      <a:pt x="187" y="44"/>
                      <a:pt x="187" y="44"/>
                    </a:cubicBezTo>
                    <a:cubicBezTo>
                      <a:pt x="187" y="44"/>
                      <a:pt x="188" y="45"/>
                      <a:pt x="188" y="45"/>
                    </a:cubicBezTo>
                    <a:cubicBezTo>
                      <a:pt x="188" y="45"/>
                      <a:pt x="188" y="46"/>
                      <a:pt x="188" y="47"/>
                    </a:cubicBezTo>
                    <a:cubicBezTo>
                      <a:pt x="187" y="47"/>
                      <a:pt x="188" y="48"/>
                      <a:pt x="188" y="49"/>
                    </a:cubicBezTo>
                    <a:cubicBezTo>
                      <a:pt x="188" y="49"/>
                      <a:pt x="188" y="50"/>
                      <a:pt x="188" y="50"/>
                    </a:cubicBezTo>
                    <a:cubicBezTo>
                      <a:pt x="187" y="52"/>
                      <a:pt x="187" y="52"/>
                      <a:pt x="187" y="52"/>
                    </a:cubicBezTo>
                    <a:cubicBezTo>
                      <a:pt x="186" y="52"/>
                      <a:pt x="186" y="52"/>
                      <a:pt x="186" y="52"/>
                    </a:cubicBezTo>
                    <a:cubicBezTo>
                      <a:pt x="187" y="55"/>
                      <a:pt x="187" y="55"/>
                      <a:pt x="187" y="55"/>
                    </a:cubicBezTo>
                    <a:cubicBezTo>
                      <a:pt x="185" y="57"/>
                      <a:pt x="185" y="57"/>
                      <a:pt x="185" y="57"/>
                    </a:cubicBezTo>
                    <a:cubicBezTo>
                      <a:pt x="177" y="57"/>
                      <a:pt x="177" y="57"/>
                      <a:pt x="177" y="57"/>
                    </a:cubicBezTo>
                    <a:cubicBezTo>
                      <a:pt x="169" y="49"/>
                      <a:pt x="169" y="49"/>
                      <a:pt x="169" y="49"/>
                    </a:cubicBezTo>
                    <a:cubicBezTo>
                      <a:pt x="163" y="48"/>
                      <a:pt x="163" y="48"/>
                      <a:pt x="163" y="48"/>
                    </a:cubicBezTo>
                    <a:cubicBezTo>
                      <a:pt x="158" y="52"/>
                      <a:pt x="158" y="52"/>
                      <a:pt x="158" y="52"/>
                    </a:cubicBezTo>
                    <a:cubicBezTo>
                      <a:pt x="151" y="53"/>
                      <a:pt x="151" y="53"/>
                      <a:pt x="151" y="53"/>
                    </a:cubicBezTo>
                    <a:cubicBezTo>
                      <a:pt x="146" y="50"/>
                      <a:pt x="146" y="50"/>
                      <a:pt x="146" y="50"/>
                    </a:cubicBezTo>
                    <a:cubicBezTo>
                      <a:pt x="132" y="54"/>
                      <a:pt x="132" y="54"/>
                      <a:pt x="132" y="54"/>
                    </a:cubicBezTo>
                    <a:cubicBezTo>
                      <a:pt x="131" y="57"/>
                      <a:pt x="131" y="57"/>
                      <a:pt x="131" y="57"/>
                    </a:cubicBezTo>
                    <a:cubicBezTo>
                      <a:pt x="129" y="64"/>
                      <a:pt x="129" y="64"/>
                      <a:pt x="129" y="64"/>
                    </a:cubicBezTo>
                    <a:cubicBezTo>
                      <a:pt x="126" y="70"/>
                      <a:pt x="126" y="70"/>
                      <a:pt x="126" y="70"/>
                    </a:cubicBezTo>
                    <a:cubicBezTo>
                      <a:pt x="122" y="72"/>
                      <a:pt x="122" y="72"/>
                      <a:pt x="122" y="72"/>
                    </a:cubicBezTo>
                    <a:cubicBezTo>
                      <a:pt x="119" y="74"/>
                      <a:pt x="119" y="74"/>
                      <a:pt x="119" y="74"/>
                    </a:cubicBezTo>
                    <a:cubicBezTo>
                      <a:pt x="116" y="78"/>
                      <a:pt x="116" y="78"/>
                      <a:pt x="116" y="78"/>
                    </a:cubicBezTo>
                    <a:cubicBezTo>
                      <a:pt x="110" y="78"/>
                      <a:pt x="110" y="78"/>
                      <a:pt x="110" y="78"/>
                    </a:cubicBezTo>
                    <a:cubicBezTo>
                      <a:pt x="106" y="77"/>
                      <a:pt x="106" y="77"/>
                      <a:pt x="106" y="77"/>
                    </a:cubicBezTo>
                    <a:cubicBezTo>
                      <a:pt x="100" y="78"/>
                      <a:pt x="100" y="78"/>
                      <a:pt x="100" y="78"/>
                    </a:cubicBezTo>
                    <a:cubicBezTo>
                      <a:pt x="98" y="84"/>
                      <a:pt x="98" y="84"/>
                      <a:pt x="98" y="84"/>
                    </a:cubicBezTo>
                    <a:cubicBezTo>
                      <a:pt x="94" y="85"/>
                      <a:pt x="94" y="85"/>
                      <a:pt x="94" y="85"/>
                    </a:cubicBezTo>
                    <a:cubicBezTo>
                      <a:pt x="87" y="86"/>
                      <a:pt x="87" y="86"/>
                      <a:pt x="87" y="86"/>
                    </a:cubicBezTo>
                    <a:cubicBezTo>
                      <a:pt x="78" y="89"/>
                      <a:pt x="78" y="89"/>
                      <a:pt x="78" y="89"/>
                    </a:cubicBezTo>
                    <a:cubicBezTo>
                      <a:pt x="73" y="94"/>
                      <a:pt x="73" y="94"/>
                      <a:pt x="73" y="94"/>
                    </a:cubicBezTo>
                    <a:cubicBezTo>
                      <a:pt x="73" y="96"/>
                      <a:pt x="73" y="96"/>
                      <a:pt x="73" y="96"/>
                    </a:cubicBezTo>
                    <a:cubicBezTo>
                      <a:pt x="73" y="96"/>
                      <a:pt x="77" y="99"/>
                      <a:pt x="79" y="100"/>
                    </a:cubicBezTo>
                    <a:cubicBezTo>
                      <a:pt x="81" y="102"/>
                      <a:pt x="75" y="103"/>
                      <a:pt x="74" y="104"/>
                    </a:cubicBezTo>
                    <a:cubicBezTo>
                      <a:pt x="73" y="105"/>
                      <a:pt x="64" y="106"/>
                      <a:pt x="64" y="106"/>
                    </a:cubicBezTo>
                    <a:cubicBezTo>
                      <a:pt x="47" y="107"/>
                      <a:pt x="47" y="107"/>
                      <a:pt x="47" y="107"/>
                    </a:cubicBezTo>
                    <a:cubicBezTo>
                      <a:pt x="38" y="109"/>
                      <a:pt x="38" y="109"/>
                      <a:pt x="38" y="109"/>
                    </a:cubicBezTo>
                    <a:cubicBezTo>
                      <a:pt x="34" y="107"/>
                      <a:pt x="34" y="107"/>
                      <a:pt x="34" y="107"/>
                    </a:cubicBezTo>
                    <a:cubicBezTo>
                      <a:pt x="27" y="103"/>
                      <a:pt x="27" y="103"/>
                      <a:pt x="27" y="103"/>
                    </a:cubicBezTo>
                    <a:cubicBezTo>
                      <a:pt x="22" y="98"/>
                      <a:pt x="22" y="98"/>
                      <a:pt x="22" y="98"/>
                    </a:cubicBezTo>
                    <a:cubicBezTo>
                      <a:pt x="22" y="98"/>
                      <a:pt x="22" y="98"/>
                      <a:pt x="22" y="98"/>
                    </a:cubicBezTo>
                    <a:cubicBezTo>
                      <a:pt x="14" y="97"/>
                      <a:pt x="14" y="97"/>
                      <a:pt x="14" y="97"/>
                    </a:cubicBezTo>
                    <a:cubicBezTo>
                      <a:pt x="14" y="98"/>
                      <a:pt x="14" y="98"/>
                      <a:pt x="14" y="98"/>
                    </a:cubicBezTo>
                    <a:cubicBezTo>
                      <a:pt x="14" y="102"/>
                      <a:pt x="14" y="102"/>
                      <a:pt x="14" y="102"/>
                    </a:cubicBezTo>
                    <a:cubicBezTo>
                      <a:pt x="11" y="106"/>
                      <a:pt x="11" y="106"/>
                      <a:pt x="11" y="106"/>
                    </a:cubicBezTo>
                    <a:cubicBezTo>
                      <a:pt x="9" y="103"/>
                      <a:pt x="8" y="98"/>
                      <a:pt x="6" y="93"/>
                    </a:cubicBezTo>
                    <a:cubicBezTo>
                      <a:pt x="6" y="93"/>
                      <a:pt x="6" y="92"/>
                      <a:pt x="5" y="91"/>
                    </a:cubicBezTo>
                    <a:cubicBezTo>
                      <a:pt x="5" y="90"/>
                      <a:pt x="4" y="88"/>
                      <a:pt x="4" y="88"/>
                    </a:cubicBezTo>
                    <a:cubicBezTo>
                      <a:pt x="4" y="88"/>
                      <a:pt x="4" y="88"/>
                      <a:pt x="4" y="88"/>
                    </a:cubicBezTo>
                    <a:cubicBezTo>
                      <a:pt x="3" y="87"/>
                      <a:pt x="2" y="86"/>
                      <a:pt x="2" y="86"/>
                    </a:cubicBezTo>
                    <a:cubicBezTo>
                      <a:pt x="2" y="86"/>
                      <a:pt x="2" y="85"/>
                      <a:pt x="2" y="85"/>
                    </a:cubicBezTo>
                    <a:cubicBezTo>
                      <a:pt x="1" y="85"/>
                      <a:pt x="0" y="84"/>
                      <a:pt x="0" y="84"/>
                    </a:cubicBezTo>
                    <a:cubicBezTo>
                      <a:pt x="0" y="84"/>
                      <a:pt x="0" y="81"/>
                      <a:pt x="0" y="81"/>
                    </a:cubicBezTo>
                    <a:cubicBezTo>
                      <a:pt x="0" y="79"/>
                      <a:pt x="0" y="79"/>
                      <a:pt x="0" y="79"/>
                    </a:cubicBezTo>
                    <a:cubicBezTo>
                      <a:pt x="2" y="77"/>
                      <a:pt x="2" y="77"/>
                      <a:pt x="2" y="77"/>
                    </a:cubicBezTo>
                    <a:cubicBezTo>
                      <a:pt x="2" y="77"/>
                      <a:pt x="2" y="75"/>
                      <a:pt x="2" y="75"/>
                    </a:cubicBezTo>
                    <a:cubicBezTo>
                      <a:pt x="2" y="75"/>
                      <a:pt x="3" y="73"/>
                      <a:pt x="3" y="73"/>
                    </a:cubicBezTo>
                    <a:cubicBezTo>
                      <a:pt x="2" y="72"/>
                      <a:pt x="2" y="72"/>
                      <a:pt x="2" y="72"/>
                    </a:cubicBezTo>
                    <a:cubicBezTo>
                      <a:pt x="2" y="69"/>
                      <a:pt x="2" y="69"/>
                      <a:pt x="2" y="69"/>
                    </a:cubicBezTo>
                    <a:cubicBezTo>
                      <a:pt x="3" y="68"/>
                      <a:pt x="3" y="68"/>
                      <a:pt x="3" y="68"/>
                    </a:cubicBezTo>
                    <a:cubicBezTo>
                      <a:pt x="3" y="66"/>
                      <a:pt x="3" y="66"/>
                      <a:pt x="3" y="66"/>
                    </a:cubicBezTo>
                    <a:cubicBezTo>
                      <a:pt x="3" y="66"/>
                      <a:pt x="3" y="65"/>
                      <a:pt x="3" y="65"/>
                    </a:cubicBezTo>
                    <a:cubicBezTo>
                      <a:pt x="4" y="65"/>
                      <a:pt x="4" y="62"/>
                      <a:pt x="4" y="62"/>
                    </a:cubicBezTo>
                    <a:cubicBezTo>
                      <a:pt x="4" y="62"/>
                      <a:pt x="5" y="60"/>
                      <a:pt x="5" y="60"/>
                    </a:cubicBezTo>
                    <a:cubicBezTo>
                      <a:pt x="6" y="60"/>
                      <a:pt x="6" y="59"/>
                      <a:pt x="6" y="59"/>
                    </a:cubicBezTo>
                    <a:cubicBezTo>
                      <a:pt x="6" y="58"/>
                      <a:pt x="6" y="57"/>
                      <a:pt x="6" y="57"/>
                    </a:cubicBezTo>
                    <a:cubicBezTo>
                      <a:pt x="8" y="56"/>
                      <a:pt x="8" y="56"/>
                      <a:pt x="8" y="56"/>
                    </a:cubicBezTo>
                    <a:cubicBezTo>
                      <a:pt x="8" y="56"/>
                      <a:pt x="9" y="55"/>
                      <a:pt x="9" y="55"/>
                    </a:cubicBezTo>
                    <a:cubicBezTo>
                      <a:pt x="9" y="55"/>
                      <a:pt x="10" y="55"/>
                      <a:pt x="11" y="55"/>
                    </a:cubicBezTo>
                    <a:cubicBezTo>
                      <a:pt x="11" y="55"/>
                      <a:pt x="12" y="55"/>
                      <a:pt x="13" y="55"/>
                    </a:cubicBezTo>
                    <a:cubicBezTo>
                      <a:pt x="13" y="55"/>
                      <a:pt x="13" y="56"/>
                      <a:pt x="14" y="56"/>
                    </a:cubicBezTo>
                    <a:cubicBezTo>
                      <a:pt x="15" y="56"/>
                      <a:pt x="16" y="57"/>
                      <a:pt x="16" y="57"/>
                    </a:cubicBezTo>
                    <a:cubicBezTo>
                      <a:pt x="17" y="56"/>
                      <a:pt x="17" y="56"/>
                      <a:pt x="17" y="56"/>
                    </a:cubicBezTo>
                    <a:cubicBezTo>
                      <a:pt x="18" y="56"/>
                      <a:pt x="18" y="55"/>
                      <a:pt x="18" y="55"/>
                    </a:cubicBezTo>
                    <a:cubicBezTo>
                      <a:pt x="19" y="55"/>
                      <a:pt x="21" y="56"/>
                      <a:pt x="21" y="56"/>
                    </a:cubicBezTo>
                    <a:cubicBezTo>
                      <a:pt x="21" y="56"/>
                      <a:pt x="22" y="57"/>
                      <a:pt x="22" y="56"/>
                    </a:cubicBezTo>
                    <a:cubicBezTo>
                      <a:pt x="23" y="56"/>
                      <a:pt x="24" y="55"/>
                      <a:pt x="24" y="55"/>
                    </a:cubicBezTo>
                    <a:cubicBezTo>
                      <a:pt x="26" y="54"/>
                      <a:pt x="26" y="54"/>
                      <a:pt x="26" y="54"/>
                    </a:cubicBezTo>
                    <a:close/>
                  </a:path>
                </a:pathLst>
              </a:custGeom>
              <a:pattFill prst="ltDnDiag">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9" name="Freeform 88"/>
              <p:cNvSpPr>
                <a:spLocks/>
              </p:cNvSpPr>
              <p:nvPr/>
            </p:nvSpPr>
            <p:spPr bwMode="auto">
              <a:xfrm>
                <a:off x="5320613" y="3211661"/>
                <a:ext cx="266062" cy="194972"/>
              </a:xfrm>
              <a:custGeom>
                <a:avLst/>
                <a:gdLst>
                  <a:gd name="T0" fmla="*/ 5 w 117"/>
                  <a:gd name="T1" fmla="*/ 46 h 88"/>
                  <a:gd name="T2" fmla="*/ 1 w 117"/>
                  <a:gd name="T3" fmla="*/ 42 h 88"/>
                  <a:gd name="T4" fmla="*/ 6 w 117"/>
                  <a:gd name="T5" fmla="*/ 36 h 88"/>
                  <a:gd name="T6" fmla="*/ 10 w 117"/>
                  <a:gd name="T7" fmla="*/ 33 h 88"/>
                  <a:gd name="T8" fmla="*/ 13 w 117"/>
                  <a:gd name="T9" fmla="*/ 27 h 88"/>
                  <a:gd name="T10" fmla="*/ 41 w 117"/>
                  <a:gd name="T11" fmla="*/ 31 h 88"/>
                  <a:gd name="T12" fmla="*/ 48 w 117"/>
                  <a:gd name="T13" fmla="*/ 26 h 88"/>
                  <a:gd name="T14" fmla="*/ 55 w 117"/>
                  <a:gd name="T15" fmla="*/ 19 h 88"/>
                  <a:gd name="T16" fmla="*/ 71 w 117"/>
                  <a:gd name="T17" fmla="*/ 15 h 88"/>
                  <a:gd name="T18" fmla="*/ 85 w 117"/>
                  <a:gd name="T19" fmla="*/ 12 h 88"/>
                  <a:gd name="T20" fmla="*/ 95 w 117"/>
                  <a:gd name="T21" fmla="*/ 8 h 88"/>
                  <a:gd name="T22" fmla="*/ 101 w 117"/>
                  <a:gd name="T23" fmla="*/ 2 h 88"/>
                  <a:gd name="T24" fmla="*/ 107 w 117"/>
                  <a:gd name="T25" fmla="*/ 2 h 88"/>
                  <a:gd name="T26" fmla="*/ 108 w 117"/>
                  <a:gd name="T27" fmla="*/ 5 h 88"/>
                  <a:gd name="T28" fmla="*/ 109 w 117"/>
                  <a:gd name="T29" fmla="*/ 7 h 88"/>
                  <a:gd name="T30" fmla="*/ 111 w 117"/>
                  <a:gd name="T31" fmla="*/ 10 h 88"/>
                  <a:gd name="T32" fmla="*/ 115 w 117"/>
                  <a:gd name="T33" fmla="*/ 19 h 88"/>
                  <a:gd name="T34" fmla="*/ 109 w 117"/>
                  <a:gd name="T35" fmla="*/ 22 h 88"/>
                  <a:gd name="T36" fmla="*/ 107 w 117"/>
                  <a:gd name="T37" fmla="*/ 27 h 88"/>
                  <a:gd name="T38" fmla="*/ 102 w 117"/>
                  <a:gd name="T39" fmla="*/ 28 h 88"/>
                  <a:gd name="T40" fmla="*/ 101 w 117"/>
                  <a:gd name="T41" fmla="*/ 32 h 88"/>
                  <a:gd name="T42" fmla="*/ 96 w 117"/>
                  <a:gd name="T43" fmla="*/ 35 h 88"/>
                  <a:gd name="T44" fmla="*/ 91 w 117"/>
                  <a:gd name="T45" fmla="*/ 38 h 88"/>
                  <a:gd name="T46" fmla="*/ 86 w 117"/>
                  <a:gd name="T47" fmla="*/ 41 h 88"/>
                  <a:gd name="T48" fmla="*/ 87 w 117"/>
                  <a:gd name="T49" fmla="*/ 46 h 88"/>
                  <a:gd name="T50" fmla="*/ 90 w 117"/>
                  <a:gd name="T51" fmla="*/ 49 h 88"/>
                  <a:gd name="T52" fmla="*/ 89 w 117"/>
                  <a:gd name="T53" fmla="*/ 56 h 88"/>
                  <a:gd name="T54" fmla="*/ 88 w 117"/>
                  <a:gd name="T55" fmla="*/ 60 h 88"/>
                  <a:gd name="T56" fmla="*/ 83 w 117"/>
                  <a:gd name="T57" fmla="*/ 62 h 88"/>
                  <a:gd name="T58" fmla="*/ 78 w 117"/>
                  <a:gd name="T59" fmla="*/ 64 h 88"/>
                  <a:gd name="T60" fmla="*/ 76 w 117"/>
                  <a:gd name="T61" fmla="*/ 68 h 88"/>
                  <a:gd name="T62" fmla="*/ 79 w 117"/>
                  <a:gd name="T63" fmla="*/ 69 h 88"/>
                  <a:gd name="T64" fmla="*/ 77 w 117"/>
                  <a:gd name="T65" fmla="*/ 72 h 88"/>
                  <a:gd name="T66" fmla="*/ 76 w 117"/>
                  <a:gd name="T67" fmla="*/ 76 h 88"/>
                  <a:gd name="T68" fmla="*/ 79 w 117"/>
                  <a:gd name="T69" fmla="*/ 80 h 88"/>
                  <a:gd name="T70" fmla="*/ 74 w 117"/>
                  <a:gd name="T71" fmla="*/ 83 h 88"/>
                  <a:gd name="T72" fmla="*/ 69 w 117"/>
                  <a:gd name="T73" fmla="*/ 81 h 88"/>
                  <a:gd name="T74" fmla="*/ 64 w 117"/>
                  <a:gd name="T75" fmla="*/ 80 h 88"/>
                  <a:gd name="T76" fmla="*/ 61 w 117"/>
                  <a:gd name="T77" fmla="*/ 82 h 88"/>
                  <a:gd name="T78" fmla="*/ 55 w 117"/>
                  <a:gd name="T79" fmla="*/ 80 h 88"/>
                  <a:gd name="T80" fmla="*/ 53 w 117"/>
                  <a:gd name="T81" fmla="*/ 77 h 88"/>
                  <a:gd name="T82" fmla="*/ 49 w 117"/>
                  <a:gd name="T83" fmla="*/ 72 h 88"/>
                  <a:gd name="T84" fmla="*/ 46 w 117"/>
                  <a:gd name="T85" fmla="*/ 76 h 88"/>
                  <a:gd name="T86" fmla="*/ 45 w 117"/>
                  <a:gd name="T87" fmla="*/ 80 h 88"/>
                  <a:gd name="T88" fmla="*/ 39 w 117"/>
                  <a:gd name="T89" fmla="*/ 83 h 88"/>
                  <a:gd name="T90" fmla="*/ 33 w 117"/>
                  <a:gd name="T91" fmla="*/ 84 h 88"/>
                  <a:gd name="T92" fmla="*/ 28 w 117"/>
                  <a:gd name="T93" fmla="*/ 83 h 88"/>
                  <a:gd name="T94" fmla="*/ 27 w 117"/>
                  <a:gd name="T95" fmla="*/ 84 h 88"/>
                  <a:gd name="T96" fmla="*/ 24 w 117"/>
                  <a:gd name="T97" fmla="*/ 87 h 88"/>
                  <a:gd name="T98" fmla="*/ 21 w 117"/>
                  <a:gd name="T99" fmla="*/ 88 h 88"/>
                  <a:gd name="T100" fmla="*/ 15 w 117"/>
                  <a:gd name="T101" fmla="*/ 87 h 88"/>
                  <a:gd name="T102" fmla="*/ 11 w 117"/>
                  <a:gd name="T103" fmla="*/ 84 h 88"/>
                  <a:gd name="T104" fmla="*/ 15 w 117"/>
                  <a:gd name="T105" fmla="*/ 82 h 88"/>
                  <a:gd name="T106" fmla="*/ 17 w 117"/>
                  <a:gd name="T107" fmla="*/ 81 h 88"/>
                  <a:gd name="T108" fmla="*/ 19 w 117"/>
                  <a:gd name="T109" fmla="*/ 79 h 88"/>
                  <a:gd name="T110" fmla="*/ 17 w 117"/>
                  <a:gd name="T111" fmla="*/ 77 h 88"/>
                  <a:gd name="T112" fmla="*/ 9 w 117"/>
                  <a:gd name="T113" fmla="*/ 67 h 88"/>
                  <a:gd name="T114" fmla="*/ 11 w 117"/>
                  <a:gd name="T115" fmla="*/ 61 h 88"/>
                  <a:gd name="T116" fmla="*/ 9 w 117"/>
                  <a:gd name="T117" fmla="*/ 58 h 88"/>
                  <a:gd name="T118" fmla="*/ 6 w 117"/>
                  <a:gd name="T119" fmla="*/ 58 h 88"/>
                  <a:gd name="T120" fmla="*/ 5 w 117"/>
                  <a:gd name="T121" fmla="*/ 55 h 88"/>
                  <a:gd name="T122" fmla="*/ 11 w 117"/>
                  <a:gd name="T12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 h="88">
                    <a:moveTo>
                      <a:pt x="9" y="48"/>
                    </a:moveTo>
                    <a:cubicBezTo>
                      <a:pt x="7" y="47"/>
                      <a:pt x="7" y="47"/>
                      <a:pt x="7" y="47"/>
                    </a:cubicBezTo>
                    <a:cubicBezTo>
                      <a:pt x="5" y="46"/>
                      <a:pt x="5" y="46"/>
                      <a:pt x="5" y="46"/>
                    </a:cubicBezTo>
                    <a:cubicBezTo>
                      <a:pt x="2" y="46"/>
                      <a:pt x="2" y="46"/>
                      <a:pt x="2" y="46"/>
                    </a:cubicBezTo>
                    <a:cubicBezTo>
                      <a:pt x="0" y="44"/>
                      <a:pt x="0" y="44"/>
                      <a:pt x="0" y="44"/>
                    </a:cubicBezTo>
                    <a:cubicBezTo>
                      <a:pt x="1" y="42"/>
                      <a:pt x="1" y="42"/>
                      <a:pt x="1" y="42"/>
                    </a:cubicBezTo>
                    <a:cubicBezTo>
                      <a:pt x="1" y="40"/>
                      <a:pt x="1" y="40"/>
                      <a:pt x="1" y="40"/>
                    </a:cubicBezTo>
                    <a:cubicBezTo>
                      <a:pt x="1" y="40"/>
                      <a:pt x="3" y="38"/>
                      <a:pt x="3" y="38"/>
                    </a:cubicBezTo>
                    <a:cubicBezTo>
                      <a:pt x="4" y="37"/>
                      <a:pt x="6" y="36"/>
                      <a:pt x="6" y="36"/>
                    </a:cubicBezTo>
                    <a:cubicBezTo>
                      <a:pt x="7" y="34"/>
                      <a:pt x="7" y="34"/>
                      <a:pt x="7" y="34"/>
                    </a:cubicBezTo>
                    <a:cubicBezTo>
                      <a:pt x="7" y="34"/>
                      <a:pt x="8" y="33"/>
                      <a:pt x="9" y="33"/>
                    </a:cubicBezTo>
                    <a:cubicBezTo>
                      <a:pt x="10" y="33"/>
                      <a:pt x="10" y="34"/>
                      <a:pt x="10" y="33"/>
                    </a:cubicBezTo>
                    <a:cubicBezTo>
                      <a:pt x="11" y="33"/>
                      <a:pt x="11" y="29"/>
                      <a:pt x="11" y="29"/>
                    </a:cubicBezTo>
                    <a:cubicBezTo>
                      <a:pt x="11" y="27"/>
                      <a:pt x="11" y="27"/>
                      <a:pt x="11" y="27"/>
                    </a:cubicBezTo>
                    <a:cubicBezTo>
                      <a:pt x="13" y="27"/>
                      <a:pt x="13" y="27"/>
                      <a:pt x="13" y="27"/>
                    </a:cubicBezTo>
                    <a:cubicBezTo>
                      <a:pt x="22" y="30"/>
                      <a:pt x="22" y="30"/>
                      <a:pt x="22" y="30"/>
                    </a:cubicBezTo>
                    <a:cubicBezTo>
                      <a:pt x="32" y="31"/>
                      <a:pt x="32" y="31"/>
                      <a:pt x="32" y="31"/>
                    </a:cubicBezTo>
                    <a:cubicBezTo>
                      <a:pt x="41" y="31"/>
                      <a:pt x="41" y="31"/>
                      <a:pt x="41" y="31"/>
                    </a:cubicBezTo>
                    <a:cubicBezTo>
                      <a:pt x="43" y="31"/>
                      <a:pt x="43" y="31"/>
                      <a:pt x="43" y="31"/>
                    </a:cubicBezTo>
                    <a:cubicBezTo>
                      <a:pt x="46" y="29"/>
                      <a:pt x="46" y="29"/>
                      <a:pt x="46" y="29"/>
                    </a:cubicBezTo>
                    <a:cubicBezTo>
                      <a:pt x="48" y="26"/>
                      <a:pt x="48" y="26"/>
                      <a:pt x="48" y="26"/>
                    </a:cubicBezTo>
                    <a:cubicBezTo>
                      <a:pt x="52" y="25"/>
                      <a:pt x="52" y="25"/>
                      <a:pt x="52" y="25"/>
                    </a:cubicBezTo>
                    <a:cubicBezTo>
                      <a:pt x="53" y="23"/>
                      <a:pt x="53" y="23"/>
                      <a:pt x="53" y="23"/>
                    </a:cubicBezTo>
                    <a:cubicBezTo>
                      <a:pt x="55" y="19"/>
                      <a:pt x="55" y="19"/>
                      <a:pt x="55" y="19"/>
                    </a:cubicBezTo>
                    <a:cubicBezTo>
                      <a:pt x="58" y="17"/>
                      <a:pt x="58" y="17"/>
                      <a:pt x="58" y="17"/>
                    </a:cubicBezTo>
                    <a:cubicBezTo>
                      <a:pt x="64" y="17"/>
                      <a:pt x="64" y="17"/>
                      <a:pt x="64" y="17"/>
                    </a:cubicBezTo>
                    <a:cubicBezTo>
                      <a:pt x="71" y="15"/>
                      <a:pt x="71" y="15"/>
                      <a:pt x="71" y="15"/>
                    </a:cubicBezTo>
                    <a:cubicBezTo>
                      <a:pt x="76" y="17"/>
                      <a:pt x="76" y="17"/>
                      <a:pt x="76" y="17"/>
                    </a:cubicBezTo>
                    <a:cubicBezTo>
                      <a:pt x="82" y="13"/>
                      <a:pt x="82" y="13"/>
                      <a:pt x="82" y="13"/>
                    </a:cubicBezTo>
                    <a:cubicBezTo>
                      <a:pt x="85" y="12"/>
                      <a:pt x="85" y="12"/>
                      <a:pt x="85" y="12"/>
                    </a:cubicBezTo>
                    <a:cubicBezTo>
                      <a:pt x="90" y="10"/>
                      <a:pt x="90" y="10"/>
                      <a:pt x="90" y="10"/>
                    </a:cubicBezTo>
                    <a:cubicBezTo>
                      <a:pt x="96" y="14"/>
                      <a:pt x="96" y="14"/>
                      <a:pt x="96" y="14"/>
                    </a:cubicBezTo>
                    <a:cubicBezTo>
                      <a:pt x="95" y="8"/>
                      <a:pt x="95" y="8"/>
                      <a:pt x="95" y="8"/>
                    </a:cubicBezTo>
                    <a:cubicBezTo>
                      <a:pt x="96" y="4"/>
                      <a:pt x="96" y="4"/>
                      <a:pt x="96" y="4"/>
                    </a:cubicBezTo>
                    <a:cubicBezTo>
                      <a:pt x="100" y="2"/>
                      <a:pt x="100" y="2"/>
                      <a:pt x="100" y="2"/>
                    </a:cubicBezTo>
                    <a:cubicBezTo>
                      <a:pt x="101" y="2"/>
                      <a:pt x="101" y="2"/>
                      <a:pt x="101" y="2"/>
                    </a:cubicBezTo>
                    <a:cubicBezTo>
                      <a:pt x="101" y="2"/>
                      <a:pt x="101" y="2"/>
                      <a:pt x="101" y="2"/>
                    </a:cubicBezTo>
                    <a:cubicBezTo>
                      <a:pt x="105" y="0"/>
                      <a:pt x="105" y="0"/>
                      <a:pt x="105" y="0"/>
                    </a:cubicBezTo>
                    <a:cubicBezTo>
                      <a:pt x="107" y="2"/>
                      <a:pt x="107" y="2"/>
                      <a:pt x="107" y="2"/>
                    </a:cubicBezTo>
                    <a:cubicBezTo>
                      <a:pt x="108" y="4"/>
                      <a:pt x="108" y="4"/>
                      <a:pt x="108" y="4"/>
                    </a:cubicBezTo>
                    <a:cubicBezTo>
                      <a:pt x="108" y="4"/>
                      <a:pt x="108" y="4"/>
                      <a:pt x="108" y="4"/>
                    </a:cubicBezTo>
                    <a:cubicBezTo>
                      <a:pt x="108" y="4"/>
                      <a:pt x="108" y="4"/>
                      <a:pt x="108" y="5"/>
                    </a:cubicBezTo>
                    <a:cubicBezTo>
                      <a:pt x="108" y="5"/>
                      <a:pt x="108" y="5"/>
                      <a:pt x="108" y="5"/>
                    </a:cubicBezTo>
                    <a:cubicBezTo>
                      <a:pt x="108" y="6"/>
                      <a:pt x="108" y="6"/>
                      <a:pt x="108" y="6"/>
                    </a:cubicBezTo>
                    <a:cubicBezTo>
                      <a:pt x="109" y="7"/>
                      <a:pt x="109" y="7"/>
                      <a:pt x="109" y="7"/>
                    </a:cubicBezTo>
                    <a:cubicBezTo>
                      <a:pt x="110" y="8"/>
                      <a:pt x="110" y="8"/>
                      <a:pt x="110" y="8"/>
                    </a:cubicBezTo>
                    <a:cubicBezTo>
                      <a:pt x="110" y="8"/>
                      <a:pt x="110" y="8"/>
                      <a:pt x="110" y="8"/>
                    </a:cubicBezTo>
                    <a:cubicBezTo>
                      <a:pt x="111" y="10"/>
                      <a:pt x="111" y="10"/>
                      <a:pt x="111" y="10"/>
                    </a:cubicBezTo>
                    <a:cubicBezTo>
                      <a:pt x="111" y="12"/>
                      <a:pt x="111" y="12"/>
                      <a:pt x="111" y="12"/>
                    </a:cubicBezTo>
                    <a:cubicBezTo>
                      <a:pt x="117" y="19"/>
                      <a:pt x="117" y="19"/>
                      <a:pt x="117" y="19"/>
                    </a:cubicBezTo>
                    <a:cubicBezTo>
                      <a:pt x="117" y="19"/>
                      <a:pt x="115" y="19"/>
                      <a:pt x="115" y="19"/>
                    </a:cubicBezTo>
                    <a:cubicBezTo>
                      <a:pt x="114" y="19"/>
                      <a:pt x="112" y="19"/>
                      <a:pt x="112" y="19"/>
                    </a:cubicBezTo>
                    <a:cubicBezTo>
                      <a:pt x="112" y="19"/>
                      <a:pt x="111" y="20"/>
                      <a:pt x="110" y="20"/>
                    </a:cubicBezTo>
                    <a:cubicBezTo>
                      <a:pt x="110" y="20"/>
                      <a:pt x="109" y="22"/>
                      <a:pt x="109" y="22"/>
                    </a:cubicBezTo>
                    <a:cubicBezTo>
                      <a:pt x="108" y="23"/>
                      <a:pt x="108" y="23"/>
                      <a:pt x="108" y="23"/>
                    </a:cubicBezTo>
                    <a:cubicBezTo>
                      <a:pt x="109" y="24"/>
                      <a:pt x="109" y="24"/>
                      <a:pt x="109" y="24"/>
                    </a:cubicBezTo>
                    <a:cubicBezTo>
                      <a:pt x="111" y="28"/>
                      <a:pt x="112" y="28"/>
                      <a:pt x="107" y="27"/>
                    </a:cubicBezTo>
                    <a:cubicBezTo>
                      <a:pt x="105" y="26"/>
                      <a:pt x="105" y="26"/>
                      <a:pt x="105" y="26"/>
                    </a:cubicBezTo>
                    <a:cubicBezTo>
                      <a:pt x="104" y="27"/>
                      <a:pt x="104" y="27"/>
                      <a:pt x="104" y="27"/>
                    </a:cubicBezTo>
                    <a:cubicBezTo>
                      <a:pt x="102" y="28"/>
                      <a:pt x="102" y="28"/>
                      <a:pt x="102" y="28"/>
                    </a:cubicBezTo>
                    <a:cubicBezTo>
                      <a:pt x="102" y="28"/>
                      <a:pt x="102" y="28"/>
                      <a:pt x="102" y="28"/>
                    </a:cubicBezTo>
                    <a:cubicBezTo>
                      <a:pt x="102" y="28"/>
                      <a:pt x="102" y="30"/>
                      <a:pt x="102" y="30"/>
                    </a:cubicBezTo>
                    <a:cubicBezTo>
                      <a:pt x="101" y="32"/>
                      <a:pt x="101" y="32"/>
                      <a:pt x="101" y="32"/>
                    </a:cubicBezTo>
                    <a:cubicBezTo>
                      <a:pt x="99" y="33"/>
                      <a:pt x="99" y="33"/>
                      <a:pt x="99" y="33"/>
                    </a:cubicBezTo>
                    <a:cubicBezTo>
                      <a:pt x="97" y="34"/>
                      <a:pt x="97" y="34"/>
                      <a:pt x="97" y="34"/>
                    </a:cubicBezTo>
                    <a:cubicBezTo>
                      <a:pt x="96" y="35"/>
                      <a:pt x="96" y="35"/>
                      <a:pt x="96" y="35"/>
                    </a:cubicBezTo>
                    <a:cubicBezTo>
                      <a:pt x="94" y="35"/>
                      <a:pt x="94" y="35"/>
                      <a:pt x="94" y="35"/>
                    </a:cubicBezTo>
                    <a:cubicBezTo>
                      <a:pt x="92" y="36"/>
                      <a:pt x="92" y="36"/>
                      <a:pt x="92" y="36"/>
                    </a:cubicBezTo>
                    <a:cubicBezTo>
                      <a:pt x="91" y="38"/>
                      <a:pt x="91" y="38"/>
                      <a:pt x="91" y="38"/>
                    </a:cubicBezTo>
                    <a:cubicBezTo>
                      <a:pt x="91" y="38"/>
                      <a:pt x="89" y="38"/>
                      <a:pt x="89" y="38"/>
                    </a:cubicBezTo>
                    <a:cubicBezTo>
                      <a:pt x="89" y="38"/>
                      <a:pt x="86" y="39"/>
                      <a:pt x="86" y="39"/>
                    </a:cubicBezTo>
                    <a:cubicBezTo>
                      <a:pt x="86" y="41"/>
                      <a:pt x="86" y="41"/>
                      <a:pt x="86" y="41"/>
                    </a:cubicBezTo>
                    <a:cubicBezTo>
                      <a:pt x="86" y="41"/>
                      <a:pt x="85" y="42"/>
                      <a:pt x="85" y="42"/>
                    </a:cubicBezTo>
                    <a:cubicBezTo>
                      <a:pt x="85" y="42"/>
                      <a:pt x="85" y="45"/>
                      <a:pt x="85" y="45"/>
                    </a:cubicBezTo>
                    <a:cubicBezTo>
                      <a:pt x="85" y="45"/>
                      <a:pt x="87" y="46"/>
                      <a:pt x="87" y="46"/>
                    </a:cubicBezTo>
                    <a:cubicBezTo>
                      <a:pt x="88" y="47"/>
                      <a:pt x="88" y="47"/>
                      <a:pt x="88" y="47"/>
                    </a:cubicBezTo>
                    <a:cubicBezTo>
                      <a:pt x="89" y="48"/>
                      <a:pt x="89" y="48"/>
                      <a:pt x="89" y="48"/>
                    </a:cubicBezTo>
                    <a:cubicBezTo>
                      <a:pt x="89" y="48"/>
                      <a:pt x="90" y="49"/>
                      <a:pt x="90" y="49"/>
                    </a:cubicBezTo>
                    <a:cubicBezTo>
                      <a:pt x="89" y="49"/>
                      <a:pt x="89" y="52"/>
                      <a:pt x="89" y="52"/>
                    </a:cubicBezTo>
                    <a:cubicBezTo>
                      <a:pt x="90" y="55"/>
                      <a:pt x="90" y="55"/>
                      <a:pt x="90" y="55"/>
                    </a:cubicBezTo>
                    <a:cubicBezTo>
                      <a:pt x="89" y="56"/>
                      <a:pt x="89" y="56"/>
                      <a:pt x="89" y="56"/>
                    </a:cubicBezTo>
                    <a:cubicBezTo>
                      <a:pt x="90" y="58"/>
                      <a:pt x="90" y="58"/>
                      <a:pt x="90" y="58"/>
                    </a:cubicBezTo>
                    <a:cubicBezTo>
                      <a:pt x="90" y="58"/>
                      <a:pt x="91" y="58"/>
                      <a:pt x="90" y="59"/>
                    </a:cubicBezTo>
                    <a:cubicBezTo>
                      <a:pt x="89" y="59"/>
                      <a:pt x="88" y="60"/>
                      <a:pt x="88" y="60"/>
                    </a:cubicBezTo>
                    <a:cubicBezTo>
                      <a:pt x="88" y="60"/>
                      <a:pt x="86" y="60"/>
                      <a:pt x="86" y="60"/>
                    </a:cubicBezTo>
                    <a:cubicBezTo>
                      <a:pt x="86" y="60"/>
                      <a:pt x="84" y="60"/>
                      <a:pt x="84" y="60"/>
                    </a:cubicBezTo>
                    <a:cubicBezTo>
                      <a:pt x="83" y="62"/>
                      <a:pt x="83" y="62"/>
                      <a:pt x="83" y="62"/>
                    </a:cubicBezTo>
                    <a:cubicBezTo>
                      <a:pt x="81" y="61"/>
                      <a:pt x="81" y="61"/>
                      <a:pt x="81" y="61"/>
                    </a:cubicBezTo>
                    <a:cubicBezTo>
                      <a:pt x="81" y="63"/>
                      <a:pt x="81" y="63"/>
                      <a:pt x="81" y="63"/>
                    </a:cubicBezTo>
                    <a:cubicBezTo>
                      <a:pt x="78" y="64"/>
                      <a:pt x="78" y="64"/>
                      <a:pt x="78" y="64"/>
                    </a:cubicBezTo>
                    <a:cubicBezTo>
                      <a:pt x="76" y="65"/>
                      <a:pt x="76" y="65"/>
                      <a:pt x="76" y="65"/>
                    </a:cubicBezTo>
                    <a:cubicBezTo>
                      <a:pt x="75" y="67"/>
                      <a:pt x="75" y="67"/>
                      <a:pt x="75" y="67"/>
                    </a:cubicBezTo>
                    <a:cubicBezTo>
                      <a:pt x="76" y="68"/>
                      <a:pt x="76" y="68"/>
                      <a:pt x="76" y="68"/>
                    </a:cubicBezTo>
                    <a:cubicBezTo>
                      <a:pt x="76" y="68"/>
                      <a:pt x="77" y="69"/>
                      <a:pt x="77" y="68"/>
                    </a:cubicBezTo>
                    <a:cubicBezTo>
                      <a:pt x="77" y="68"/>
                      <a:pt x="77" y="67"/>
                      <a:pt x="77" y="67"/>
                    </a:cubicBezTo>
                    <a:cubicBezTo>
                      <a:pt x="78" y="68"/>
                      <a:pt x="79" y="69"/>
                      <a:pt x="79" y="69"/>
                    </a:cubicBezTo>
                    <a:cubicBezTo>
                      <a:pt x="80" y="71"/>
                      <a:pt x="80" y="71"/>
                      <a:pt x="80" y="71"/>
                    </a:cubicBezTo>
                    <a:cubicBezTo>
                      <a:pt x="80" y="71"/>
                      <a:pt x="78" y="71"/>
                      <a:pt x="78" y="71"/>
                    </a:cubicBezTo>
                    <a:cubicBezTo>
                      <a:pt x="78" y="71"/>
                      <a:pt x="77" y="72"/>
                      <a:pt x="77" y="72"/>
                    </a:cubicBezTo>
                    <a:cubicBezTo>
                      <a:pt x="76" y="73"/>
                      <a:pt x="76" y="73"/>
                      <a:pt x="76" y="73"/>
                    </a:cubicBezTo>
                    <a:cubicBezTo>
                      <a:pt x="76" y="74"/>
                      <a:pt x="76" y="74"/>
                      <a:pt x="76" y="75"/>
                    </a:cubicBezTo>
                    <a:cubicBezTo>
                      <a:pt x="76" y="75"/>
                      <a:pt x="76" y="76"/>
                      <a:pt x="76" y="76"/>
                    </a:cubicBezTo>
                    <a:cubicBezTo>
                      <a:pt x="77" y="76"/>
                      <a:pt x="78" y="78"/>
                      <a:pt x="78" y="78"/>
                    </a:cubicBezTo>
                    <a:cubicBezTo>
                      <a:pt x="78" y="78"/>
                      <a:pt x="79" y="79"/>
                      <a:pt x="79" y="79"/>
                    </a:cubicBezTo>
                    <a:cubicBezTo>
                      <a:pt x="79" y="79"/>
                      <a:pt x="79" y="80"/>
                      <a:pt x="79" y="80"/>
                    </a:cubicBezTo>
                    <a:cubicBezTo>
                      <a:pt x="79" y="80"/>
                      <a:pt x="78" y="81"/>
                      <a:pt x="77" y="81"/>
                    </a:cubicBezTo>
                    <a:cubicBezTo>
                      <a:pt x="77" y="81"/>
                      <a:pt x="75" y="81"/>
                      <a:pt x="75" y="81"/>
                    </a:cubicBezTo>
                    <a:cubicBezTo>
                      <a:pt x="75" y="81"/>
                      <a:pt x="74" y="83"/>
                      <a:pt x="74" y="83"/>
                    </a:cubicBezTo>
                    <a:cubicBezTo>
                      <a:pt x="74" y="83"/>
                      <a:pt x="73" y="83"/>
                      <a:pt x="72" y="83"/>
                    </a:cubicBezTo>
                    <a:cubicBezTo>
                      <a:pt x="72" y="83"/>
                      <a:pt x="74" y="84"/>
                      <a:pt x="72" y="83"/>
                    </a:cubicBezTo>
                    <a:cubicBezTo>
                      <a:pt x="69" y="82"/>
                      <a:pt x="69" y="81"/>
                      <a:pt x="69" y="81"/>
                    </a:cubicBezTo>
                    <a:cubicBezTo>
                      <a:pt x="69" y="81"/>
                      <a:pt x="68" y="80"/>
                      <a:pt x="68" y="80"/>
                    </a:cubicBezTo>
                    <a:cubicBezTo>
                      <a:pt x="67" y="80"/>
                      <a:pt x="66" y="80"/>
                      <a:pt x="66" y="80"/>
                    </a:cubicBezTo>
                    <a:cubicBezTo>
                      <a:pt x="64" y="80"/>
                      <a:pt x="64" y="80"/>
                      <a:pt x="64" y="80"/>
                    </a:cubicBezTo>
                    <a:cubicBezTo>
                      <a:pt x="63" y="79"/>
                      <a:pt x="63" y="79"/>
                      <a:pt x="63" y="79"/>
                    </a:cubicBezTo>
                    <a:cubicBezTo>
                      <a:pt x="62" y="81"/>
                      <a:pt x="62" y="81"/>
                      <a:pt x="62" y="81"/>
                    </a:cubicBezTo>
                    <a:cubicBezTo>
                      <a:pt x="62" y="81"/>
                      <a:pt x="62" y="82"/>
                      <a:pt x="61" y="82"/>
                    </a:cubicBezTo>
                    <a:cubicBezTo>
                      <a:pt x="60" y="83"/>
                      <a:pt x="61" y="83"/>
                      <a:pt x="60" y="83"/>
                    </a:cubicBezTo>
                    <a:cubicBezTo>
                      <a:pt x="58" y="83"/>
                      <a:pt x="57" y="81"/>
                      <a:pt x="57" y="81"/>
                    </a:cubicBezTo>
                    <a:cubicBezTo>
                      <a:pt x="57" y="81"/>
                      <a:pt x="55" y="80"/>
                      <a:pt x="55" y="80"/>
                    </a:cubicBezTo>
                    <a:cubicBezTo>
                      <a:pt x="54" y="79"/>
                      <a:pt x="54" y="79"/>
                      <a:pt x="54" y="79"/>
                    </a:cubicBezTo>
                    <a:cubicBezTo>
                      <a:pt x="53" y="79"/>
                      <a:pt x="53" y="80"/>
                      <a:pt x="53" y="78"/>
                    </a:cubicBezTo>
                    <a:cubicBezTo>
                      <a:pt x="53" y="77"/>
                      <a:pt x="53" y="77"/>
                      <a:pt x="53" y="77"/>
                    </a:cubicBezTo>
                    <a:cubicBezTo>
                      <a:pt x="52" y="76"/>
                      <a:pt x="52" y="77"/>
                      <a:pt x="51" y="76"/>
                    </a:cubicBezTo>
                    <a:cubicBezTo>
                      <a:pt x="51" y="75"/>
                      <a:pt x="50" y="74"/>
                      <a:pt x="50" y="74"/>
                    </a:cubicBezTo>
                    <a:cubicBezTo>
                      <a:pt x="49" y="72"/>
                      <a:pt x="49" y="72"/>
                      <a:pt x="49" y="72"/>
                    </a:cubicBezTo>
                    <a:cubicBezTo>
                      <a:pt x="49" y="72"/>
                      <a:pt x="49" y="72"/>
                      <a:pt x="49" y="73"/>
                    </a:cubicBezTo>
                    <a:cubicBezTo>
                      <a:pt x="48" y="74"/>
                      <a:pt x="47" y="74"/>
                      <a:pt x="47" y="74"/>
                    </a:cubicBezTo>
                    <a:cubicBezTo>
                      <a:pt x="47" y="75"/>
                      <a:pt x="46" y="76"/>
                      <a:pt x="46" y="76"/>
                    </a:cubicBezTo>
                    <a:cubicBezTo>
                      <a:pt x="46" y="76"/>
                      <a:pt x="45" y="77"/>
                      <a:pt x="45" y="78"/>
                    </a:cubicBezTo>
                    <a:cubicBezTo>
                      <a:pt x="46" y="78"/>
                      <a:pt x="46" y="78"/>
                      <a:pt x="46" y="79"/>
                    </a:cubicBezTo>
                    <a:cubicBezTo>
                      <a:pt x="46" y="79"/>
                      <a:pt x="45" y="80"/>
                      <a:pt x="45" y="80"/>
                    </a:cubicBezTo>
                    <a:cubicBezTo>
                      <a:pt x="44" y="81"/>
                      <a:pt x="44" y="81"/>
                      <a:pt x="43" y="81"/>
                    </a:cubicBezTo>
                    <a:cubicBezTo>
                      <a:pt x="43" y="82"/>
                      <a:pt x="41" y="83"/>
                      <a:pt x="41" y="83"/>
                    </a:cubicBezTo>
                    <a:cubicBezTo>
                      <a:pt x="39" y="83"/>
                      <a:pt x="39" y="83"/>
                      <a:pt x="39" y="83"/>
                    </a:cubicBezTo>
                    <a:cubicBezTo>
                      <a:pt x="36" y="82"/>
                      <a:pt x="36" y="82"/>
                      <a:pt x="36" y="82"/>
                    </a:cubicBezTo>
                    <a:cubicBezTo>
                      <a:pt x="34" y="84"/>
                      <a:pt x="34" y="84"/>
                      <a:pt x="34" y="84"/>
                    </a:cubicBezTo>
                    <a:cubicBezTo>
                      <a:pt x="34" y="84"/>
                      <a:pt x="33" y="84"/>
                      <a:pt x="33" y="84"/>
                    </a:cubicBezTo>
                    <a:cubicBezTo>
                      <a:pt x="32" y="84"/>
                      <a:pt x="31" y="84"/>
                      <a:pt x="31" y="84"/>
                    </a:cubicBezTo>
                    <a:cubicBezTo>
                      <a:pt x="31" y="84"/>
                      <a:pt x="30" y="83"/>
                      <a:pt x="29" y="83"/>
                    </a:cubicBezTo>
                    <a:cubicBezTo>
                      <a:pt x="29" y="83"/>
                      <a:pt x="28" y="83"/>
                      <a:pt x="28" y="83"/>
                    </a:cubicBezTo>
                    <a:cubicBezTo>
                      <a:pt x="27" y="83"/>
                      <a:pt x="26" y="83"/>
                      <a:pt x="26" y="83"/>
                    </a:cubicBezTo>
                    <a:cubicBezTo>
                      <a:pt x="26" y="84"/>
                      <a:pt x="26" y="84"/>
                      <a:pt x="26" y="84"/>
                    </a:cubicBezTo>
                    <a:cubicBezTo>
                      <a:pt x="26" y="84"/>
                      <a:pt x="27" y="84"/>
                      <a:pt x="27" y="84"/>
                    </a:cubicBezTo>
                    <a:cubicBezTo>
                      <a:pt x="27" y="85"/>
                      <a:pt x="27" y="86"/>
                      <a:pt x="27" y="86"/>
                    </a:cubicBezTo>
                    <a:cubicBezTo>
                      <a:pt x="27" y="86"/>
                      <a:pt x="26" y="86"/>
                      <a:pt x="26" y="86"/>
                    </a:cubicBezTo>
                    <a:cubicBezTo>
                      <a:pt x="26" y="87"/>
                      <a:pt x="24" y="87"/>
                      <a:pt x="24" y="87"/>
                    </a:cubicBezTo>
                    <a:cubicBezTo>
                      <a:pt x="24" y="87"/>
                      <a:pt x="24" y="88"/>
                      <a:pt x="24" y="88"/>
                    </a:cubicBezTo>
                    <a:cubicBezTo>
                      <a:pt x="24" y="88"/>
                      <a:pt x="24" y="88"/>
                      <a:pt x="23" y="88"/>
                    </a:cubicBezTo>
                    <a:cubicBezTo>
                      <a:pt x="22" y="88"/>
                      <a:pt x="22" y="88"/>
                      <a:pt x="21" y="88"/>
                    </a:cubicBezTo>
                    <a:cubicBezTo>
                      <a:pt x="21" y="87"/>
                      <a:pt x="20" y="87"/>
                      <a:pt x="19" y="87"/>
                    </a:cubicBezTo>
                    <a:cubicBezTo>
                      <a:pt x="19" y="87"/>
                      <a:pt x="16" y="86"/>
                      <a:pt x="16" y="86"/>
                    </a:cubicBezTo>
                    <a:cubicBezTo>
                      <a:pt x="16" y="86"/>
                      <a:pt x="15" y="87"/>
                      <a:pt x="15" y="87"/>
                    </a:cubicBezTo>
                    <a:cubicBezTo>
                      <a:pt x="14" y="87"/>
                      <a:pt x="13" y="87"/>
                      <a:pt x="12" y="86"/>
                    </a:cubicBezTo>
                    <a:cubicBezTo>
                      <a:pt x="12" y="86"/>
                      <a:pt x="11" y="86"/>
                      <a:pt x="11" y="86"/>
                    </a:cubicBezTo>
                    <a:cubicBezTo>
                      <a:pt x="11" y="85"/>
                      <a:pt x="11" y="84"/>
                      <a:pt x="11" y="84"/>
                    </a:cubicBezTo>
                    <a:cubicBezTo>
                      <a:pt x="11" y="84"/>
                      <a:pt x="10" y="83"/>
                      <a:pt x="11" y="83"/>
                    </a:cubicBezTo>
                    <a:cubicBezTo>
                      <a:pt x="11" y="83"/>
                      <a:pt x="12" y="83"/>
                      <a:pt x="13" y="83"/>
                    </a:cubicBezTo>
                    <a:cubicBezTo>
                      <a:pt x="14" y="83"/>
                      <a:pt x="15" y="83"/>
                      <a:pt x="15" y="82"/>
                    </a:cubicBezTo>
                    <a:cubicBezTo>
                      <a:pt x="15" y="82"/>
                      <a:pt x="15" y="82"/>
                      <a:pt x="16" y="82"/>
                    </a:cubicBezTo>
                    <a:cubicBezTo>
                      <a:pt x="16" y="82"/>
                      <a:pt x="17" y="83"/>
                      <a:pt x="17" y="82"/>
                    </a:cubicBezTo>
                    <a:cubicBezTo>
                      <a:pt x="17" y="81"/>
                      <a:pt x="17" y="81"/>
                      <a:pt x="17" y="81"/>
                    </a:cubicBezTo>
                    <a:cubicBezTo>
                      <a:pt x="16" y="80"/>
                      <a:pt x="16" y="80"/>
                      <a:pt x="16" y="80"/>
                    </a:cubicBezTo>
                    <a:cubicBezTo>
                      <a:pt x="16" y="80"/>
                      <a:pt x="17" y="79"/>
                      <a:pt x="17" y="79"/>
                    </a:cubicBezTo>
                    <a:cubicBezTo>
                      <a:pt x="18" y="79"/>
                      <a:pt x="19" y="79"/>
                      <a:pt x="19" y="79"/>
                    </a:cubicBezTo>
                    <a:cubicBezTo>
                      <a:pt x="20" y="79"/>
                      <a:pt x="21" y="79"/>
                      <a:pt x="21" y="79"/>
                    </a:cubicBezTo>
                    <a:cubicBezTo>
                      <a:pt x="21" y="79"/>
                      <a:pt x="21" y="79"/>
                      <a:pt x="22" y="78"/>
                    </a:cubicBezTo>
                    <a:cubicBezTo>
                      <a:pt x="22" y="78"/>
                      <a:pt x="18" y="78"/>
                      <a:pt x="17" y="77"/>
                    </a:cubicBezTo>
                    <a:cubicBezTo>
                      <a:pt x="15" y="75"/>
                      <a:pt x="13" y="74"/>
                      <a:pt x="13" y="70"/>
                    </a:cubicBezTo>
                    <a:cubicBezTo>
                      <a:pt x="12" y="70"/>
                      <a:pt x="12" y="68"/>
                      <a:pt x="11" y="68"/>
                    </a:cubicBezTo>
                    <a:cubicBezTo>
                      <a:pt x="11" y="68"/>
                      <a:pt x="9" y="67"/>
                      <a:pt x="9" y="67"/>
                    </a:cubicBezTo>
                    <a:cubicBezTo>
                      <a:pt x="9" y="66"/>
                      <a:pt x="9" y="66"/>
                      <a:pt x="10" y="65"/>
                    </a:cubicBezTo>
                    <a:cubicBezTo>
                      <a:pt x="10" y="64"/>
                      <a:pt x="10" y="64"/>
                      <a:pt x="11" y="63"/>
                    </a:cubicBezTo>
                    <a:cubicBezTo>
                      <a:pt x="11" y="63"/>
                      <a:pt x="11" y="61"/>
                      <a:pt x="11" y="61"/>
                    </a:cubicBezTo>
                    <a:cubicBezTo>
                      <a:pt x="11" y="61"/>
                      <a:pt x="12" y="60"/>
                      <a:pt x="11" y="60"/>
                    </a:cubicBezTo>
                    <a:cubicBezTo>
                      <a:pt x="11" y="59"/>
                      <a:pt x="10" y="58"/>
                      <a:pt x="10" y="58"/>
                    </a:cubicBezTo>
                    <a:cubicBezTo>
                      <a:pt x="10" y="58"/>
                      <a:pt x="10" y="58"/>
                      <a:pt x="9" y="58"/>
                    </a:cubicBezTo>
                    <a:cubicBezTo>
                      <a:pt x="9" y="59"/>
                      <a:pt x="9" y="59"/>
                      <a:pt x="9" y="59"/>
                    </a:cubicBezTo>
                    <a:cubicBezTo>
                      <a:pt x="7" y="60"/>
                      <a:pt x="7" y="60"/>
                      <a:pt x="7" y="60"/>
                    </a:cubicBezTo>
                    <a:cubicBezTo>
                      <a:pt x="7" y="60"/>
                      <a:pt x="6" y="58"/>
                      <a:pt x="6" y="58"/>
                    </a:cubicBezTo>
                    <a:cubicBezTo>
                      <a:pt x="5" y="58"/>
                      <a:pt x="5" y="58"/>
                      <a:pt x="5" y="57"/>
                    </a:cubicBezTo>
                    <a:cubicBezTo>
                      <a:pt x="5" y="57"/>
                      <a:pt x="6" y="56"/>
                      <a:pt x="6" y="56"/>
                    </a:cubicBezTo>
                    <a:cubicBezTo>
                      <a:pt x="6" y="56"/>
                      <a:pt x="5" y="55"/>
                      <a:pt x="5" y="55"/>
                    </a:cubicBezTo>
                    <a:cubicBezTo>
                      <a:pt x="5" y="55"/>
                      <a:pt x="6" y="53"/>
                      <a:pt x="7" y="53"/>
                    </a:cubicBezTo>
                    <a:cubicBezTo>
                      <a:pt x="8" y="52"/>
                      <a:pt x="10" y="50"/>
                      <a:pt x="10" y="50"/>
                    </a:cubicBezTo>
                    <a:cubicBezTo>
                      <a:pt x="11" y="48"/>
                      <a:pt x="11" y="48"/>
                      <a:pt x="11" y="48"/>
                    </a:cubicBezTo>
                    <a:cubicBezTo>
                      <a:pt x="10" y="47"/>
                      <a:pt x="10" y="47"/>
                      <a:pt x="10" y="47"/>
                    </a:cubicBezTo>
                    <a:cubicBezTo>
                      <a:pt x="10" y="47"/>
                      <a:pt x="9" y="48"/>
                      <a:pt x="9" y="48"/>
                    </a:cubicBezTo>
                    <a:close/>
                  </a:path>
                </a:pathLst>
              </a:custGeom>
              <a:pattFill prst="ltDnDiag">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0" name="Freeform 197"/>
              <p:cNvSpPr>
                <a:spLocks noEditPoints="1"/>
              </p:cNvSpPr>
              <p:nvPr/>
            </p:nvSpPr>
            <p:spPr bwMode="auto">
              <a:xfrm>
                <a:off x="5338204" y="3253212"/>
                <a:ext cx="517832" cy="466653"/>
              </a:xfrm>
              <a:custGeom>
                <a:avLst/>
                <a:gdLst>
                  <a:gd name="T0" fmla="*/ 216 w 227"/>
                  <a:gd name="T1" fmla="*/ 62 h 211"/>
                  <a:gd name="T2" fmla="*/ 209 w 227"/>
                  <a:gd name="T3" fmla="*/ 47 h 211"/>
                  <a:gd name="T4" fmla="*/ 183 w 227"/>
                  <a:gd name="T5" fmla="*/ 33 h 211"/>
                  <a:gd name="T6" fmla="*/ 141 w 227"/>
                  <a:gd name="T7" fmla="*/ 25 h 211"/>
                  <a:gd name="T8" fmla="*/ 102 w 227"/>
                  <a:gd name="T9" fmla="*/ 1 h 211"/>
                  <a:gd name="T10" fmla="*/ 84 w 227"/>
                  <a:gd name="T11" fmla="*/ 17 h 211"/>
                  <a:gd name="T12" fmla="*/ 82 w 227"/>
                  <a:gd name="T13" fmla="*/ 40 h 211"/>
                  <a:gd name="T14" fmla="*/ 70 w 227"/>
                  <a:gd name="T15" fmla="*/ 52 h 211"/>
                  <a:gd name="T16" fmla="*/ 58 w 227"/>
                  <a:gd name="T17" fmla="*/ 61 h 211"/>
                  <a:gd name="T18" fmla="*/ 39 w 227"/>
                  <a:gd name="T19" fmla="*/ 55 h 211"/>
                  <a:gd name="T20" fmla="*/ 18 w 227"/>
                  <a:gd name="T21" fmla="*/ 65 h 211"/>
                  <a:gd name="T22" fmla="*/ 3 w 227"/>
                  <a:gd name="T23" fmla="*/ 67 h 211"/>
                  <a:gd name="T24" fmla="*/ 3 w 227"/>
                  <a:gd name="T25" fmla="*/ 66 h 211"/>
                  <a:gd name="T26" fmla="*/ 3 w 227"/>
                  <a:gd name="T27" fmla="*/ 66 h 211"/>
                  <a:gd name="T28" fmla="*/ 4 w 227"/>
                  <a:gd name="T29" fmla="*/ 77 h 211"/>
                  <a:gd name="T30" fmla="*/ 17 w 227"/>
                  <a:gd name="T31" fmla="*/ 102 h 211"/>
                  <a:gd name="T32" fmla="*/ 30 w 227"/>
                  <a:gd name="T33" fmla="*/ 77 h 211"/>
                  <a:gd name="T34" fmla="*/ 51 w 227"/>
                  <a:gd name="T35" fmla="*/ 92 h 211"/>
                  <a:gd name="T36" fmla="*/ 64 w 227"/>
                  <a:gd name="T37" fmla="*/ 115 h 211"/>
                  <a:gd name="T38" fmla="*/ 53 w 227"/>
                  <a:gd name="T39" fmla="*/ 108 h 211"/>
                  <a:gd name="T40" fmla="*/ 65 w 227"/>
                  <a:gd name="T41" fmla="*/ 124 h 211"/>
                  <a:gd name="T42" fmla="*/ 73 w 227"/>
                  <a:gd name="T43" fmla="*/ 138 h 211"/>
                  <a:gd name="T44" fmla="*/ 72 w 227"/>
                  <a:gd name="T45" fmla="*/ 145 h 211"/>
                  <a:gd name="T46" fmla="*/ 58 w 227"/>
                  <a:gd name="T47" fmla="*/ 130 h 211"/>
                  <a:gd name="T48" fmla="*/ 61 w 227"/>
                  <a:gd name="T49" fmla="*/ 136 h 211"/>
                  <a:gd name="T50" fmla="*/ 76 w 227"/>
                  <a:gd name="T51" fmla="*/ 153 h 211"/>
                  <a:gd name="T52" fmla="*/ 74 w 227"/>
                  <a:gd name="T53" fmla="*/ 146 h 211"/>
                  <a:gd name="T54" fmla="*/ 89 w 227"/>
                  <a:gd name="T55" fmla="*/ 156 h 211"/>
                  <a:gd name="T56" fmla="*/ 99 w 227"/>
                  <a:gd name="T57" fmla="*/ 157 h 211"/>
                  <a:gd name="T58" fmla="*/ 126 w 227"/>
                  <a:gd name="T59" fmla="*/ 164 h 211"/>
                  <a:gd name="T60" fmla="*/ 160 w 227"/>
                  <a:gd name="T61" fmla="*/ 187 h 211"/>
                  <a:gd name="T62" fmla="*/ 140 w 227"/>
                  <a:gd name="T63" fmla="*/ 190 h 211"/>
                  <a:gd name="T64" fmla="*/ 184 w 227"/>
                  <a:gd name="T65" fmla="*/ 200 h 211"/>
                  <a:gd name="T66" fmla="*/ 171 w 227"/>
                  <a:gd name="T67" fmla="*/ 185 h 211"/>
                  <a:gd name="T68" fmla="*/ 153 w 227"/>
                  <a:gd name="T69" fmla="*/ 162 h 211"/>
                  <a:gd name="T70" fmla="*/ 118 w 227"/>
                  <a:gd name="T71" fmla="*/ 135 h 211"/>
                  <a:gd name="T72" fmla="*/ 100 w 227"/>
                  <a:gd name="T73" fmla="*/ 105 h 211"/>
                  <a:gd name="T74" fmla="*/ 88 w 227"/>
                  <a:gd name="T75" fmla="*/ 76 h 211"/>
                  <a:gd name="T76" fmla="*/ 121 w 227"/>
                  <a:gd name="T77" fmla="*/ 70 h 211"/>
                  <a:gd name="T78" fmla="*/ 160 w 227"/>
                  <a:gd name="T79" fmla="*/ 71 h 211"/>
                  <a:gd name="T80" fmla="*/ 189 w 227"/>
                  <a:gd name="T81" fmla="*/ 70 h 211"/>
                  <a:gd name="T82" fmla="*/ 179 w 227"/>
                  <a:gd name="T83" fmla="*/ 190 h 211"/>
                  <a:gd name="T84" fmla="*/ 192 w 227"/>
                  <a:gd name="T85" fmla="*/ 201 h 211"/>
                  <a:gd name="T86" fmla="*/ 159 w 227"/>
                  <a:gd name="T87" fmla="*/ 195 h 211"/>
                  <a:gd name="T88" fmla="*/ 144 w 227"/>
                  <a:gd name="T89" fmla="*/ 199 h 211"/>
                  <a:gd name="T90" fmla="*/ 115 w 227"/>
                  <a:gd name="T91" fmla="*/ 191 h 211"/>
                  <a:gd name="T92" fmla="*/ 136 w 227"/>
                  <a:gd name="T93" fmla="*/ 178 h 211"/>
                  <a:gd name="T94" fmla="*/ 144 w 227"/>
                  <a:gd name="T95" fmla="*/ 180 h 211"/>
                  <a:gd name="T96" fmla="*/ 123 w 227"/>
                  <a:gd name="T97" fmla="*/ 178 h 211"/>
                  <a:gd name="T98" fmla="*/ 129 w 227"/>
                  <a:gd name="T99" fmla="*/ 168 h 211"/>
                  <a:gd name="T100" fmla="*/ 51 w 227"/>
                  <a:gd name="T101" fmla="*/ 93 h 211"/>
                  <a:gd name="T102" fmla="*/ 50 w 227"/>
                  <a:gd name="T103" fmla="*/ 97 h 211"/>
                  <a:gd name="T104" fmla="*/ 60 w 227"/>
                  <a:gd name="T105" fmla="*/ 119 h 211"/>
                  <a:gd name="T106" fmla="*/ 53 w 227"/>
                  <a:gd name="T107" fmla="*/ 121 h 211"/>
                  <a:gd name="T108" fmla="*/ 35 w 227"/>
                  <a:gd name="T109" fmla="*/ 119 h 211"/>
                  <a:gd name="T110" fmla="*/ 36 w 227"/>
                  <a:gd name="T111" fmla="*/ 91 h 211"/>
                  <a:gd name="T112" fmla="*/ 40 w 227"/>
                  <a:gd name="T113" fmla="*/ 103 h 211"/>
                  <a:gd name="T114" fmla="*/ 45 w 227"/>
                  <a:gd name="T115" fmla="*/ 120 h 211"/>
                  <a:gd name="T116" fmla="*/ 37 w 227"/>
                  <a:gd name="T117" fmla="*/ 107 h 211"/>
                  <a:gd name="T118" fmla="*/ 34 w 227"/>
                  <a:gd name="T119"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 h="211">
                    <a:moveTo>
                      <a:pt x="215" y="82"/>
                    </a:moveTo>
                    <a:cubicBezTo>
                      <a:pt x="215" y="80"/>
                      <a:pt x="214" y="79"/>
                      <a:pt x="216" y="78"/>
                    </a:cubicBezTo>
                    <a:cubicBezTo>
                      <a:pt x="217" y="78"/>
                      <a:pt x="218" y="80"/>
                      <a:pt x="218" y="78"/>
                    </a:cubicBezTo>
                    <a:cubicBezTo>
                      <a:pt x="218" y="76"/>
                      <a:pt x="219" y="77"/>
                      <a:pt x="218" y="75"/>
                    </a:cubicBezTo>
                    <a:cubicBezTo>
                      <a:pt x="218" y="75"/>
                      <a:pt x="218" y="75"/>
                      <a:pt x="218" y="75"/>
                    </a:cubicBezTo>
                    <a:cubicBezTo>
                      <a:pt x="218" y="75"/>
                      <a:pt x="218" y="75"/>
                      <a:pt x="218" y="75"/>
                    </a:cubicBezTo>
                    <a:cubicBezTo>
                      <a:pt x="218" y="75"/>
                      <a:pt x="218" y="77"/>
                      <a:pt x="217" y="77"/>
                    </a:cubicBezTo>
                    <a:cubicBezTo>
                      <a:pt x="217" y="77"/>
                      <a:pt x="216" y="78"/>
                      <a:pt x="215" y="78"/>
                    </a:cubicBezTo>
                    <a:cubicBezTo>
                      <a:pt x="214" y="77"/>
                      <a:pt x="214" y="77"/>
                      <a:pt x="214" y="77"/>
                    </a:cubicBezTo>
                    <a:cubicBezTo>
                      <a:pt x="216" y="75"/>
                      <a:pt x="216" y="75"/>
                      <a:pt x="216" y="75"/>
                    </a:cubicBezTo>
                    <a:cubicBezTo>
                      <a:pt x="216" y="71"/>
                      <a:pt x="216" y="71"/>
                      <a:pt x="216" y="71"/>
                    </a:cubicBezTo>
                    <a:cubicBezTo>
                      <a:pt x="216" y="71"/>
                      <a:pt x="215" y="69"/>
                      <a:pt x="214" y="67"/>
                    </a:cubicBezTo>
                    <a:cubicBezTo>
                      <a:pt x="213" y="66"/>
                      <a:pt x="212" y="65"/>
                      <a:pt x="212" y="65"/>
                    </a:cubicBezTo>
                    <a:cubicBezTo>
                      <a:pt x="215" y="63"/>
                      <a:pt x="215" y="63"/>
                      <a:pt x="215" y="63"/>
                    </a:cubicBezTo>
                    <a:cubicBezTo>
                      <a:pt x="216" y="62"/>
                      <a:pt x="216" y="62"/>
                      <a:pt x="216" y="62"/>
                    </a:cubicBezTo>
                    <a:cubicBezTo>
                      <a:pt x="216" y="61"/>
                      <a:pt x="216" y="61"/>
                      <a:pt x="216" y="61"/>
                    </a:cubicBezTo>
                    <a:cubicBezTo>
                      <a:pt x="216" y="61"/>
                      <a:pt x="218" y="63"/>
                      <a:pt x="220" y="63"/>
                    </a:cubicBezTo>
                    <a:cubicBezTo>
                      <a:pt x="221" y="63"/>
                      <a:pt x="220" y="63"/>
                      <a:pt x="222" y="62"/>
                    </a:cubicBezTo>
                    <a:cubicBezTo>
                      <a:pt x="224" y="62"/>
                      <a:pt x="227" y="59"/>
                      <a:pt x="227" y="59"/>
                    </a:cubicBezTo>
                    <a:cubicBezTo>
                      <a:pt x="227" y="59"/>
                      <a:pt x="225" y="57"/>
                      <a:pt x="224" y="57"/>
                    </a:cubicBezTo>
                    <a:cubicBezTo>
                      <a:pt x="223" y="58"/>
                      <a:pt x="224" y="58"/>
                      <a:pt x="221" y="58"/>
                    </a:cubicBezTo>
                    <a:cubicBezTo>
                      <a:pt x="218" y="57"/>
                      <a:pt x="217" y="56"/>
                      <a:pt x="217" y="56"/>
                    </a:cubicBezTo>
                    <a:cubicBezTo>
                      <a:pt x="217" y="56"/>
                      <a:pt x="216" y="56"/>
                      <a:pt x="215" y="56"/>
                    </a:cubicBezTo>
                    <a:cubicBezTo>
                      <a:pt x="214" y="56"/>
                      <a:pt x="214" y="56"/>
                      <a:pt x="213" y="55"/>
                    </a:cubicBezTo>
                    <a:cubicBezTo>
                      <a:pt x="211" y="53"/>
                      <a:pt x="209" y="51"/>
                      <a:pt x="209" y="51"/>
                    </a:cubicBezTo>
                    <a:cubicBezTo>
                      <a:pt x="209" y="51"/>
                      <a:pt x="207" y="52"/>
                      <a:pt x="207" y="51"/>
                    </a:cubicBezTo>
                    <a:cubicBezTo>
                      <a:pt x="207" y="51"/>
                      <a:pt x="208" y="49"/>
                      <a:pt x="208" y="49"/>
                    </a:cubicBezTo>
                    <a:cubicBezTo>
                      <a:pt x="208" y="48"/>
                      <a:pt x="208" y="48"/>
                      <a:pt x="208" y="48"/>
                    </a:cubicBezTo>
                    <a:cubicBezTo>
                      <a:pt x="207" y="47"/>
                      <a:pt x="207" y="47"/>
                      <a:pt x="207" y="47"/>
                    </a:cubicBezTo>
                    <a:cubicBezTo>
                      <a:pt x="207" y="47"/>
                      <a:pt x="209" y="47"/>
                      <a:pt x="209" y="47"/>
                    </a:cubicBezTo>
                    <a:cubicBezTo>
                      <a:pt x="210" y="46"/>
                      <a:pt x="210" y="46"/>
                      <a:pt x="210" y="46"/>
                    </a:cubicBezTo>
                    <a:cubicBezTo>
                      <a:pt x="212" y="44"/>
                      <a:pt x="210" y="42"/>
                      <a:pt x="207" y="43"/>
                    </a:cubicBezTo>
                    <a:cubicBezTo>
                      <a:pt x="206" y="43"/>
                      <a:pt x="205" y="44"/>
                      <a:pt x="205" y="44"/>
                    </a:cubicBezTo>
                    <a:cubicBezTo>
                      <a:pt x="204" y="44"/>
                      <a:pt x="202" y="43"/>
                      <a:pt x="202" y="42"/>
                    </a:cubicBezTo>
                    <a:cubicBezTo>
                      <a:pt x="202" y="41"/>
                      <a:pt x="201" y="41"/>
                      <a:pt x="203" y="40"/>
                    </a:cubicBezTo>
                    <a:cubicBezTo>
                      <a:pt x="204" y="40"/>
                      <a:pt x="205" y="38"/>
                      <a:pt x="205" y="38"/>
                    </a:cubicBezTo>
                    <a:cubicBezTo>
                      <a:pt x="203" y="35"/>
                      <a:pt x="203" y="35"/>
                      <a:pt x="203" y="35"/>
                    </a:cubicBezTo>
                    <a:cubicBezTo>
                      <a:pt x="204" y="29"/>
                      <a:pt x="204" y="29"/>
                      <a:pt x="204" y="29"/>
                    </a:cubicBezTo>
                    <a:cubicBezTo>
                      <a:pt x="200" y="28"/>
                      <a:pt x="200" y="28"/>
                      <a:pt x="200" y="28"/>
                    </a:cubicBezTo>
                    <a:cubicBezTo>
                      <a:pt x="200" y="26"/>
                      <a:pt x="200" y="26"/>
                      <a:pt x="200" y="26"/>
                    </a:cubicBezTo>
                    <a:cubicBezTo>
                      <a:pt x="198" y="25"/>
                      <a:pt x="198" y="25"/>
                      <a:pt x="198" y="25"/>
                    </a:cubicBezTo>
                    <a:cubicBezTo>
                      <a:pt x="196" y="30"/>
                      <a:pt x="196" y="30"/>
                      <a:pt x="196" y="30"/>
                    </a:cubicBezTo>
                    <a:cubicBezTo>
                      <a:pt x="196" y="30"/>
                      <a:pt x="193" y="31"/>
                      <a:pt x="193" y="32"/>
                    </a:cubicBezTo>
                    <a:cubicBezTo>
                      <a:pt x="192" y="33"/>
                      <a:pt x="187" y="33"/>
                      <a:pt x="187" y="33"/>
                    </a:cubicBezTo>
                    <a:cubicBezTo>
                      <a:pt x="183" y="33"/>
                      <a:pt x="183" y="33"/>
                      <a:pt x="183" y="33"/>
                    </a:cubicBezTo>
                    <a:cubicBezTo>
                      <a:pt x="176" y="35"/>
                      <a:pt x="176" y="35"/>
                      <a:pt x="176" y="35"/>
                    </a:cubicBezTo>
                    <a:cubicBezTo>
                      <a:pt x="176" y="35"/>
                      <a:pt x="174" y="36"/>
                      <a:pt x="173" y="36"/>
                    </a:cubicBezTo>
                    <a:cubicBezTo>
                      <a:pt x="172" y="36"/>
                      <a:pt x="167" y="35"/>
                      <a:pt x="167" y="35"/>
                    </a:cubicBezTo>
                    <a:cubicBezTo>
                      <a:pt x="164" y="36"/>
                      <a:pt x="164" y="36"/>
                      <a:pt x="164" y="36"/>
                    </a:cubicBezTo>
                    <a:cubicBezTo>
                      <a:pt x="157" y="34"/>
                      <a:pt x="157" y="34"/>
                      <a:pt x="157" y="34"/>
                    </a:cubicBezTo>
                    <a:cubicBezTo>
                      <a:pt x="155" y="32"/>
                      <a:pt x="155" y="32"/>
                      <a:pt x="155" y="32"/>
                    </a:cubicBezTo>
                    <a:cubicBezTo>
                      <a:pt x="154" y="31"/>
                      <a:pt x="154" y="31"/>
                      <a:pt x="154" y="31"/>
                    </a:cubicBezTo>
                    <a:cubicBezTo>
                      <a:pt x="149" y="30"/>
                      <a:pt x="149" y="30"/>
                      <a:pt x="149" y="30"/>
                    </a:cubicBezTo>
                    <a:cubicBezTo>
                      <a:pt x="148" y="28"/>
                      <a:pt x="148" y="28"/>
                      <a:pt x="148" y="28"/>
                    </a:cubicBezTo>
                    <a:cubicBezTo>
                      <a:pt x="144" y="28"/>
                      <a:pt x="144" y="28"/>
                      <a:pt x="144" y="28"/>
                    </a:cubicBezTo>
                    <a:cubicBezTo>
                      <a:pt x="144" y="28"/>
                      <a:pt x="144" y="28"/>
                      <a:pt x="144" y="28"/>
                    </a:cubicBezTo>
                    <a:cubicBezTo>
                      <a:pt x="144" y="28"/>
                      <a:pt x="144" y="28"/>
                      <a:pt x="144" y="28"/>
                    </a:cubicBezTo>
                    <a:cubicBezTo>
                      <a:pt x="142" y="27"/>
                      <a:pt x="142" y="27"/>
                      <a:pt x="142" y="27"/>
                    </a:cubicBezTo>
                    <a:cubicBezTo>
                      <a:pt x="142" y="26"/>
                      <a:pt x="142" y="26"/>
                      <a:pt x="142" y="26"/>
                    </a:cubicBezTo>
                    <a:cubicBezTo>
                      <a:pt x="141" y="26"/>
                      <a:pt x="141" y="26"/>
                      <a:pt x="141" y="25"/>
                    </a:cubicBezTo>
                    <a:cubicBezTo>
                      <a:pt x="140" y="24"/>
                      <a:pt x="140" y="24"/>
                      <a:pt x="140" y="24"/>
                    </a:cubicBezTo>
                    <a:cubicBezTo>
                      <a:pt x="135" y="18"/>
                      <a:pt x="135" y="18"/>
                      <a:pt x="135" y="18"/>
                    </a:cubicBezTo>
                    <a:cubicBezTo>
                      <a:pt x="134" y="18"/>
                      <a:pt x="134" y="18"/>
                      <a:pt x="134" y="18"/>
                    </a:cubicBezTo>
                    <a:cubicBezTo>
                      <a:pt x="134" y="18"/>
                      <a:pt x="134" y="18"/>
                      <a:pt x="134" y="18"/>
                    </a:cubicBezTo>
                    <a:cubicBezTo>
                      <a:pt x="125" y="15"/>
                      <a:pt x="125" y="15"/>
                      <a:pt x="125" y="15"/>
                    </a:cubicBezTo>
                    <a:cubicBezTo>
                      <a:pt x="122" y="11"/>
                      <a:pt x="122" y="11"/>
                      <a:pt x="122" y="11"/>
                    </a:cubicBezTo>
                    <a:cubicBezTo>
                      <a:pt x="119" y="9"/>
                      <a:pt x="119" y="9"/>
                      <a:pt x="119" y="9"/>
                    </a:cubicBezTo>
                    <a:cubicBezTo>
                      <a:pt x="115" y="6"/>
                      <a:pt x="115" y="6"/>
                      <a:pt x="115" y="6"/>
                    </a:cubicBezTo>
                    <a:cubicBezTo>
                      <a:pt x="111" y="3"/>
                      <a:pt x="111" y="3"/>
                      <a:pt x="111" y="3"/>
                    </a:cubicBezTo>
                    <a:cubicBezTo>
                      <a:pt x="109" y="1"/>
                      <a:pt x="109" y="1"/>
                      <a:pt x="109" y="1"/>
                    </a:cubicBezTo>
                    <a:cubicBezTo>
                      <a:pt x="109" y="1"/>
                      <a:pt x="109" y="1"/>
                      <a:pt x="109" y="1"/>
                    </a:cubicBezTo>
                    <a:cubicBezTo>
                      <a:pt x="109" y="1"/>
                      <a:pt x="108" y="0"/>
                      <a:pt x="108" y="0"/>
                    </a:cubicBezTo>
                    <a:cubicBezTo>
                      <a:pt x="108" y="0"/>
                      <a:pt x="107" y="0"/>
                      <a:pt x="107" y="0"/>
                    </a:cubicBezTo>
                    <a:cubicBezTo>
                      <a:pt x="106" y="0"/>
                      <a:pt x="104" y="0"/>
                      <a:pt x="104" y="0"/>
                    </a:cubicBezTo>
                    <a:cubicBezTo>
                      <a:pt x="104" y="0"/>
                      <a:pt x="103" y="1"/>
                      <a:pt x="102" y="1"/>
                    </a:cubicBezTo>
                    <a:cubicBezTo>
                      <a:pt x="102" y="1"/>
                      <a:pt x="101" y="3"/>
                      <a:pt x="101" y="3"/>
                    </a:cubicBezTo>
                    <a:cubicBezTo>
                      <a:pt x="100" y="4"/>
                      <a:pt x="100" y="4"/>
                      <a:pt x="100" y="4"/>
                    </a:cubicBezTo>
                    <a:cubicBezTo>
                      <a:pt x="101" y="5"/>
                      <a:pt x="101" y="5"/>
                      <a:pt x="101" y="5"/>
                    </a:cubicBezTo>
                    <a:cubicBezTo>
                      <a:pt x="103" y="9"/>
                      <a:pt x="104" y="9"/>
                      <a:pt x="99" y="8"/>
                    </a:cubicBezTo>
                    <a:cubicBezTo>
                      <a:pt x="97" y="7"/>
                      <a:pt x="97" y="7"/>
                      <a:pt x="97" y="7"/>
                    </a:cubicBezTo>
                    <a:cubicBezTo>
                      <a:pt x="96" y="8"/>
                      <a:pt x="96" y="8"/>
                      <a:pt x="96" y="8"/>
                    </a:cubicBezTo>
                    <a:cubicBezTo>
                      <a:pt x="94" y="9"/>
                      <a:pt x="94" y="9"/>
                      <a:pt x="94" y="9"/>
                    </a:cubicBezTo>
                    <a:cubicBezTo>
                      <a:pt x="94" y="9"/>
                      <a:pt x="94" y="9"/>
                      <a:pt x="94" y="9"/>
                    </a:cubicBezTo>
                    <a:cubicBezTo>
                      <a:pt x="94" y="9"/>
                      <a:pt x="94" y="11"/>
                      <a:pt x="94" y="11"/>
                    </a:cubicBezTo>
                    <a:cubicBezTo>
                      <a:pt x="93" y="13"/>
                      <a:pt x="93" y="13"/>
                      <a:pt x="93" y="13"/>
                    </a:cubicBezTo>
                    <a:cubicBezTo>
                      <a:pt x="91" y="14"/>
                      <a:pt x="91" y="14"/>
                      <a:pt x="91" y="14"/>
                    </a:cubicBezTo>
                    <a:cubicBezTo>
                      <a:pt x="89" y="15"/>
                      <a:pt x="89" y="15"/>
                      <a:pt x="89" y="15"/>
                    </a:cubicBezTo>
                    <a:cubicBezTo>
                      <a:pt x="88" y="16"/>
                      <a:pt x="88" y="16"/>
                      <a:pt x="88" y="16"/>
                    </a:cubicBezTo>
                    <a:cubicBezTo>
                      <a:pt x="86" y="16"/>
                      <a:pt x="86" y="16"/>
                      <a:pt x="86" y="16"/>
                    </a:cubicBezTo>
                    <a:cubicBezTo>
                      <a:pt x="84" y="17"/>
                      <a:pt x="84" y="17"/>
                      <a:pt x="84" y="17"/>
                    </a:cubicBezTo>
                    <a:cubicBezTo>
                      <a:pt x="83" y="19"/>
                      <a:pt x="83" y="19"/>
                      <a:pt x="83" y="19"/>
                    </a:cubicBezTo>
                    <a:cubicBezTo>
                      <a:pt x="83" y="19"/>
                      <a:pt x="81" y="19"/>
                      <a:pt x="81" y="19"/>
                    </a:cubicBezTo>
                    <a:cubicBezTo>
                      <a:pt x="81" y="19"/>
                      <a:pt x="78" y="20"/>
                      <a:pt x="78" y="20"/>
                    </a:cubicBezTo>
                    <a:cubicBezTo>
                      <a:pt x="78" y="22"/>
                      <a:pt x="78" y="22"/>
                      <a:pt x="78" y="22"/>
                    </a:cubicBezTo>
                    <a:cubicBezTo>
                      <a:pt x="78" y="22"/>
                      <a:pt x="77" y="23"/>
                      <a:pt x="77" y="23"/>
                    </a:cubicBezTo>
                    <a:cubicBezTo>
                      <a:pt x="77" y="23"/>
                      <a:pt x="77" y="26"/>
                      <a:pt x="77" y="26"/>
                    </a:cubicBezTo>
                    <a:cubicBezTo>
                      <a:pt x="77" y="26"/>
                      <a:pt x="79" y="27"/>
                      <a:pt x="79" y="27"/>
                    </a:cubicBezTo>
                    <a:cubicBezTo>
                      <a:pt x="80" y="28"/>
                      <a:pt x="80" y="28"/>
                      <a:pt x="80" y="28"/>
                    </a:cubicBezTo>
                    <a:cubicBezTo>
                      <a:pt x="81" y="29"/>
                      <a:pt x="81" y="29"/>
                      <a:pt x="81" y="29"/>
                    </a:cubicBezTo>
                    <a:cubicBezTo>
                      <a:pt x="81" y="29"/>
                      <a:pt x="82" y="30"/>
                      <a:pt x="82" y="30"/>
                    </a:cubicBezTo>
                    <a:cubicBezTo>
                      <a:pt x="81" y="30"/>
                      <a:pt x="81" y="33"/>
                      <a:pt x="81" y="33"/>
                    </a:cubicBezTo>
                    <a:cubicBezTo>
                      <a:pt x="82" y="36"/>
                      <a:pt x="82" y="36"/>
                      <a:pt x="82" y="36"/>
                    </a:cubicBezTo>
                    <a:cubicBezTo>
                      <a:pt x="81" y="37"/>
                      <a:pt x="81" y="37"/>
                      <a:pt x="81" y="37"/>
                    </a:cubicBezTo>
                    <a:cubicBezTo>
                      <a:pt x="82" y="39"/>
                      <a:pt x="82" y="39"/>
                      <a:pt x="82" y="39"/>
                    </a:cubicBezTo>
                    <a:cubicBezTo>
                      <a:pt x="82" y="39"/>
                      <a:pt x="83" y="39"/>
                      <a:pt x="82" y="40"/>
                    </a:cubicBezTo>
                    <a:cubicBezTo>
                      <a:pt x="81" y="40"/>
                      <a:pt x="80" y="41"/>
                      <a:pt x="80" y="41"/>
                    </a:cubicBezTo>
                    <a:cubicBezTo>
                      <a:pt x="80" y="41"/>
                      <a:pt x="78" y="41"/>
                      <a:pt x="78" y="41"/>
                    </a:cubicBezTo>
                    <a:cubicBezTo>
                      <a:pt x="78" y="41"/>
                      <a:pt x="76" y="41"/>
                      <a:pt x="76" y="41"/>
                    </a:cubicBezTo>
                    <a:cubicBezTo>
                      <a:pt x="75" y="43"/>
                      <a:pt x="75" y="43"/>
                      <a:pt x="75" y="43"/>
                    </a:cubicBezTo>
                    <a:cubicBezTo>
                      <a:pt x="73" y="42"/>
                      <a:pt x="73" y="42"/>
                      <a:pt x="73" y="42"/>
                    </a:cubicBezTo>
                    <a:cubicBezTo>
                      <a:pt x="73" y="44"/>
                      <a:pt x="73" y="44"/>
                      <a:pt x="73" y="44"/>
                    </a:cubicBezTo>
                    <a:cubicBezTo>
                      <a:pt x="70" y="45"/>
                      <a:pt x="70" y="45"/>
                      <a:pt x="70" y="45"/>
                    </a:cubicBezTo>
                    <a:cubicBezTo>
                      <a:pt x="68" y="46"/>
                      <a:pt x="68" y="46"/>
                      <a:pt x="68" y="46"/>
                    </a:cubicBezTo>
                    <a:cubicBezTo>
                      <a:pt x="67" y="48"/>
                      <a:pt x="67" y="48"/>
                      <a:pt x="67" y="48"/>
                    </a:cubicBezTo>
                    <a:cubicBezTo>
                      <a:pt x="68" y="49"/>
                      <a:pt x="68" y="49"/>
                      <a:pt x="68" y="49"/>
                    </a:cubicBezTo>
                    <a:cubicBezTo>
                      <a:pt x="68" y="49"/>
                      <a:pt x="69" y="50"/>
                      <a:pt x="69" y="49"/>
                    </a:cubicBezTo>
                    <a:cubicBezTo>
                      <a:pt x="69" y="49"/>
                      <a:pt x="69" y="48"/>
                      <a:pt x="69" y="48"/>
                    </a:cubicBezTo>
                    <a:cubicBezTo>
                      <a:pt x="70" y="49"/>
                      <a:pt x="71" y="50"/>
                      <a:pt x="71" y="50"/>
                    </a:cubicBezTo>
                    <a:cubicBezTo>
                      <a:pt x="72" y="52"/>
                      <a:pt x="72" y="52"/>
                      <a:pt x="72" y="52"/>
                    </a:cubicBezTo>
                    <a:cubicBezTo>
                      <a:pt x="72" y="52"/>
                      <a:pt x="70" y="52"/>
                      <a:pt x="70" y="52"/>
                    </a:cubicBezTo>
                    <a:cubicBezTo>
                      <a:pt x="70" y="52"/>
                      <a:pt x="69" y="53"/>
                      <a:pt x="69" y="53"/>
                    </a:cubicBezTo>
                    <a:cubicBezTo>
                      <a:pt x="68" y="54"/>
                      <a:pt x="68" y="54"/>
                      <a:pt x="68" y="54"/>
                    </a:cubicBezTo>
                    <a:cubicBezTo>
                      <a:pt x="68" y="55"/>
                      <a:pt x="68" y="55"/>
                      <a:pt x="68" y="56"/>
                    </a:cubicBezTo>
                    <a:cubicBezTo>
                      <a:pt x="68" y="56"/>
                      <a:pt x="68" y="57"/>
                      <a:pt x="68" y="57"/>
                    </a:cubicBezTo>
                    <a:cubicBezTo>
                      <a:pt x="69" y="57"/>
                      <a:pt x="70" y="59"/>
                      <a:pt x="70" y="59"/>
                    </a:cubicBezTo>
                    <a:cubicBezTo>
                      <a:pt x="70" y="59"/>
                      <a:pt x="71" y="60"/>
                      <a:pt x="71" y="60"/>
                    </a:cubicBezTo>
                    <a:cubicBezTo>
                      <a:pt x="71" y="60"/>
                      <a:pt x="71" y="61"/>
                      <a:pt x="71" y="61"/>
                    </a:cubicBezTo>
                    <a:cubicBezTo>
                      <a:pt x="71" y="61"/>
                      <a:pt x="70" y="62"/>
                      <a:pt x="69" y="62"/>
                    </a:cubicBezTo>
                    <a:cubicBezTo>
                      <a:pt x="69" y="62"/>
                      <a:pt x="67" y="62"/>
                      <a:pt x="67" y="62"/>
                    </a:cubicBezTo>
                    <a:cubicBezTo>
                      <a:pt x="67" y="62"/>
                      <a:pt x="66" y="64"/>
                      <a:pt x="66" y="64"/>
                    </a:cubicBezTo>
                    <a:cubicBezTo>
                      <a:pt x="66" y="64"/>
                      <a:pt x="65" y="64"/>
                      <a:pt x="64" y="64"/>
                    </a:cubicBezTo>
                    <a:cubicBezTo>
                      <a:pt x="64" y="64"/>
                      <a:pt x="66" y="65"/>
                      <a:pt x="64" y="64"/>
                    </a:cubicBezTo>
                    <a:cubicBezTo>
                      <a:pt x="61" y="63"/>
                      <a:pt x="61" y="62"/>
                      <a:pt x="61" y="62"/>
                    </a:cubicBezTo>
                    <a:cubicBezTo>
                      <a:pt x="61" y="62"/>
                      <a:pt x="60" y="61"/>
                      <a:pt x="60" y="61"/>
                    </a:cubicBezTo>
                    <a:cubicBezTo>
                      <a:pt x="59" y="61"/>
                      <a:pt x="58" y="61"/>
                      <a:pt x="58" y="61"/>
                    </a:cubicBezTo>
                    <a:cubicBezTo>
                      <a:pt x="56" y="61"/>
                      <a:pt x="56" y="61"/>
                      <a:pt x="56" y="61"/>
                    </a:cubicBezTo>
                    <a:cubicBezTo>
                      <a:pt x="55" y="60"/>
                      <a:pt x="55" y="60"/>
                      <a:pt x="55" y="60"/>
                    </a:cubicBezTo>
                    <a:cubicBezTo>
                      <a:pt x="54" y="62"/>
                      <a:pt x="54" y="62"/>
                      <a:pt x="54" y="62"/>
                    </a:cubicBezTo>
                    <a:cubicBezTo>
                      <a:pt x="54" y="62"/>
                      <a:pt x="54" y="63"/>
                      <a:pt x="53" y="63"/>
                    </a:cubicBezTo>
                    <a:cubicBezTo>
                      <a:pt x="52" y="64"/>
                      <a:pt x="53" y="64"/>
                      <a:pt x="52" y="64"/>
                    </a:cubicBezTo>
                    <a:cubicBezTo>
                      <a:pt x="50" y="64"/>
                      <a:pt x="49" y="62"/>
                      <a:pt x="49" y="62"/>
                    </a:cubicBezTo>
                    <a:cubicBezTo>
                      <a:pt x="49" y="62"/>
                      <a:pt x="47" y="61"/>
                      <a:pt x="47" y="61"/>
                    </a:cubicBezTo>
                    <a:cubicBezTo>
                      <a:pt x="46" y="60"/>
                      <a:pt x="46" y="60"/>
                      <a:pt x="46" y="60"/>
                    </a:cubicBezTo>
                    <a:cubicBezTo>
                      <a:pt x="45" y="60"/>
                      <a:pt x="45" y="61"/>
                      <a:pt x="45" y="59"/>
                    </a:cubicBezTo>
                    <a:cubicBezTo>
                      <a:pt x="45" y="58"/>
                      <a:pt x="45" y="58"/>
                      <a:pt x="45" y="58"/>
                    </a:cubicBezTo>
                    <a:cubicBezTo>
                      <a:pt x="44" y="57"/>
                      <a:pt x="44" y="58"/>
                      <a:pt x="43" y="57"/>
                    </a:cubicBezTo>
                    <a:cubicBezTo>
                      <a:pt x="43" y="56"/>
                      <a:pt x="42" y="55"/>
                      <a:pt x="42" y="55"/>
                    </a:cubicBezTo>
                    <a:cubicBezTo>
                      <a:pt x="41" y="53"/>
                      <a:pt x="41" y="53"/>
                      <a:pt x="41" y="53"/>
                    </a:cubicBezTo>
                    <a:cubicBezTo>
                      <a:pt x="41" y="53"/>
                      <a:pt x="41" y="53"/>
                      <a:pt x="41" y="54"/>
                    </a:cubicBezTo>
                    <a:cubicBezTo>
                      <a:pt x="40" y="55"/>
                      <a:pt x="39" y="55"/>
                      <a:pt x="39" y="55"/>
                    </a:cubicBezTo>
                    <a:cubicBezTo>
                      <a:pt x="39" y="56"/>
                      <a:pt x="38" y="57"/>
                      <a:pt x="38" y="57"/>
                    </a:cubicBezTo>
                    <a:cubicBezTo>
                      <a:pt x="38" y="57"/>
                      <a:pt x="37" y="58"/>
                      <a:pt x="37" y="59"/>
                    </a:cubicBezTo>
                    <a:cubicBezTo>
                      <a:pt x="38" y="59"/>
                      <a:pt x="38" y="59"/>
                      <a:pt x="38" y="60"/>
                    </a:cubicBezTo>
                    <a:cubicBezTo>
                      <a:pt x="38" y="60"/>
                      <a:pt x="37" y="61"/>
                      <a:pt x="37" y="61"/>
                    </a:cubicBezTo>
                    <a:cubicBezTo>
                      <a:pt x="36" y="62"/>
                      <a:pt x="36" y="62"/>
                      <a:pt x="35" y="62"/>
                    </a:cubicBezTo>
                    <a:cubicBezTo>
                      <a:pt x="35" y="63"/>
                      <a:pt x="33" y="64"/>
                      <a:pt x="33" y="64"/>
                    </a:cubicBezTo>
                    <a:cubicBezTo>
                      <a:pt x="31" y="64"/>
                      <a:pt x="31" y="64"/>
                      <a:pt x="31" y="64"/>
                    </a:cubicBezTo>
                    <a:cubicBezTo>
                      <a:pt x="28" y="63"/>
                      <a:pt x="28" y="63"/>
                      <a:pt x="28" y="63"/>
                    </a:cubicBezTo>
                    <a:cubicBezTo>
                      <a:pt x="26" y="65"/>
                      <a:pt x="26" y="65"/>
                      <a:pt x="26" y="65"/>
                    </a:cubicBezTo>
                    <a:cubicBezTo>
                      <a:pt x="26" y="65"/>
                      <a:pt x="25" y="65"/>
                      <a:pt x="25" y="65"/>
                    </a:cubicBezTo>
                    <a:cubicBezTo>
                      <a:pt x="24" y="65"/>
                      <a:pt x="23" y="65"/>
                      <a:pt x="23" y="65"/>
                    </a:cubicBezTo>
                    <a:cubicBezTo>
                      <a:pt x="23" y="65"/>
                      <a:pt x="22" y="64"/>
                      <a:pt x="21" y="64"/>
                    </a:cubicBezTo>
                    <a:cubicBezTo>
                      <a:pt x="21" y="64"/>
                      <a:pt x="20" y="64"/>
                      <a:pt x="20" y="64"/>
                    </a:cubicBezTo>
                    <a:cubicBezTo>
                      <a:pt x="19" y="64"/>
                      <a:pt x="18" y="64"/>
                      <a:pt x="18" y="64"/>
                    </a:cubicBezTo>
                    <a:cubicBezTo>
                      <a:pt x="18" y="65"/>
                      <a:pt x="18" y="65"/>
                      <a:pt x="18" y="65"/>
                    </a:cubicBezTo>
                    <a:cubicBezTo>
                      <a:pt x="18" y="65"/>
                      <a:pt x="19" y="65"/>
                      <a:pt x="19" y="65"/>
                    </a:cubicBezTo>
                    <a:cubicBezTo>
                      <a:pt x="19" y="66"/>
                      <a:pt x="19" y="67"/>
                      <a:pt x="19" y="67"/>
                    </a:cubicBezTo>
                    <a:cubicBezTo>
                      <a:pt x="19" y="67"/>
                      <a:pt x="18" y="67"/>
                      <a:pt x="18" y="67"/>
                    </a:cubicBezTo>
                    <a:cubicBezTo>
                      <a:pt x="18" y="68"/>
                      <a:pt x="16" y="68"/>
                      <a:pt x="16" y="68"/>
                    </a:cubicBezTo>
                    <a:cubicBezTo>
                      <a:pt x="16" y="68"/>
                      <a:pt x="16" y="69"/>
                      <a:pt x="16" y="69"/>
                    </a:cubicBezTo>
                    <a:cubicBezTo>
                      <a:pt x="16" y="69"/>
                      <a:pt x="16" y="69"/>
                      <a:pt x="15" y="69"/>
                    </a:cubicBezTo>
                    <a:cubicBezTo>
                      <a:pt x="14" y="69"/>
                      <a:pt x="14" y="69"/>
                      <a:pt x="13" y="69"/>
                    </a:cubicBezTo>
                    <a:cubicBezTo>
                      <a:pt x="13" y="68"/>
                      <a:pt x="12" y="68"/>
                      <a:pt x="11" y="68"/>
                    </a:cubicBezTo>
                    <a:cubicBezTo>
                      <a:pt x="11" y="68"/>
                      <a:pt x="8" y="67"/>
                      <a:pt x="8" y="67"/>
                    </a:cubicBezTo>
                    <a:cubicBezTo>
                      <a:pt x="8" y="67"/>
                      <a:pt x="7" y="68"/>
                      <a:pt x="7" y="68"/>
                    </a:cubicBezTo>
                    <a:cubicBezTo>
                      <a:pt x="6" y="68"/>
                      <a:pt x="5" y="68"/>
                      <a:pt x="4" y="67"/>
                    </a:cubicBezTo>
                    <a:cubicBezTo>
                      <a:pt x="4"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5"/>
                      <a:pt x="3" y="65"/>
                      <a:pt x="3" y="65"/>
                    </a:cubicBezTo>
                    <a:cubicBezTo>
                      <a:pt x="0" y="67"/>
                      <a:pt x="0" y="67"/>
                      <a:pt x="0" y="67"/>
                    </a:cubicBezTo>
                    <a:cubicBezTo>
                      <a:pt x="2" y="71"/>
                      <a:pt x="2" y="71"/>
                      <a:pt x="2" y="71"/>
                    </a:cubicBezTo>
                    <a:cubicBezTo>
                      <a:pt x="1" y="72"/>
                      <a:pt x="1" y="72"/>
                      <a:pt x="1" y="72"/>
                    </a:cubicBezTo>
                    <a:cubicBezTo>
                      <a:pt x="1" y="72"/>
                      <a:pt x="2" y="73"/>
                      <a:pt x="2" y="73"/>
                    </a:cubicBezTo>
                    <a:cubicBezTo>
                      <a:pt x="2" y="74"/>
                      <a:pt x="3" y="74"/>
                      <a:pt x="3" y="75"/>
                    </a:cubicBezTo>
                    <a:cubicBezTo>
                      <a:pt x="3" y="76"/>
                      <a:pt x="3" y="77"/>
                      <a:pt x="3" y="77"/>
                    </a:cubicBezTo>
                    <a:cubicBezTo>
                      <a:pt x="4" y="77"/>
                      <a:pt x="4" y="77"/>
                      <a:pt x="4" y="77"/>
                    </a:cubicBezTo>
                    <a:cubicBezTo>
                      <a:pt x="5" y="79"/>
                      <a:pt x="5" y="79"/>
                      <a:pt x="5" y="79"/>
                    </a:cubicBezTo>
                    <a:cubicBezTo>
                      <a:pt x="5" y="80"/>
                      <a:pt x="5" y="80"/>
                      <a:pt x="5" y="80"/>
                    </a:cubicBezTo>
                    <a:cubicBezTo>
                      <a:pt x="5" y="82"/>
                      <a:pt x="5" y="82"/>
                      <a:pt x="5" y="82"/>
                    </a:cubicBezTo>
                    <a:cubicBezTo>
                      <a:pt x="5" y="82"/>
                      <a:pt x="6" y="83"/>
                      <a:pt x="6" y="84"/>
                    </a:cubicBezTo>
                    <a:cubicBezTo>
                      <a:pt x="6" y="84"/>
                      <a:pt x="6" y="85"/>
                      <a:pt x="6" y="86"/>
                    </a:cubicBezTo>
                    <a:cubicBezTo>
                      <a:pt x="6" y="86"/>
                      <a:pt x="8" y="88"/>
                      <a:pt x="8" y="88"/>
                    </a:cubicBezTo>
                    <a:cubicBezTo>
                      <a:pt x="8" y="90"/>
                      <a:pt x="8" y="90"/>
                      <a:pt x="8" y="90"/>
                    </a:cubicBezTo>
                    <a:cubicBezTo>
                      <a:pt x="8" y="90"/>
                      <a:pt x="9" y="91"/>
                      <a:pt x="10" y="92"/>
                    </a:cubicBezTo>
                    <a:cubicBezTo>
                      <a:pt x="10" y="92"/>
                      <a:pt x="11" y="93"/>
                      <a:pt x="11" y="93"/>
                    </a:cubicBezTo>
                    <a:cubicBezTo>
                      <a:pt x="12" y="95"/>
                      <a:pt x="12" y="95"/>
                      <a:pt x="12" y="95"/>
                    </a:cubicBezTo>
                    <a:cubicBezTo>
                      <a:pt x="13" y="97"/>
                      <a:pt x="13" y="97"/>
                      <a:pt x="13" y="97"/>
                    </a:cubicBezTo>
                    <a:cubicBezTo>
                      <a:pt x="14" y="98"/>
                      <a:pt x="14" y="98"/>
                      <a:pt x="14" y="98"/>
                    </a:cubicBezTo>
                    <a:cubicBezTo>
                      <a:pt x="15" y="100"/>
                      <a:pt x="15" y="100"/>
                      <a:pt x="15" y="100"/>
                    </a:cubicBezTo>
                    <a:cubicBezTo>
                      <a:pt x="16" y="101"/>
                      <a:pt x="16" y="101"/>
                      <a:pt x="16" y="101"/>
                    </a:cubicBezTo>
                    <a:cubicBezTo>
                      <a:pt x="17" y="102"/>
                      <a:pt x="17" y="102"/>
                      <a:pt x="17" y="102"/>
                    </a:cubicBezTo>
                    <a:cubicBezTo>
                      <a:pt x="17" y="102"/>
                      <a:pt x="17" y="103"/>
                      <a:pt x="18" y="103"/>
                    </a:cubicBezTo>
                    <a:cubicBezTo>
                      <a:pt x="19" y="103"/>
                      <a:pt x="20" y="103"/>
                      <a:pt x="20" y="103"/>
                    </a:cubicBezTo>
                    <a:cubicBezTo>
                      <a:pt x="21" y="103"/>
                      <a:pt x="21" y="104"/>
                      <a:pt x="22" y="101"/>
                    </a:cubicBezTo>
                    <a:cubicBezTo>
                      <a:pt x="22" y="99"/>
                      <a:pt x="22" y="98"/>
                      <a:pt x="22" y="98"/>
                    </a:cubicBezTo>
                    <a:cubicBezTo>
                      <a:pt x="22" y="98"/>
                      <a:pt x="23" y="98"/>
                      <a:pt x="23" y="97"/>
                    </a:cubicBezTo>
                    <a:cubicBezTo>
                      <a:pt x="24" y="97"/>
                      <a:pt x="25" y="97"/>
                      <a:pt x="25" y="96"/>
                    </a:cubicBezTo>
                    <a:cubicBezTo>
                      <a:pt x="25" y="94"/>
                      <a:pt x="23" y="93"/>
                      <a:pt x="23" y="93"/>
                    </a:cubicBezTo>
                    <a:cubicBezTo>
                      <a:pt x="23" y="93"/>
                      <a:pt x="25" y="92"/>
                      <a:pt x="26" y="93"/>
                    </a:cubicBezTo>
                    <a:cubicBezTo>
                      <a:pt x="26" y="94"/>
                      <a:pt x="26" y="95"/>
                      <a:pt x="27" y="94"/>
                    </a:cubicBezTo>
                    <a:cubicBezTo>
                      <a:pt x="28" y="92"/>
                      <a:pt x="28" y="92"/>
                      <a:pt x="28" y="92"/>
                    </a:cubicBezTo>
                    <a:cubicBezTo>
                      <a:pt x="27" y="91"/>
                      <a:pt x="27" y="90"/>
                      <a:pt x="27" y="89"/>
                    </a:cubicBezTo>
                    <a:cubicBezTo>
                      <a:pt x="27" y="89"/>
                      <a:pt x="28" y="88"/>
                      <a:pt x="28" y="87"/>
                    </a:cubicBezTo>
                    <a:cubicBezTo>
                      <a:pt x="29" y="86"/>
                      <a:pt x="29" y="85"/>
                      <a:pt x="29" y="84"/>
                    </a:cubicBezTo>
                    <a:cubicBezTo>
                      <a:pt x="29" y="82"/>
                      <a:pt x="29" y="83"/>
                      <a:pt x="30" y="81"/>
                    </a:cubicBezTo>
                    <a:cubicBezTo>
                      <a:pt x="30" y="80"/>
                      <a:pt x="30" y="81"/>
                      <a:pt x="30" y="77"/>
                    </a:cubicBezTo>
                    <a:cubicBezTo>
                      <a:pt x="31" y="74"/>
                      <a:pt x="31" y="73"/>
                      <a:pt x="32" y="73"/>
                    </a:cubicBezTo>
                    <a:cubicBezTo>
                      <a:pt x="32" y="73"/>
                      <a:pt x="40" y="76"/>
                      <a:pt x="40" y="76"/>
                    </a:cubicBezTo>
                    <a:cubicBezTo>
                      <a:pt x="40" y="76"/>
                      <a:pt x="41" y="78"/>
                      <a:pt x="41" y="78"/>
                    </a:cubicBezTo>
                    <a:cubicBezTo>
                      <a:pt x="41" y="79"/>
                      <a:pt x="41" y="80"/>
                      <a:pt x="41" y="80"/>
                    </a:cubicBezTo>
                    <a:cubicBezTo>
                      <a:pt x="41" y="81"/>
                      <a:pt x="40" y="83"/>
                      <a:pt x="40" y="83"/>
                    </a:cubicBezTo>
                    <a:cubicBezTo>
                      <a:pt x="40" y="84"/>
                      <a:pt x="40" y="84"/>
                      <a:pt x="40" y="84"/>
                    </a:cubicBezTo>
                    <a:cubicBezTo>
                      <a:pt x="40" y="84"/>
                      <a:pt x="38" y="84"/>
                      <a:pt x="38" y="86"/>
                    </a:cubicBezTo>
                    <a:cubicBezTo>
                      <a:pt x="37" y="87"/>
                      <a:pt x="37" y="87"/>
                      <a:pt x="38" y="88"/>
                    </a:cubicBezTo>
                    <a:cubicBezTo>
                      <a:pt x="39" y="89"/>
                      <a:pt x="40" y="90"/>
                      <a:pt x="40" y="90"/>
                    </a:cubicBezTo>
                    <a:cubicBezTo>
                      <a:pt x="41" y="90"/>
                      <a:pt x="42" y="89"/>
                      <a:pt x="43" y="89"/>
                    </a:cubicBezTo>
                    <a:cubicBezTo>
                      <a:pt x="43" y="89"/>
                      <a:pt x="44" y="89"/>
                      <a:pt x="44" y="89"/>
                    </a:cubicBezTo>
                    <a:cubicBezTo>
                      <a:pt x="44" y="90"/>
                      <a:pt x="44" y="91"/>
                      <a:pt x="45" y="92"/>
                    </a:cubicBezTo>
                    <a:cubicBezTo>
                      <a:pt x="46" y="92"/>
                      <a:pt x="47" y="93"/>
                      <a:pt x="47" y="93"/>
                    </a:cubicBezTo>
                    <a:cubicBezTo>
                      <a:pt x="48" y="93"/>
                      <a:pt x="49" y="93"/>
                      <a:pt x="49" y="93"/>
                    </a:cubicBezTo>
                    <a:cubicBezTo>
                      <a:pt x="49" y="93"/>
                      <a:pt x="50" y="92"/>
                      <a:pt x="51" y="92"/>
                    </a:cubicBezTo>
                    <a:cubicBezTo>
                      <a:pt x="51" y="92"/>
                      <a:pt x="54" y="95"/>
                      <a:pt x="52" y="91"/>
                    </a:cubicBezTo>
                    <a:cubicBezTo>
                      <a:pt x="49" y="88"/>
                      <a:pt x="49" y="88"/>
                      <a:pt x="49" y="87"/>
                    </a:cubicBezTo>
                    <a:cubicBezTo>
                      <a:pt x="48" y="87"/>
                      <a:pt x="47" y="86"/>
                      <a:pt x="47" y="86"/>
                    </a:cubicBezTo>
                    <a:cubicBezTo>
                      <a:pt x="46" y="86"/>
                      <a:pt x="46" y="86"/>
                      <a:pt x="46" y="86"/>
                    </a:cubicBezTo>
                    <a:cubicBezTo>
                      <a:pt x="46" y="86"/>
                      <a:pt x="46" y="85"/>
                      <a:pt x="46" y="84"/>
                    </a:cubicBezTo>
                    <a:cubicBezTo>
                      <a:pt x="47" y="83"/>
                      <a:pt x="47" y="83"/>
                      <a:pt x="48" y="83"/>
                    </a:cubicBezTo>
                    <a:cubicBezTo>
                      <a:pt x="49" y="83"/>
                      <a:pt x="49" y="82"/>
                      <a:pt x="51" y="84"/>
                    </a:cubicBezTo>
                    <a:cubicBezTo>
                      <a:pt x="52" y="85"/>
                      <a:pt x="52" y="85"/>
                      <a:pt x="52" y="86"/>
                    </a:cubicBezTo>
                    <a:cubicBezTo>
                      <a:pt x="53" y="88"/>
                      <a:pt x="54" y="89"/>
                      <a:pt x="55" y="90"/>
                    </a:cubicBezTo>
                    <a:cubicBezTo>
                      <a:pt x="55" y="90"/>
                      <a:pt x="56" y="90"/>
                      <a:pt x="56" y="92"/>
                    </a:cubicBezTo>
                    <a:cubicBezTo>
                      <a:pt x="56" y="94"/>
                      <a:pt x="56" y="96"/>
                      <a:pt x="56" y="97"/>
                    </a:cubicBezTo>
                    <a:cubicBezTo>
                      <a:pt x="56" y="97"/>
                      <a:pt x="56" y="101"/>
                      <a:pt x="56" y="101"/>
                    </a:cubicBezTo>
                    <a:cubicBezTo>
                      <a:pt x="56" y="101"/>
                      <a:pt x="56" y="103"/>
                      <a:pt x="56" y="104"/>
                    </a:cubicBezTo>
                    <a:cubicBezTo>
                      <a:pt x="56" y="105"/>
                      <a:pt x="61" y="112"/>
                      <a:pt x="61" y="112"/>
                    </a:cubicBezTo>
                    <a:cubicBezTo>
                      <a:pt x="61" y="112"/>
                      <a:pt x="63" y="115"/>
                      <a:pt x="64" y="115"/>
                    </a:cubicBezTo>
                    <a:cubicBezTo>
                      <a:pt x="64" y="115"/>
                      <a:pt x="65" y="118"/>
                      <a:pt x="66" y="119"/>
                    </a:cubicBezTo>
                    <a:cubicBezTo>
                      <a:pt x="68" y="119"/>
                      <a:pt x="72" y="121"/>
                      <a:pt x="72" y="121"/>
                    </a:cubicBezTo>
                    <a:cubicBezTo>
                      <a:pt x="79" y="125"/>
                      <a:pt x="79" y="125"/>
                      <a:pt x="79" y="125"/>
                    </a:cubicBezTo>
                    <a:cubicBezTo>
                      <a:pt x="79" y="125"/>
                      <a:pt x="81" y="128"/>
                      <a:pt x="82" y="128"/>
                    </a:cubicBezTo>
                    <a:cubicBezTo>
                      <a:pt x="82" y="128"/>
                      <a:pt x="87" y="128"/>
                      <a:pt x="83" y="128"/>
                    </a:cubicBezTo>
                    <a:cubicBezTo>
                      <a:pt x="80" y="128"/>
                      <a:pt x="76" y="126"/>
                      <a:pt x="76" y="126"/>
                    </a:cubicBezTo>
                    <a:cubicBezTo>
                      <a:pt x="76" y="126"/>
                      <a:pt x="75" y="124"/>
                      <a:pt x="75" y="124"/>
                    </a:cubicBezTo>
                    <a:cubicBezTo>
                      <a:pt x="74" y="124"/>
                      <a:pt x="70" y="123"/>
                      <a:pt x="69" y="122"/>
                    </a:cubicBezTo>
                    <a:cubicBezTo>
                      <a:pt x="69" y="122"/>
                      <a:pt x="68" y="121"/>
                      <a:pt x="67" y="120"/>
                    </a:cubicBezTo>
                    <a:cubicBezTo>
                      <a:pt x="66" y="118"/>
                      <a:pt x="64" y="117"/>
                      <a:pt x="64" y="117"/>
                    </a:cubicBezTo>
                    <a:cubicBezTo>
                      <a:pt x="64" y="117"/>
                      <a:pt x="63" y="116"/>
                      <a:pt x="62" y="114"/>
                    </a:cubicBezTo>
                    <a:cubicBezTo>
                      <a:pt x="61" y="113"/>
                      <a:pt x="61" y="113"/>
                      <a:pt x="61" y="112"/>
                    </a:cubicBezTo>
                    <a:cubicBezTo>
                      <a:pt x="60" y="112"/>
                      <a:pt x="61" y="112"/>
                      <a:pt x="59" y="111"/>
                    </a:cubicBezTo>
                    <a:cubicBezTo>
                      <a:pt x="57" y="110"/>
                      <a:pt x="56" y="109"/>
                      <a:pt x="56" y="109"/>
                    </a:cubicBezTo>
                    <a:cubicBezTo>
                      <a:pt x="55" y="109"/>
                      <a:pt x="53" y="108"/>
                      <a:pt x="53" y="108"/>
                    </a:cubicBezTo>
                    <a:cubicBezTo>
                      <a:pt x="53" y="108"/>
                      <a:pt x="51" y="106"/>
                      <a:pt x="51" y="106"/>
                    </a:cubicBezTo>
                    <a:cubicBezTo>
                      <a:pt x="51" y="106"/>
                      <a:pt x="50" y="108"/>
                      <a:pt x="52" y="109"/>
                    </a:cubicBezTo>
                    <a:cubicBezTo>
                      <a:pt x="53" y="109"/>
                      <a:pt x="55" y="111"/>
                      <a:pt x="55" y="111"/>
                    </a:cubicBezTo>
                    <a:cubicBezTo>
                      <a:pt x="55" y="111"/>
                      <a:pt x="57" y="112"/>
                      <a:pt x="57" y="112"/>
                    </a:cubicBezTo>
                    <a:cubicBezTo>
                      <a:pt x="57" y="112"/>
                      <a:pt x="57" y="114"/>
                      <a:pt x="57" y="114"/>
                    </a:cubicBezTo>
                    <a:cubicBezTo>
                      <a:pt x="57" y="114"/>
                      <a:pt x="54" y="113"/>
                      <a:pt x="57" y="114"/>
                    </a:cubicBezTo>
                    <a:cubicBezTo>
                      <a:pt x="59" y="115"/>
                      <a:pt x="61" y="115"/>
                      <a:pt x="61" y="115"/>
                    </a:cubicBezTo>
                    <a:cubicBezTo>
                      <a:pt x="61" y="115"/>
                      <a:pt x="59" y="116"/>
                      <a:pt x="58" y="116"/>
                    </a:cubicBezTo>
                    <a:cubicBezTo>
                      <a:pt x="58" y="117"/>
                      <a:pt x="60" y="120"/>
                      <a:pt x="60" y="119"/>
                    </a:cubicBezTo>
                    <a:cubicBezTo>
                      <a:pt x="61" y="119"/>
                      <a:pt x="62" y="120"/>
                      <a:pt x="63" y="120"/>
                    </a:cubicBezTo>
                    <a:cubicBezTo>
                      <a:pt x="63" y="120"/>
                      <a:pt x="65" y="120"/>
                      <a:pt x="65" y="121"/>
                    </a:cubicBezTo>
                    <a:cubicBezTo>
                      <a:pt x="66" y="121"/>
                      <a:pt x="66" y="121"/>
                      <a:pt x="66" y="122"/>
                    </a:cubicBezTo>
                    <a:cubicBezTo>
                      <a:pt x="65" y="122"/>
                      <a:pt x="66" y="124"/>
                      <a:pt x="66" y="124"/>
                    </a:cubicBezTo>
                    <a:cubicBezTo>
                      <a:pt x="68" y="125"/>
                      <a:pt x="68" y="125"/>
                      <a:pt x="68" y="125"/>
                    </a:cubicBezTo>
                    <a:cubicBezTo>
                      <a:pt x="68" y="125"/>
                      <a:pt x="65" y="125"/>
                      <a:pt x="65" y="124"/>
                    </a:cubicBezTo>
                    <a:cubicBezTo>
                      <a:pt x="64" y="124"/>
                      <a:pt x="64" y="123"/>
                      <a:pt x="63" y="124"/>
                    </a:cubicBezTo>
                    <a:cubicBezTo>
                      <a:pt x="62" y="125"/>
                      <a:pt x="62" y="125"/>
                      <a:pt x="62" y="126"/>
                    </a:cubicBezTo>
                    <a:cubicBezTo>
                      <a:pt x="63" y="127"/>
                      <a:pt x="64" y="128"/>
                      <a:pt x="65" y="127"/>
                    </a:cubicBezTo>
                    <a:cubicBezTo>
                      <a:pt x="65" y="127"/>
                      <a:pt x="65" y="127"/>
                      <a:pt x="66" y="126"/>
                    </a:cubicBezTo>
                    <a:cubicBezTo>
                      <a:pt x="66" y="126"/>
                      <a:pt x="66" y="126"/>
                      <a:pt x="67" y="126"/>
                    </a:cubicBezTo>
                    <a:cubicBezTo>
                      <a:pt x="67" y="126"/>
                      <a:pt x="68" y="126"/>
                      <a:pt x="68" y="126"/>
                    </a:cubicBezTo>
                    <a:cubicBezTo>
                      <a:pt x="69" y="125"/>
                      <a:pt x="69" y="125"/>
                      <a:pt x="69" y="125"/>
                    </a:cubicBezTo>
                    <a:cubicBezTo>
                      <a:pt x="69" y="125"/>
                      <a:pt x="69" y="125"/>
                      <a:pt x="69" y="126"/>
                    </a:cubicBezTo>
                    <a:cubicBezTo>
                      <a:pt x="69" y="126"/>
                      <a:pt x="70" y="126"/>
                      <a:pt x="69" y="127"/>
                    </a:cubicBezTo>
                    <a:cubicBezTo>
                      <a:pt x="69" y="128"/>
                      <a:pt x="68" y="128"/>
                      <a:pt x="68" y="128"/>
                    </a:cubicBezTo>
                    <a:cubicBezTo>
                      <a:pt x="68" y="129"/>
                      <a:pt x="67" y="128"/>
                      <a:pt x="68" y="130"/>
                    </a:cubicBezTo>
                    <a:cubicBezTo>
                      <a:pt x="68" y="131"/>
                      <a:pt x="68" y="132"/>
                      <a:pt x="68" y="132"/>
                    </a:cubicBezTo>
                    <a:cubicBezTo>
                      <a:pt x="68" y="132"/>
                      <a:pt x="69" y="132"/>
                      <a:pt x="69" y="132"/>
                    </a:cubicBezTo>
                    <a:cubicBezTo>
                      <a:pt x="70" y="133"/>
                      <a:pt x="70" y="134"/>
                      <a:pt x="70" y="135"/>
                    </a:cubicBezTo>
                    <a:cubicBezTo>
                      <a:pt x="71" y="135"/>
                      <a:pt x="73" y="138"/>
                      <a:pt x="73" y="138"/>
                    </a:cubicBezTo>
                    <a:cubicBezTo>
                      <a:pt x="73" y="138"/>
                      <a:pt x="76" y="140"/>
                      <a:pt x="76" y="140"/>
                    </a:cubicBezTo>
                    <a:cubicBezTo>
                      <a:pt x="76" y="140"/>
                      <a:pt x="77" y="141"/>
                      <a:pt x="77" y="141"/>
                    </a:cubicBezTo>
                    <a:cubicBezTo>
                      <a:pt x="77" y="141"/>
                      <a:pt x="77" y="142"/>
                      <a:pt x="76" y="141"/>
                    </a:cubicBezTo>
                    <a:cubicBezTo>
                      <a:pt x="75" y="140"/>
                      <a:pt x="73" y="139"/>
                      <a:pt x="73" y="139"/>
                    </a:cubicBezTo>
                    <a:cubicBezTo>
                      <a:pt x="73" y="141"/>
                      <a:pt x="73" y="141"/>
                      <a:pt x="73" y="141"/>
                    </a:cubicBezTo>
                    <a:cubicBezTo>
                      <a:pt x="73" y="141"/>
                      <a:pt x="74" y="142"/>
                      <a:pt x="75" y="142"/>
                    </a:cubicBezTo>
                    <a:cubicBezTo>
                      <a:pt x="75" y="143"/>
                      <a:pt x="75" y="143"/>
                      <a:pt x="76" y="144"/>
                    </a:cubicBezTo>
                    <a:cubicBezTo>
                      <a:pt x="77" y="144"/>
                      <a:pt x="78" y="144"/>
                      <a:pt x="79" y="144"/>
                    </a:cubicBezTo>
                    <a:cubicBezTo>
                      <a:pt x="79" y="145"/>
                      <a:pt x="79" y="143"/>
                      <a:pt x="79" y="143"/>
                    </a:cubicBezTo>
                    <a:cubicBezTo>
                      <a:pt x="79" y="143"/>
                      <a:pt x="80" y="143"/>
                      <a:pt x="80" y="143"/>
                    </a:cubicBezTo>
                    <a:cubicBezTo>
                      <a:pt x="80" y="144"/>
                      <a:pt x="81" y="145"/>
                      <a:pt x="80" y="146"/>
                    </a:cubicBezTo>
                    <a:cubicBezTo>
                      <a:pt x="80" y="146"/>
                      <a:pt x="80" y="147"/>
                      <a:pt x="79" y="146"/>
                    </a:cubicBezTo>
                    <a:cubicBezTo>
                      <a:pt x="78" y="146"/>
                      <a:pt x="77" y="145"/>
                      <a:pt x="76" y="145"/>
                    </a:cubicBezTo>
                    <a:cubicBezTo>
                      <a:pt x="76" y="145"/>
                      <a:pt x="75" y="144"/>
                      <a:pt x="74" y="145"/>
                    </a:cubicBezTo>
                    <a:cubicBezTo>
                      <a:pt x="74" y="145"/>
                      <a:pt x="72" y="144"/>
                      <a:pt x="72" y="145"/>
                    </a:cubicBezTo>
                    <a:cubicBezTo>
                      <a:pt x="72" y="146"/>
                      <a:pt x="72" y="147"/>
                      <a:pt x="72" y="147"/>
                    </a:cubicBezTo>
                    <a:cubicBezTo>
                      <a:pt x="72" y="147"/>
                      <a:pt x="71" y="143"/>
                      <a:pt x="70" y="143"/>
                    </a:cubicBezTo>
                    <a:cubicBezTo>
                      <a:pt x="69" y="143"/>
                      <a:pt x="67" y="142"/>
                      <a:pt x="67" y="142"/>
                    </a:cubicBezTo>
                    <a:cubicBezTo>
                      <a:pt x="66" y="140"/>
                      <a:pt x="66" y="140"/>
                      <a:pt x="66" y="140"/>
                    </a:cubicBezTo>
                    <a:cubicBezTo>
                      <a:pt x="66" y="140"/>
                      <a:pt x="67" y="140"/>
                      <a:pt x="67" y="140"/>
                    </a:cubicBezTo>
                    <a:cubicBezTo>
                      <a:pt x="68" y="141"/>
                      <a:pt x="67" y="141"/>
                      <a:pt x="68" y="141"/>
                    </a:cubicBezTo>
                    <a:cubicBezTo>
                      <a:pt x="69" y="141"/>
                      <a:pt x="67" y="139"/>
                      <a:pt x="69" y="139"/>
                    </a:cubicBezTo>
                    <a:cubicBezTo>
                      <a:pt x="71" y="139"/>
                      <a:pt x="71" y="139"/>
                      <a:pt x="71" y="139"/>
                    </a:cubicBezTo>
                    <a:cubicBezTo>
                      <a:pt x="71" y="138"/>
                      <a:pt x="73" y="138"/>
                      <a:pt x="71" y="137"/>
                    </a:cubicBezTo>
                    <a:cubicBezTo>
                      <a:pt x="69" y="136"/>
                      <a:pt x="69" y="136"/>
                      <a:pt x="69" y="136"/>
                    </a:cubicBezTo>
                    <a:cubicBezTo>
                      <a:pt x="68" y="136"/>
                      <a:pt x="68" y="136"/>
                      <a:pt x="68" y="135"/>
                    </a:cubicBezTo>
                    <a:cubicBezTo>
                      <a:pt x="67" y="134"/>
                      <a:pt x="67" y="133"/>
                      <a:pt x="66" y="133"/>
                    </a:cubicBezTo>
                    <a:cubicBezTo>
                      <a:pt x="66" y="133"/>
                      <a:pt x="63" y="133"/>
                      <a:pt x="63" y="133"/>
                    </a:cubicBezTo>
                    <a:cubicBezTo>
                      <a:pt x="63" y="133"/>
                      <a:pt x="62" y="132"/>
                      <a:pt x="61" y="132"/>
                    </a:cubicBezTo>
                    <a:cubicBezTo>
                      <a:pt x="60" y="132"/>
                      <a:pt x="58" y="130"/>
                      <a:pt x="58" y="130"/>
                    </a:cubicBezTo>
                    <a:cubicBezTo>
                      <a:pt x="57" y="129"/>
                      <a:pt x="54" y="128"/>
                      <a:pt x="54" y="128"/>
                    </a:cubicBezTo>
                    <a:cubicBezTo>
                      <a:pt x="54" y="128"/>
                      <a:pt x="53" y="127"/>
                      <a:pt x="52" y="127"/>
                    </a:cubicBezTo>
                    <a:cubicBezTo>
                      <a:pt x="51" y="127"/>
                      <a:pt x="51" y="127"/>
                      <a:pt x="50" y="127"/>
                    </a:cubicBezTo>
                    <a:cubicBezTo>
                      <a:pt x="49" y="126"/>
                      <a:pt x="48" y="125"/>
                      <a:pt x="48" y="125"/>
                    </a:cubicBezTo>
                    <a:cubicBezTo>
                      <a:pt x="47" y="124"/>
                      <a:pt x="46" y="124"/>
                      <a:pt x="46" y="124"/>
                    </a:cubicBezTo>
                    <a:cubicBezTo>
                      <a:pt x="47" y="125"/>
                      <a:pt x="46" y="125"/>
                      <a:pt x="48" y="126"/>
                    </a:cubicBezTo>
                    <a:cubicBezTo>
                      <a:pt x="49" y="127"/>
                      <a:pt x="50" y="127"/>
                      <a:pt x="50" y="127"/>
                    </a:cubicBezTo>
                    <a:cubicBezTo>
                      <a:pt x="50" y="127"/>
                      <a:pt x="51" y="128"/>
                      <a:pt x="51" y="128"/>
                    </a:cubicBezTo>
                    <a:cubicBezTo>
                      <a:pt x="51" y="129"/>
                      <a:pt x="52" y="128"/>
                      <a:pt x="53" y="128"/>
                    </a:cubicBezTo>
                    <a:cubicBezTo>
                      <a:pt x="53" y="129"/>
                      <a:pt x="54" y="129"/>
                      <a:pt x="54" y="130"/>
                    </a:cubicBezTo>
                    <a:cubicBezTo>
                      <a:pt x="54" y="130"/>
                      <a:pt x="57" y="130"/>
                      <a:pt x="57" y="131"/>
                    </a:cubicBezTo>
                    <a:cubicBezTo>
                      <a:pt x="57" y="132"/>
                      <a:pt x="58" y="133"/>
                      <a:pt x="57" y="133"/>
                    </a:cubicBezTo>
                    <a:cubicBezTo>
                      <a:pt x="57" y="133"/>
                      <a:pt x="56" y="134"/>
                      <a:pt x="56" y="134"/>
                    </a:cubicBezTo>
                    <a:cubicBezTo>
                      <a:pt x="57" y="134"/>
                      <a:pt x="58" y="135"/>
                      <a:pt x="59" y="135"/>
                    </a:cubicBezTo>
                    <a:cubicBezTo>
                      <a:pt x="60" y="135"/>
                      <a:pt x="59" y="135"/>
                      <a:pt x="61" y="136"/>
                    </a:cubicBezTo>
                    <a:cubicBezTo>
                      <a:pt x="63" y="136"/>
                      <a:pt x="63" y="138"/>
                      <a:pt x="63" y="138"/>
                    </a:cubicBezTo>
                    <a:cubicBezTo>
                      <a:pt x="63" y="139"/>
                      <a:pt x="65" y="140"/>
                      <a:pt x="65" y="140"/>
                    </a:cubicBezTo>
                    <a:cubicBezTo>
                      <a:pt x="65" y="140"/>
                      <a:pt x="64" y="140"/>
                      <a:pt x="65" y="141"/>
                    </a:cubicBezTo>
                    <a:cubicBezTo>
                      <a:pt x="65" y="141"/>
                      <a:pt x="64" y="141"/>
                      <a:pt x="65" y="142"/>
                    </a:cubicBezTo>
                    <a:cubicBezTo>
                      <a:pt x="66" y="142"/>
                      <a:pt x="67" y="142"/>
                      <a:pt x="67" y="142"/>
                    </a:cubicBezTo>
                    <a:cubicBezTo>
                      <a:pt x="67" y="143"/>
                      <a:pt x="67" y="143"/>
                      <a:pt x="67" y="144"/>
                    </a:cubicBezTo>
                    <a:cubicBezTo>
                      <a:pt x="67" y="144"/>
                      <a:pt x="65" y="146"/>
                      <a:pt x="68" y="146"/>
                    </a:cubicBezTo>
                    <a:cubicBezTo>
                      <a:pt x="70" y="146"/>
                      <a:pt x="70" y="146"/>
                      <a:pt x="70" y="146"/>
                    </a:cubicBezTo>
                    <a:cubicBezTo>
                      <a:pt x="71" y="147"/>
                      <a:pt x="71" y="147"/>
                      <a:pt x="71" y="147"/>
                    </a:cubicBezTo>
                    <a:cubicBezTo>
                      <a:pt x="71" y="147"/>
                      <a:pt x="70" y="148"/>
                      <a:pt x="71" y="149"/>
                    </a:cubicBezTo>
                    <a:cubicBezTo>
                      <a:pt x="71" y="150"/>
                      <a:pt x="75" y="150"/>
                      <a:pt x="75" y="150"/>
                    </a:cubicBezTo>
                    <a:cubicBezTo>
                      <a:pt x="75" y="149"/>
                      <a:pt x="75" y="149"/>
                      <a:pt x="75" y="149"/>
                    </a:cubicBezTo>
                    <a:cubicBezTo>
                      <a:pt x="75" y="149"/>
                      <a:pt x="77" y="150"/>
                      <a:pt x="76" y="150"/>
                    </a:cubicBezTo>
                    <a:cubicBezTo>
                      <a:pt x="76" y="151"/>
                      <a:pt x="75" y="151"/>
                      <a:pt x="75" y="151"/>
                    </a:cubicBezTo>
                    <a:cubicBezTo>
                      <a:pt x="75" y="151"/>
                      <a:pt x="75" y="153"/>
                      <a:pt x="76" y="153"/>
                    </a:cubicBezTo>
                    <a:cubicBezTo>
                      <a:pt x="77" y="153"/>
                      <a:pt x="78" y="154"/>
                      <a:pt x="78" y="154"/>
                    </a:cubicBezTo>
                    <a:cubicBezTo>
                      <a:pt x="78" y="154"/>
                      <a:pt x="79" y="154"/>
                      <a:pt x="79" y="155"/>
                    </a:cubicBezTo>
                    <a:cubicBezTo>
                      <a:pt x="80" y="155"/>
                      <a:pt x="80" y="156"/>
                      <a:pt x="80" y="156"/>
                    </a:cubicBezTo>
                    <a:cubicBezTo>
                      <a:pt x="81" y="156"/>
                      <a:pt x="82" y="156"/>
                      <a:pt x="82" y="157"/>
                    </a:cubicBezTo>
                    <a:cubicBezTo>
                      <a:pt x="83" y="157"/>
                      <a:pt x="84" y="158"/>
                      <a:pt x="84" y="157"/>
                    </a:cubicBezTo>
                    <a:cubicBezTo>
                      <a:pt x="84" y="156"/>
                      <a:pt x="85" y="156"/>
                      <a:pt x="84" y="155"/>
                    </a:cubicBezTo>
                    <a:cubicBezTo>
                      <a:pt x="83" y="154"/>
                      <a:pt x="82" y="154"/>
                      <a:pt x="81" y="154"/>
                    </a:cubicBezTo>
                    <a:cubicBezTo>
                      <a:pt x="81" y="154"/>
                      <a:pt x="80" y="154"/>
                      <a:pt x="80" y="153"/>
                    </a:cubicBezTo>
                    <a:cubicBezTo>
                      <a:pt x="79" y="153"/>
                      <a:pt x="79" y="153"/>
                      <a:pt x="79" y="152"/>
                    </a:cubicBezTo>
                    <a:cubicBezTo>
                      <a:pt x="79" y="151"/>
                      <a:pt x="78" y="150"/>
                      <a:pt x="78" y="150"/>
                    </a:cubicBezTo>
                    <a:cubicBezTo>
                      <a:pt x="78" y="150"/>
                      <a:pt x="78" y="148"/>
                      <a:pt x="78" y="148"/>
                    </a:cubicBezTo>
                    <a:cubicBezTo>
                      <a:pt x="77" y="148"/>
                      <a:pt x="77" y="148"/>
                      <a:pt x="76" y="148"/>
                    </a:cubicBezTo>
                    <a:cubicBezTo>
                      <a:pt x="76" y="148"/>
                      <a:pt x="75" y="147"/>
                      <a:pt x="75" y="147"/>
                    </a:cubicBezTo>
                    <a:cubicBezTo>
                      <a:pt x="74" y="147"/>
                      <a:pt x="73" y="147"/>
                      <a:pt x="73" y="147"/>
                    </a:cubicBezTo>
                    <a:cubicBezTo>
                      <a:pt x="73" y="146"/>
                      <a:pt x="74" y="146"/>
                      <a:pt x="74" y="146"/>
                    </a:cubicBezTo>
                    <a:cubicBezTo>
                      <a:pt x="74" y="146"/>
                      <a:pt x="75" y="146"/>
                      <a:pt x="76" y="146"/>
                    </a:cubicBezTo>
                    <a:cubicBezTo>
                      <a:pt x="77" y="147"/>
                      <a:pt x="77" y="146"/>
                      <a:pt x="78" y="147"/>
                    </a:cubicBezTo>
                    <a:cubicBezTo>
                      <a:pt x="79" y="147"/>
                      <a:pt x="78" y="148"/>
                      <a:pt x="79" y="148"/>
                    </a:cubicBezTo>
                    <a:cubicBezTo>
                      <a:pt x="81" y="148"/>
                      <a:pt x="81" y="147"/>
                      <a:pt x="81" y="147"/>
                    </a:cubicBezTo>
                    <a:cubicBezTo>
                      <a:pt x="83" y="146"/>
                      <a:pt x="83" y="146"/>
                      <a:pt x="83" y="146"/>
                    </a:cubicBezTo>
                    <a:cubicBezTo>
                      <a:pt x="83" y="146"/>
                      <a:pt x="83" y="146"/>
                      <a:pt x="84" y="147"/>
                    </a:cubicBezTo>
                    <a:cubicBezTo>
                      <a:pt x="85" y="147"/>
                      <a:pt x="83" y="148"/>
                      <a:pt x="85" y="148"/>
                    </a:cubicBezTo>
                    <a:cubicBezTo>
                      <a:pt x="87" y="148"/>
                      <a:pt x="88" y="148"/>
                      <a:pt x="88" y="148"/>
                    </a:cubicBezTo>
                    <a:cubicBezTo>
                      <a:pt x="88" y="149"/>
                      <a:pt x="88" y="150"/>
                      <a:pt x="88" y="150"/>
                    </a:cubicBezTo>
                    <a:cubicBezTo>
                      <a:pt x="88" y="150"/>
                      <a:pt x="88" y="151"/>
                      <a:pt x="88" y="151"/>
                    </a:cubicBezTo>
                    <a:cubicBezTo>
                      <a:pt x="89" y="151"/>
                      <a:pt x="91" y="151"/>
                      <a:pt x="91" y="151"/>
                    </a:cubicBezTo>
                    <a:cubicBezTo>
                      <a:pt x="91" y="151"/>
                      <a:pt x="92" y="151"/>
                      <a:pt x="92" y="152"/>
                    </a:cubicBezTo>
                    <a:cubicBezTo>
                      <a:pt x="93" y="153"/>
                      <a:pt x="90" y="154"/>
                      <a:pt x="90" y="154"/>
                    </a:cubicBezTo>
                    <a:cubicBezTo>
                      <a:pt x="90" y="154"/>
                      <a:pt x="89" y="153"/>
                      <a:pt x="89" y="154"/>
                    </a:cubicBezTo>
                    <a:cubicBezTo>
                      <a:pt x="89" y="155"/>
                      <a:pt x="88" y="155"/>
                      <a:pt x="89" y="156"/>
                    </a:cubicBezTo>
                    <a:cubicBezTo>
                      <a:pt x="90" y="156"/>
                      <a:pt x="89" y="156"/>
                      <a:pt x="89" y="156"/>
                    </a:cubicBezTo>
                    <a:cubicBezTo>
                      <a:pt x="88" y="156"/>
                      <a:pt x="87" y="155"/>
                      <a:pt x="88" y="157"/>
                    </a:cubicBezTo>
                    <a:cubicBezTo>
                      <a:pt x="88" y="158"/>
                      <a:pt x="89" y="159"/>
                      <a:pt x="89" y="159"/>
                    </a:cubicBezTo>
                    <a:cubicBezTo>
                      <a:pt x="90" y="159"/>
                      <a:pt x="92" y="159"/>
                      <a:pt x="92" y="159"/>
                    </a:cubicBezTo>
                    <a:cubicBezTo>
                      <a:pt x="93" y="159"/>
                      <a:pt x="94" y="159"/>
                      <a:pt x="93" y="159"/>
                    </a:cubicBezTo>
                    <a:cubicBezTo>
                      <a:pt x="92" y="158"/>
                      <a:pt x="91" y="158"/>
                      <a:pt x="91" y="158"/>
                    </a:cubicBezTo>
                    <a:cubicBezTo>
                      <a:pt x="91" y="158"/>
                      <a:pt x="91" y="158"/>
                      <a:pt x="91" y="157"/>
                    </a:cubicBezTo>
                    <a:cubicBezTo>
                      <a:pt x="91" y="157"/>
                      <a:pt x="92" y="157"/>
                      <a:pt x="92" y="157"/>
                    </a:cubicBezTo>
                    <a:cubicBezTo>
                      <a:pt x="92" y="156"/>
                      <a:pt x="93" y="155"/>
                      <a:pt x="93" y="155"/>
                    </a:cubicBezTo>
                    <a:cubicBezTo>
                      <a:pt x="93" y="155"/>
                      <a:pt x="94" y="153"/>
                      <a:pt x="95" y="154"/>
                    </a:cubicBezTo>
                    <a:cubicBezTo>
                      <a:pt x="95" y="155"/>
                      <a:pt x="95" y="155"/>
                      <a:pt x="96" y="155"/>
                    </a:cubicBezTo>
                    <a:cubicBezTo>
                      <a:pt x="96" y="155"/>
                      <a:pt x="99" y="152"/>
                      <a:pt x="99" y="152"/>
                    </a:cubicBezTo>
                    <a:cubicBezTo>
                      <a:pt x="99" y="152"/>
                      <a:pt x="100" y="152"/>
                      <a:pt x="99" y="153"/>
                    </a:cubicBezTo>
                    <a:cubicBezTo>
                      <a:pt x="99" y="154"/>
                      <a:pt x="98" y="155"/>
                      <a:pt x="99" y="156"/>
                    </a:cubicBezTo>
                    <a:cubicBezTo>
                      <a:pt x="99" y="157"/>
                      <a:pt x="99" y="157"/>
                      <a:pt x="99" y="157"/>
                    </a:cubicBezTo>
                    <a:cubicBezTo>
                      <a:pt x="100" y="158"/>
                      <a:pt x="99" y="158"/>
                      <a:pt x="100" y="159"/>
                    </a:cubicBezTo>
                    <a:cubicBezTo>
                      <a:pt x="100" y="160"/>
                      <a:pt x="100" y="159"/>
                      <a:pt x="100" y="160"/>
                    </a:cubicBezTo>
                    <a:cubicBezTo>
                      <a:pt x="101" y="161"/>
                      <a:pt x="102" y="163"/>
                      <a:pt x="102" y="163"/>
                    </a:cubicBezTo>
                    <a:cubicBezTo>
                      <a:pt x="102" y="163"/>
                      <a:pt x="101" y="164"/>
                      <a:pt x="102" y="164"/>
                    </a:cubicBezTo>
                    <a:cubicBezTo>
                      <a:pt x="103" y="165"/>
                      <a:pt x="105" y="165"/>
                      <a:pt x="105" y="165"/>
                    </a:cubicBezTo>
                    <a:cubicBezTo>
                      <a:pt x="105" y="165"/>
                      <a:pt x="105" y="165"/>
                      <a:pt x="105" y="165"/>
                    </a:cubicBezTo>
                    <a:cubicBezTo>
                      <a:pt x="105" y="165"/>
                      <a:pt x="106" y="166"/>
                      <a:pt x="107" y="165"/>
                    </a:cubicBezTo>
                    <a:cubicBezTo>
                      <a:pt x="107" y="164"/>
                      <a:pt x="108" y="164"/>
                      <a:pt x="108" y="164"/>
                    </a:cubicBezTo>
                    <a:cubicBezTo>
                      <a:pt x="109" y="164"/>
                      <a:pt x="108" y="164"/>
                      <a:pt x="110" y="164"/>
                    </a:cubicBezTo>
                    <a:cubicBezTo>
                      <a:pt x="112" y="164"/>
                      <a:pt x="112" y="165"/>
                      <a:pt x="113" y="164"/>
                    </a:cubicBezTo>
                    <a:cubicBezTo>
                      <a:pt x="114" y="163"/>
                      <a:pt x="113" y="163"/>
                      <a:pt x="115" y="163"/>
                    </a:cubicBezTo>
                    <a:cubicBezTo>
                      <a:pt x="117" y="163"/>
                      <a:pt x="119" y="162"/>
                      <a:pt x="119" y="162"/>
                    </a:cubicBezTo>
                    <a:cubicBezTo>
                      <a:pt x="119" y="162"/>
                      <a:pt x="122" y="162"/>
                      <a:pt x="122" y="162"/>
                    </a:cubicBezTo>
                    <a:cubicBezTo>
                      <a:pt x="124" y="163"/>
                      <a:pt x="124" y="163"/>
                      <a:pt x="124" y="163"/>
                    </a:cubicBezTo>
                    <a:cubicBezTo>
                      <a:pt x="124" y="163"/>
                      <a:pt x="125" y="164"/>
                      <a:pt x="126" y="164"/>
                    </a:cubicBezTo>
                    <a:cubicBezTo>
                      <a:pt x="126" y="164"/>
                      <a:pt x="127" y="164"/>
                      <a:pt x="128" y="164"/>
                    </a:cubicBezTo>
                    <a:cubicBezTo>
                      <a:pt x="128" y="164"/>
                      <a:pt x="132" y="165"/>
                      <a:pt x="132" y="165"/>
                    </a:cubicBezTo>
                    <a:cubicBezTo>
                      <a:pt x="136" y="166"/>
                      <a:pt x="136" y="166"/>
                      <a:pt x="136" y="166"/>
                    </a:cubicBezTo>
                    <a:cubicBezTo>
                      <a:pt x="138" y="167"/>
                      <a:pt x="138" y="167"/>
                      <a:pt x="138" y="167"/>
                    </a:cubicBezTo>
                    <a:cubicBezTo>
                      <a:pt x="142" y="170"/>
                      <a:pt x="142" y="170"/>
                      <a:pt x="142" y="170"/>
                    </a:cubicBezTo>
                    <a:cubicBezTo>
                      <a:pt x="146" y="174"/>
                      <a:pt x="146" y="174"/>
                      <a:pt x="146" y="174"/>
                    </a:cubicBezTo>
                    <a:cubicBezTo>
                      <a:pt x="151" y="176"/>
                      <a:pt x="151" y="176"/>
                      <a:pt x="151" y="176"/>
                    </a:cubicBezTo>
                    <a:cubicBezTo>
                      <a:pt x="154" y="178"/>
                      <a:pt x="154" y="178"/>
                      <a:pt x="154" y="178"/>
                    </a:cubicBezTo>
                    <a:cubicBezTo>
                      <a:pt x="156" y="180"/>
                      <a:pt x="156" y="180"/>
                      <a:pt x="156" y="180"/>
                    </a:cubicBezTo>
                    <a:cubicBezTo>
                      <a:pt x="156" y="180"/>
                      <a:pt x="159" y="182"/>
                      <a:pt x="159" y="182"/>
                    </a:cubicBezTo>
                    <a:cubicBezTo>
                      <a:pt x="160" y="182"/>
                      <a:pt x="163" y="184"/>
                      <a:pt x="163" y="184"/>
                    </a:cubicBezTo>
                    <a:cubicBezTo>
                      <a:pt x="166" y="186"/>
                      <a:pt x="166" y="186"/>
                      <a:pt x="166" y="186"/>
                    </a:cubicBezTo>
                    <a:cubicBezTo>
                      <a:pt x="166" y="186"/>
                      <a:pt x="167" y="188"/>
                      <a:pt x="167" y="188"/>
                    </a:cubicBezTo>
                    <a:cubicBezTo>
                      <a:pt x="167" y="189"/>
                      <a:pt x="166" y="188"/>
                      <a:pt x="165" y="188"/>
                    </a:cubicBezTo>
                    <a:cubicBezTo>
                      <a:pt x="164" y="189"/>
                      <a:pt x="160" y="187"/>
                      <a:pt x="160" y="187"/>
                    </a:cubicBezTo>
                    <a:cubicBezTo>
                      <a:pt x="158" y="185"/>
                      <a:pt x="158" y="185"/>
                      <a:pt x="158" y="185"/>
                    </a:cubicBezTo>
                    <a:cubicBezTo>
                      <a:pt x="155" y="185"/>
                      <a:pt x="155" y="185"/>
                      <a:pt x="155" y="185"/>
                    </a:cubicBezTo>
                    <a:cubicBezTo>
                      <a:pt x="153" y="184"/>
                      <a:pt x="153" y="184"/>
                      <a:pt x="153" y="184"/>
                    </a:cubicBezTo>
                    <a:cubicBezTo>
                      <a:pt x="149" y="185"/>
                      <a:pt x="149" y="185"/>
                      <a:pt x="149" y="185"/>
                    </a:cubicBezTo>
                    <a:cubicBezTo>
                      <a:pt x="146" y="184"/>
                      <a:pt x="146" y="184"/>
                      <a:pt x="146" y="184"/>
                    </a:cubicBezTo>
                    <a:cubicBezTo>
                      <a:pt x="146" y="184"/>
                      <a:pt x="145" y="184"/>
                      <a:pt x="146" y="185"/>
                    </a:cubicBezTo>
                    <a:cubicBezTo>
                      <a:pt x="146" y="185"/>
                      <a:pt x="146" y="186"/>
                      <a:pt x="146" y="186"/>
                    </a:cubicBezTo>
                    <a:cubicBezTo>
                      <a:pt x="143" y="188"/>
                      <a:pt x="143" y="188"/>
                      <a:pt x="143" y="188"/>
                    </a:cubicBezTo>
                    <a:cubicBezTo>
                      <a:pt x="139" y="189"/>
                      <a:pt x="139" y="189"/>
                      <a:pt x="139" y="189"/>
                    </a:cubicBezTo>
                    <a:cubicBezTo>
                      <a:pt x="135" y="189"/>
                      <a:pt x="135" y="189"/>
                      <a:pt x="135" y="189"/>
                    </a:cubicBezTo>
                    <a:cubicBezTo>
                      <a:pt x="132" y="189"/>
                      <a:pt x="132" y="189"/>
                      <a:pt x="132" y="189"/>
                    </a:cubicBezTo>
                    <a:cubicBezTo>
                      <a:pt x="132" y="191"/>
                      <a:pt x="132" y="191"/>
                      <a:pt x="132" y="191"/>
                    </a:cubicBezTo>
                    <a:cubicBezTo>
                      <a:pt x="132" y="191"/>
                      <a:pt x="128" y="191"/>
                      <a:pt x="132" y="192"/>
                    </a:cubicBezTo>
                    <a:cubicBezTo>
                      <a:pt x="136" y="192"/>
                      <a:pt x="138" y="192"/>
                      <a:pt x="138" y="191"/>
                    </a:cubicBezTo>
                    <a:cubicBezTo>
                      <a:pt x="139" y="191"/>
                      <a:pt x="139" y="190"/>
                      <a:pt x="140" y="190"/>
                    </a:cubicBezTo>
                    <a:cubicBezTo>
                      <a:pt x="141" y="190"/>
                      <a:pt x="143" y="190"/>
                      <a:pt x="144" y="190"/>
                    </a:cubicBezTo>
                    <a:cubicBezTo>
                      <a:pt x="144" y="190"/>
                      <a:pt x="145" y="190"/>
                      <a:pt x="147" y="189"/>
                    </a:cubicBezTo>
                    <a:cubicBezTo>
                      <a:pt x="148" y="189"/>
                      <a:pt x="148" y="188"/>
                      <a:pt x="150" y="189"/>
                    </a:cubicBezTo>
                    <a:cubicBezTo>
                      <a:pt x="152" y="190"/>
                      <a:pt x="151" y="187"/>
                      <a:pt x="151" y="187"/>
                    </a:cubicBezTo>
                    <a:cubicBezTo>
                      <a:pt x="151" y="187"/>
                      <a:pt x="151" y="186"/>
                      <a:pt x="152" y="186"/>
                    </a:cubicBezTo>
                    <a:cubicBezTo>
                      <a:pt x="154" y="187"/>
                      <a:pt x="154" y="187"/>
                      <a:pt x="154" y="187"/>
                    </a:cubicBezTo>
                    <a:cubicBezTo>
                      <a:pt x="155" y="187"/>
                      <a:pt x="157" y="188"/>
                      <a:pt x="157" y="188"/>
                    </a:cubicBezTo>
                    <a:cubicBezTo>
                      <a:pt x="158" y="188"/>
                      <a:pt x="162" y="189"/>
                      <a:pt x="162" y="189"/>
                    </a:cubicBezTo>
                    <a:cubicBezTo>
                      <a:pt x="162" y="189"/>
                      <a:pt x="163" y="192"/>
                      <a:pt x="163" y="192"/>
                    </a:cubicBezTo>
                    <a:cubicBezTo>
                      <a:pt x="164" y="192"/>
                      <a:pt x="167" y="192"/>
                      <a:pt x="168" y="192"/>
                    </a:cubicBezTo>
                    <a:cubicBezTo>
                      <a:pt x="169" y="192"/>
                      <a:pt x="171" y="192"/>
                      <a:pt x="172" y="193"/>
                    </a:cubicBezTo>
                    <a:cubicBezTo>
                      <a:pt x="173" y="194"/>
                      <a:pt x="174" y="194"/>
                      <a:pt x="174" y="194"/>
                    </a:cubicBezTo>
                    <a:cubicBezTo>
                      <a:pt x="174" y="194"/>
                      <a:pt x="175" y="195"/>
                      <a:pt x="176" y="196"/>
                    </a:cubicBezTo>
                    <a:cubicBezTo>
                      <a:pt x="176" y="196"/>
                      <a:pt x="179" y="198"/>
                      <a:pt x="179" y="198"/>
                    </a:cubicBezTo>
                    <a:cubicBezTo>
                      <a:pt x="179" y="198"/>
                      <a:pt x="184" y="200"/>
                      <a:pt x="184" y="200"/>
                    </a:cubicBezTo>
                    <a:cubicBezTo>
                      <a:pt x="185" y="199"/>
                      <a:pt x="185" y="199"/>
                      <a:pt x="185" y="199"/>
                    </a:cubicBezTo>
                    <a:cubicBezTo>
                      <a:pt x="185" y="198"/>
                      <a:pt x="185" y="197"/>
                      <a:pt x="185" y="197"/>
                    </a:cubicBezTo>
                    <a:cubicBezTo>
                      <a:pt x="184" y="196"/>
                      <a:pt x="180" y="195"/>
                      <a:pt x="180" y="195"/>
                    </a:cubicBezTo>
                    <a:cubicBezTo>
                      <a:pt x="180" y="195"/>
                      <a:pt x="178" y="194"/>
                      <a:pt x="178" y="194"/>
                    </a:cubicBezTo>
                    <a:cubicBezTo>
                      <a:pt x="177" y="189"/>
                      <a:pt x="178" y="193"/>
                      <a:pt x="175" y="192"/>
                    </a:cubicBezTo>
                    <a:cubicBezTo>
                      <a:pt x="175" y="192"/>
                      <a:pt x="175" y="192"/>
                      <a:pt x="175" y="192"/>
                    </a:cubicBezTo>
                    <a:cubicBezTo>
                      <a:pt x="175" y="192"/>
                      <a:pt x="175" y="192"/>
                      <a:pt x="175" y="192"/>
                    </a:cubicBezTo>
                    <a:cubicBezTo>
                      <a:pt x="173" y="193"/>
                      <a:pt x="173" y="192"/>
                      <a:pt x="173" y="192"/>
                    </a:cubicBezTo>
                    <a:cubicBezTo>
                      <a:pt x="173" y="191"/>
                      <a:pt x="173" y="191"/>
                      <a:pt x="173" y="191"/>
                    </a:cubicBezTo>
                    <a:cubicBezTo>
                      <a:pt x="172" y="190"/>
                      <a:pt x="172" y="190"/>
                      <a:pt x="172" y="190"/>
                    </a:cubicBezTo>
                    <a:cubicBezTo>
                      <a:pt x="172" y="190"/>
                      <a:pt x="171" y="188"/>
                      <a:pt x="172" y="187"/>
                    </a:cubicBezTo>
                    <a:cubicBezTo>
                      <a:pt x="173" y="187"/>
                      <a:pt x="171" y="192"/>
                      <a:pt x="175" y="186"/>
                    </a:cubicBezTo>
                    <a:cubicBezTo>
                      <a:pt x="175" y="186"/>
                      <a:pt x="175" y="185"/>
                      <a:pt x="175" y="185"/>
                    </a:cubicBezTo>
                    <a:cubicBezTo>
                      <a:pt x="174" y="185"/>
                      <a:pt x="174" y="185"/>
                      <a:pt x="174" y="185"/>
                    </a:cubicBezTo>
                    <a:cubicBezTo>
                      <a:pt x="171" y="185"/>
                      <a:pt x="171" y="185"/>
                      <a:pt x="171" y="185"/>
                    </a:cubicBezTo>
                    <a:cubicBezTo>
                      <a:pt x="171" y="185"/>
                      <a:pt x="171" y="186"/>
                      <a:pt x="170" y="187"/>
                    </a:cubicBezTo>
                    <a:cubicBezTo>
                      <a:pt x="169" y="188"/>
                      <a:pt x="169" y="187"/>
                      <a:pt x="169" y="187"/>
                    </a:cubicBezTo>
                    <a:cubicBezTo>
                      <a:pt x="169" y="186"/>
                      <a:pt x="169" y="186"/>
                      <a:pt x="169" y="186"/>
                    </a:cubicBezTo>
                    <a:cubicBezTo>
                      <a:pt x="170" y="185"/>
                      <a:pt x="170" y="185"/>
                      <a:pt x="170" y="185"/>
                    </a:cubicBezTo>
                    <a:cubicBezTo>
                      <a:pt x="170" y="185"/>
                      <a:pt x="170" y="182"/>
                      <a:pt x="170" y="181"/>
                    </a:cubicBezTo>
                    <a:cubicBezTo>
                      <a:pt x="170" y="181"/>
                      <a:pt x="170" y="181"/>
                      <a:pt x="170" y="181"/>
                    </a:cubicBezTo>
                    <a:cubicBezTo>
                      <a:pt x="167" y="179"/>
                      <a:pt x="167" y="179"/>
                      <a:pt x="167" y="179"/>
                    </a:cubicBezTo>
                    <a:cubicBezTo>
                      <a:pt x="165" y="177"/>
                      <a:pt x="165" y="177"/>
                      <a:pt x="165" y="177"/>
                    </a:cubicBezTo>
                    <a:cubicBezTo>
                      <a:pt x="162" y="175"/>
                      <a:pt x="162" y="175"/>
                      <a:pt x="162" y="175"/>
                    </a:cubicBezTo>
                    <a:cubicBezTo>
                      <a:pt x="158" y="171"/>
                      <a:pt x="158" y="171"/>
                      <a:pt x="158" y="171"/>
                    </a:cubicBezTo>
                    <a:cubicBezTo>
                      <a:pt x="156" y="170"/>
                      <a:pt x="156" y="170"/>
                      <a:pt x="156" y="170"/>
                    </a:cubicBezTo>
                    <a:cubicBezTo>
                      <a:pt x="154" y="168"/>
                      <a:pt x="154" y="168"/>
                      <a:pt x="154" y="168"/>
                    </a:cubicBezTo>
                    <a:cubicBezTo>
                      <a:pt x="154" y="166"/>
                      <a:pt x="154" y="166"/>
                      <a:pt x="154" y="166"/>
                    </a:cubicBezTo>
                    <a:cubicBezTo>
                      <a:pt x="153" y="162"/>
                      <a:pt x="153" y="162"/>
                      <a:pt x="153" y="162"/>
                    </a:cubicBezTo>
                    <a:cubicBezTo>
                      <a:pt x="153" y="162"/>
                      <a:pt x="153" y="162"/>
                      <a:pt x="153" y="162"/>
                    </a:cubicBezTo>
                    <a:cubicBezTo>
                      <a:pt x="153" y="162"/>
                      <a:pt x="149" y="161"/>
                      <a:pt x="147" y="160"/>
                    </a:cubicBezTo>
                    <a:cubicBezTo>
                      <a:pt x="145" y="159"/>
                      <a:pt x="145" y="159"/>
                      <a:pt x="145" y="159"/>
                    </a:cubicBezTo>
                    <a:cubicBezTo>
                      <a:pt x="143" y="156"/>
                      <a:pt x="143" y="156"/>
                      <a:pt x="143" y="156"/>
                    </a:cubicBezTo>
                    <a:cubicBezTo>
                      <a:pt x="142" y="155"/>
                      <a:pt x="142" y="155"/>
                      <a:pt x="142" y="155"/>
                    </a:cubicBezTo>
                    <a:cubicBezTo>
                      <a:pt x="139" y="152"/>
                      <a:pt x="139" y="152"/>
                      <a:pt x="139" y="152"/>
                    </a:cubicBezTo>
                    <a:cubicBezTo>
                      <a:pt x="138" y="152"/>
                      <a:pt x="138" y="152"/>
                      <a:pt x="138" y="152"/>
                    </a:cubicBezTo>
                    <a:cubicBezTo>
                      <a:pt x="133" y="150"/>
                      <a:pt x="133" y="150"/>
                      <a:pt x="133" y="150"/>
                    </a:cubicBezTo>
                    <a:cubicBezTo>
                      <a:pt x="132" y="148"/>
                      <a:pt x="132" y="148"/>
                      <a:pt x="132" y="148"/>
                    </a:cubicBezTo>
                    <a:cubicBezTo>
                      <a:pt x="130" y="147"/>
                      <a:pt x="130" y="147"/>
                      <a:pt x="130" y="147"/>
                    </a:cubicBezTo>
                    <a:cubicBezTo>
                      <a:pt x="129" y="145"/>
                      <a:pt x="129" y="145"/>
                      <a:pt x="129" y="145"/>
                    </a:cubicBezTo>
                    <a:cubicBezTo>
                      <a:pt x="126" y="144"/>
                      <a:pt x="126" y="144"/>
                      <a:pt x="126" y="144"/>
                    </a:cubicBezTo>
                    <a:cubicBezTo>
                      <a:pt x="125" y="142"/>
                      <a:pt x="125" y="142"/>
                      <a:pt x="125" y="142"/>
                    </a:cubicBezTo>
                    <a:cubicBezTo>
                      <a:pt x="124" y="141"/>
                      <a:pt x="124" y="141"/>
                      <a:pt x="124" y="141"/>
                    </a:cubicBezTo>
                    <a:cubicBezTo>
                      <a:pt x="121" y="137"/>
                      <a:pt x="121" y="137"/>
                      <a:pt x="121" y="137"/>
                    </a:cubicBezTo>
                    <a:cubicBezTo>
                      <a:pt x="118" y="135"/>
                      <a:pt x="118" y="135"/>
                      <a:pt x="118" y="135"/>
                    </a:cubicBezTo>
                    <a:cubicBezTo>
                      <a:pt x="117" y="134"/>
                      <a:pt x="117" y="134"/>
                      <a:pt x="117" y="134"/>
                    </a:cubicBezTo>
                    <a:cubicBezTo>
                      <a:pt x="116" y="133"/>
                      <a:pt x="116" y="133"/>
                      <a:pt x="116" y="133"/>
                    </a:cubicBezTo>
                    <a:cubicBezTo>
                      <a:pt x="114" y="130"/>
                      <a:pt x="114" y="130"/>
                      <a:pt x="114" y="130"/>
                    </a:cubicBezTo>
                    <a:cubicBezTo>
                      <a:pt x="111" y="127"/>
                      <a:pt x="111" y="127"/>
                      <a:pt x="111" y="127"/>
                    </a:cubicBezTo>
                    <a:cubicBezTo>
                      <a:pt x="109" y="125"/>
                      <a:pt x="109" y="125"/>
                      <a:pt x="109" y="125"/>
                    </a:cubicBezTo>
                    <a:cubicBezTo>
                      <a:pt x="107" y="122"/>
                      <a:pt x="107" y="122"/>
                      <a:pt x="107" y="122"/>
                    </a:cubicBezTo>
                    <a:cubicBezTo>
                      <a:pt x="109" y="120"/>
                      <a:pt x="109" y="120"/>
                      <a:pt x="109" y="120"/>
                    </a:cubicBezTo>
                    <a:cubicBezTo>
                      <a:pt x="108" y="119"/>
                      <a:pt x="107" y="119"/>
                      <a:pt x="107" y="118"/>
                    </a:cubicBezTo>
                    <a:cubicBezTo>
                      <a:pt x="106" y="118"/>
                      <a:pt x="104" y="117"/>
                      <a:pt x="105" y="116"/>
                    </a:cubicBezTo>
                    <a:cubicBezTo>
                      <a:pt x="105" y="115"/>
                      <a:pt x="104" y="114"/>
                      <a:pt x="104" y="112"/>
                    </a:cubicBezTo>
                    <a:cubicBezTo>
                      <a:pt x="104" y="111"/>
                      <a:pt x="104" y="110"/>
                      <a:pt x="103" y="110"/>
                    </a:cubicBezTo>
                    <a:cubicBezTo>
                      <a:pt x="102" y="109"/>
                      <a:pt x="102" y="109"/>
                      <a:pt x="102" y="109"/>
                    </a:cubicBezTo>
                    <a:cubicBezTo>
                      <a:pt x="101" y="109"/>
                      <a:pt x="100" y="109"/>
                      <a:pt x="100" y="109"/>
                    </a:cubicBezTo>
                    <a:cubicBezTo>
                      <a:pt x="99" y="109"/>
                      <a:pt x="99" y="109"/>
                      <a:pt x="99" y="109"/>
                    </a:cubicBezTo>
                    <a:cubicBezTo>
                      <a:pt x="99" y="109"/>
                      <a:pt x="100" y="107"/>
                      <a:pt x="100" y="105"/>
                    </a:cubicBezTo>
                    <a:cubicBezTo>
                      <a:pt x="96" y="104"/>
                      <a:pt x="96" y="104"/>
                      <a:pt x="96" y="104"/>
                    </a:cubicBezTo>
                    <a:cubicBezTo>
                      <a:pt x="96" y="104"/>
                      <a:pt x="96" y="101"/>
                      <a:pt x="94" y="100"/>
                    </a:cubicBezTo>
                    <a:cubicBezTo>
                      <a:pt x="92" y="100"/>
                      <a:pt x="92" y="100"/>
                      <a:pt x="92" y="100"/>
                    </a:cubicBezTo>
                    <a:cubicBezTo>
                      <a:pt x="91" y="101"/>
                      <a:pt x="91" y="102"/>
                      <a:pt x="91" y="102"/>
                    </a:cubicBezTo>
                    <a:cubicBezTo>
                      <a:pt x="87" y="98"/>
                      <a:pt x="87" y="98"/>
                      <a:pt x="87" y="98"/>
                    </a:cubicBezTo>
                    <a:cubicBezTo>
                      <a:pt x="87" y="98"/>
                      <a:pt x="87" y="97"/>
                      <a:pt x="88" y="95"/>
                    </a:cubicBezTo>
                    <a:cubicBezTo>
                      <a:pt x="90" y="93"/>
                      <a:pt x="88" y="92"/>
                      <a:pt x="88" y="92"/>
                    </a:cubicBezTo>
                    <a:cubicBezTo>
                      <a:pt x="87" y="89"/>
                      <a:pt x="87" y="89"/>
                      <a:pt x="87" y="89"/>
                    </a:cubicBezTo>
                    <a:cubicBezTo>
                      <a:pt x="88" y="87"/>
                      <a:pt x="88" y="87"/>
                      <a:pt x="88" y="87"/>
                    </a:cubicBezTo>
                    <a:cubicBezTo>
                      <a:pt x="87" y="86"/>
                      <a:pt x="87" y="86"/>
                      <a:pt x="87" y="86"/>
                    </a:cubicBezTo>
                    <a:cubicBezTo>
                      <a:pt x="86" y="85"/>
                      <a:pt x="86" y="85"/>
                      <a:pt x="86" y="85"/>
                    </a:cubicBezTo>
                    <a:cubicBezTo>
                      <a:pt x="86" y="85"/>
                      <a:pt x="86" y="85"/>
                      <a:pt x="86" y="85"/>
                    </a:cubicBezTo>
                    <a:cubicBezTo>
                      <a:pt x="86" y="85"/>
                      <a:pt x="86" y="85"/>
                      <a:pt x="86" y="85"/>
                    </a:cubicBezTo>
                    <a:cubicBezTo>
                      <a:pt x="88" y="81"/>
                      <a:pt x="88" y="81"/>
                      <a:pt x="88" y="81"/>
                    </a:cubicBezTo>
                    <a:cubicBezTo>
                      <a:pt x="88" y="81"/>
                      <a:pt x="87" y="77"/>
                      <a:pt x="88" y="76"/>
                    </a:cubicBezTo>
                    <a:cubicBezTo>
                      <a:pt x="88" y="76"/>
                      <a:pt x="88" y="76"/>
                      <a:pt x="88" y="76"/>
                    </a:cubicBezTo>
                    <a:cubicBezTo>
                      <a:pt x="88" y="75"/>
                      <a:pt x="88" y="75"/>
                      <a:pt x="89" y="75"/>
                    </a:cubicBezTo>
                    <a:cubicBezTo>
                      <a:pt x="89" y="74"/>
                      <a:pt x="94" y="73"/>
                      <a:pt x="94" y="73"/>
                    </a:cubicBezTo>
                    <a:cubicBezTo>
                      <a:pt x="96" y="72"/>
                      <a:pt x="96" y="72"/>
                      <a:pt x="96" y="72"/>
                    </a:cubicBezTo>
                    <a:cubicBezTo>
                      <a:pt x="100" y="77"/>
                      <a:pt x="100" y="77"/>
                      <a:pt x="100" y="77"/>
                    </a:cubicBezTo>
                    <a:cubicBezTo>
                      <a:pt x="104" y="81"/>
                      <a:pt x="104" y="81"/>
                      <a:pt x="104" y="81"/>
                    </a:cubicBezTo>
                    <a:cubicBezTo>
                      <a:pt x="107" y="83"/>
                      <a:pt x="107" y="83"/>
                      <a:pt x="107" y="83"/>
                    </a:cubicBezTo>
                    <a:cubicBezTo>
                      <a:pt x="107" y="83"/>
                      <a:pt x="108" y="82"/>
                      <a:pt x="109" y="82"/>
                    </a:cubicBezTo>
                    <a:cubicBezTo>
                      <a:pt x="109" y="81"/>
                      <a:pt x="109" y="79"/>
                      <a:pt x="109" y="79"/>
                    </a:cubicBezTo>
                    <a:cubicBezTo>
                      <a:pt x="111" y="77"/>
                      <a:pt x="111" y="77"/>
                      <a:pt x="111" y="77"/>
                    </a:cubicBezTo>
                    <a:cubicBezTo>
                      <a:pt x="112" y="75"/>
                      <a:pt x="112" y="75"/>
                      <a:pt x="112" y="75"/>
                    </a:cubicBezTo>
                    <a:cubicBezTo>
                      <a:pt x="112" y="73"/>
                      <a:pt x="112" y="73"/>
                      <a:pt x="112" y="73"/>
                    </a:cubicBezTo>
                    <a:cubicBezTo>
                      <a:pt x="114" y="72"/>
                      <a:pt x="114" y="72"/>
                      <a:pt x="114" y="72"/>
                    </a:cubicBezTo>
                    <a:cubicBezTo>
                      <a:pt x="117" y="71"/>
                      <a:pt x="117" y="71"/>
                      <a:pt x="117" y="71"/>
                    </a:cubicBezTo>
                    <a:cubicBezTo>
                      <a:pt x="121" y="70"/>
                      <a:pt x="121" y="70"/>
                      <a:pt x="121" y="70"/>
                    </a:cubicBezTo>
                    <a:cubicBezTo>
                      <a:pt x="121" y="70"/>
                      <a:pt x="124" y="71"/>
                      <a:pt x="125" y="71"/>
                    </a:cubicBezTo>
                    <a:cubicBezTo>
                      <a:pt x="125" y="71"/>
                      <a:pt x="126" y="71"/>
                      <a:pt x="126" y="71"/>
                    </a:cubicBezTo>
                    <a:cubicBezTo>
                      <a:pt x="128" y="68"/>
                      <a:pt x="128" y="68"/>
                      <a:pt x="128" y="68"/>
                    </a:cubicBezTo>
                    <a:cubicBezTo>
                      <a:pt x="128" y="68"/>
                      <a:pt x="128" y="68"/>
                      <a:pt x="128" y="68"/>
                    </a:cubicBezTo>
                    <a:cubicBezTo>
                      <a:pt x="129" y="66"/>
                      <a:pt x="129" y="66"/>
                      <a:pt x="129" y="66"/>
                    </a:cubicBezTo>
                    <a:cubicBezTo>
                      <a:pt x="134" y="68"/>
                      <a:pt x="134" y="68"/>
                      <a:pt x="134" y="68"/>
                    </a:cubicBezTo>
                    <a:cubicBezTo>
                      <a:pt x="136" y="70"/>
                      <a:pt x="136" y="70"/>
                      <a:pt x="136" y="70"/>
                    </a:cubicBezTo>
                    <a:cubicBezTo>
                      <a:pt x="141" y="71"/>
                      <a:pt x="141" y="71"/>
                      <a:pt x="141" y="71"/>
                    </a:cubicBezTo>
                    <a:cubicBezTo>
                      <a:pt x="141" y="71"/>
                      <a:pt x="141" y="71"/>
                      <a:pt x="141" y="71"/>
                    </a:cubicBezTo>
                    <a:cubicBezTo>
                      <a:pt x="143" y="71"/>
                      <a:pt x="143" y="71"/>
                      <a:pt x="143" y="71"/>
                    </a:cubicBezTo>
                    <a:cubicBezTo>
                      <a:pt x="143" y="70"/>
                      <a:pt x="143" y="70"/>
                      <a:pt x="143" y="70"/>
                    </a:cubicBezTo>
                    <a:cubicBezTo>
                      <a:pt x="147" y="70"/>
                      <a:pt x="147" y="70"/>
                      <a:pt x="147" y="70"/>
                    </a:cubicBezTo>
                    <a:cubicBezTo>
                      <a:pt x="152" y="71"/>
                      <a:pt x="152" y="71"/>
                      <a:pt x="152" y="71"/>
                    </a:cubicBezTo>
                    <a:cubicBezTo>
                      <a:pt x="155" y="71"/>
                      <a:pt x="155" y="71"/>
                      <a:pt x="155" y="71"/>
                    </a:cubicBezTo>
                    <a:cubicBezTo>
                      <a:pt x="160" y="71"/>
                      <a:pt x="160" y="71"/>
                      <a:pt x="160" y="71"/>
                    </a:cubicBezTo>
                    <a:cubicBezTo>
                      <a:pt x="163" y="72"/>
                      <a:pt x="163" y="72"/>
                      <a:pt x="163" y="72"/>
                    </a:cubicBezTo>
                    <a:cubicBezTo>
                      <a:pt x="165" y="73"/>
                      <a:pt x="165" y="73"/>
                      <a:pt x="165" y="73"/>
                    </a:cubicBezTo>
                    <a:cubicBezTo>
                      <a:pt x="165" y="73"/>
                      <a:pt x="165" y="73"/>
                      <a:pt x="166" y="72"/>
                    </a:cubicBezTo>
                    <a:cubicBezTo>
                      <a:pt x="166" y="72"/>
                      <a:pt x="169" y="72"/>
                      <a:pt x="169" y="72"/>
                    </a:cubicBezTo>
                    <a:cubicBezTo>
                      <a:pt x="170" y="69"/>
                      <a:pt x="170" y="69"/>
                      <a:pt x="170" y="69"/>
                    </a:cubicBezTo>
                    <a:cubicBezTo>
                      <a:pt x="171" y="71"/>
                      <a:pt x="171" y="71"/>
                      <a:pt x="171" y="71"/>
                    </a:cubicBezTo>
                    <a:cubicBezTo>
                      <a:pt x="172" y="71"/>
                      <a:pt x="174" y="71"/>
                      <a:pt x="174" y="71"/>
                    </a:cubicBezTo>
                    <a:cubicBezTo>
                      <a:pt x="175" y="68"/>
                      <a:pt x="175" y="68"/>
                      <a:pt x="175" y="68"/>
                    </a:cubicBezTo>
                    <a:cubicBezTo>
                      <a:pt x="176" y="69"/>
                      <a:pt x="176" y="69"/>
                      <a:pt x="176" y="69"/>
                    </a:cubicBezTo>
                    <a:cubicBezTo>
                      <a:pt x="177" y="69"/>
                      <a:pt x="177" y="69"/>
                      <a:pt x="178" y="69"/>
                    </a:cubicBezTo>
                    <a:cubicBezTo>
                      <a:pt x="179" y="69"/>
                      <a:pt x="180" y="68"/>
                      <a:pt x="180" y="68"/>
                    </a:cubicBezTo>
                    <a:cubicBezTo>
                      <a:pt x="180" y="68"/>
                      <a:pt x="181" y="69"/>
                      <a:pt x="181" y="69"/>
                    </a:cubicBezTo>
                    <a:cubicBezTo>
                      <a:pt x="181" y="69"/>
                      <a:pt x="182" y="68"/>
                      <a:pt x="183" y="68"/>
                    </a:cubicBezTo>
                    <a:cubicBezTo>
                      <a:pt x="185" y="68"/>
                      <a:pt x="186" y="67"/>
                      <a:pt x="186" y="67"/>
                    </a:cubicBezTo>
                    <a:cubicBezTo>
                      <a:pt x="186" y="67"/>
                      <a:pt x="187" y="69"/>
                      <a:pt x="189" y="70"/>
                    </a:cubicBezTo>
                    <a:cubicBezTo>
                      <a:pt x="189" y="70"/>
                      <a:pt x="189" y="70"/>
                      <a:pt x="189" y="70"/>
                    </a:cubicBezTo>
                    <a:cubicBezTo>
                      <a:pt x="191" y="70"/>
                      <a:pt x="191" y="70"/>
                      <a:pt x="191" y="70"/>
                    </a:cubicBezTo>
                    <a:cubicBezTo>
                      <a:pt x="191" y="70"/>
                      <a:pt x="191" y="70"/>
                      <a:pt x="191" y="70"/>
                    </a:cubicBezTo>
                    <a:cubicBezTo>
                      <a:pt x="191" y="70"/>
                      <a:pt x="192" y="69"/>
                      <a:pt x="193" y="69"/>
                    </a:cubicBezTo>
                    <a:cubicBezTo>
                      <a:pt x="195" y="69"/>
                      <a:pt x="196" y="69"/>
                      <a:pt x="197" y="69"/>
                    </a:cubicBezTo>
                    <a:cubicBezTo>
                      <a:pt x="199" y="69"/>
                      <a:pt x="200" y="71"/>
                      <a:pt x="200" y="71"/>
                    </a:cubicBezTo>
                    <a:cubicBezTo>
                      <a:pt x="203" y="74"/>
                      <a:pt x="203" y="74"/>
                      <a:pt x="203" y="74"/>
                    </a:cubicBezTo>
                    <a:cubicBezTo>
                      <a:pt x="203" y="74"/>
                      <a:pt x="204" y="76"/>
                      <a:pt x="204" y="77"/>
                    </a:cubicBezTo>
                    <a:cubicBezTo>
                      <a:pt x="205" y="78"/>
                      <a:pt x="205" y="79"/>
                      <a:pt x="205" y="79"/>
                    </a:cubicBezTo>
                    <a:cubicBezTo>
                      <a:pt x="205" y="79"/>
                      <a:pt x="213" y="82"/>
                      <a:pt x="214" y="82"/>
                    </a:cubicBezTo>
                    <a:cubicBezTo>
                      <a:pt x="214" y="82"/>
                      <a:pt x="215" y="82"/>
                      <a:pt x="215" y="82"/>
                    </a:cubicBezTo>
                    <a:close/>
                    <a:moveTo>
                      <a:pt x="175" y="191"/>
                    </a:moveTo>
                    <a:cubicBezTo>
                      <a:pt x="175" y="191"/>
                      <a:pt x="175" y="191"/>
                      <a:pt x="175" y="191"/>
                    </a:cubicBezTo>
                    <a:cubicBezTo>
                      <a:pt x="176" y="191"/>
                      <a:pt x="176" y="190"/>
                      <a:pt x="176" y="190"/>
                    </a:cubicBezTo>
                    <a:cubicBezTo>
                      <a:pt x="179" y="190"/>
                      <a:pt x="179" y="190"/>
                      <a:pt x="179" y="190"/>
                    </a:cubicBezTo>
                    <a:cubicBezTo>
                      <a:pt x="179" y="190"/>
                      <a:pt x="179" y="190"/>
                      <a:pt x="179" y="190"/>
                    </a:cubicBezTo>
                    <a:cubicBezTo>
                      <a:pt x="182" y="191"/>
                      <a:pt x="182" y="191"/>
                      <a:pt x="182" y="191"/>
                    </a:cubicBezTo>
                    <a:cubicBezTo>
                      <a:pt x="184" y="193"/>
                      <a:pt x="184" y="193"/>
                      <a:pt x="184" y="193"/>
                    </a:cubicBezTo>
                    <a:cubicBezTo>
                      <a:pt x="185" y="195"/>
                      <a:pt x="185" y="195"/>
                      <a:pt x="185" y="195"/>
                    </a:cubicBezTo>
                    <a:cubicBezTo>
                      <a:pt x="187" y="197"/>
                      <a:pt x="187" y="197"/>
                      <a:pt x="187" y="197"/>
                    </a:cubicBezTo>
                    <a:cubicBezTo>
                      <a:pt x="192" y="200"/>
                      <a:pt x="192" y="200"/>
                      <a:pt x="192" y="200"/>
                    </a:cubicBezTo>
                    <a:cubicBezTo>
                      <a:pt x="198" y="203"/>
                      <a:pt x="198" y="203"/>
                      <a:pt x="198" y="203"/>
                    </a:cubicBezTo>
                    <a:cubicBezTo>
                      <a:pt x="198" y="203"/>
                      <a:pt x="202" y="205"/>
                      <a:pt x="203" y="205"/>
                    </a:cubicBezTo>
                    <a:cubicBezTo>
                      <a:pt x="203" y="205"/>
                      <a:pt x="203" y="206"/>
                      <a:pt x="204" y="206"/>
                    </a:cubicBezTo>
                    <a:cubicBezTo>
                      <a:pt x="204" y="207"/>
                      <a:pt x="206" y="210"/>
                      <a:pt x="206" y="210"/>
                    </a:cubicBezTo>
                    <a:cubicBezTo>
                      <a:pt x="207" y="211"/>
                      <a:pt x="204" y="209"/>
                      <a:pt x="204" y="209"/>
                    </a:cubicBezTo>
                    <a:cubicBezTo>
                      <a:pt x="204" y="209"/>
                      <a:pt x="203" y="207"/>
                      <a:pt x="202" y="206"/>
                    </a:cubicBezTo>
                    <a:cubicBezTo>
                      <a:pt x="200" y="206"/>
                      <a:pt x="198" y="206"/>
                      <a:pt x="197" y="205"/>
                    </a:cubicBezTo>
                    <a:cubicBezTo>
                      <a:pt x="196" y="204"/>
                      <a:pt x="196" y="203"/>
                      <a:pt x="196" y="203"/>
                    </a:cubicBezTo>
                    <a:cubicBezTo>
                      <a:pt x="195" y="203"/>
                      <a:pt x="195" y="201"/>
                      <a:pt x="192" y="201"/>
                    </a:cubicBezTo>
                    <a:cubicBezTo>
                      <a:pt x="189" y="200"/>
                      <a:pt x="189" y="201"/>
                      <a:pt x="188" y="199"/>
                    </a:cubicBezTo>
                    <a:cubicBezTo>
                      <a:pt x="187" y="196"/>
                      <a:pt x="187" y="198"/>
                      <a:pt x="186" y="196"/>
                    </a:cubicBezTo>
                    <a:cubicBezTo>
                      <a:pt x="184" y="195"/>
                      <a:pt x="185" y="196"/>
                      <a:pt x="181" y="195"/>
                    </a:cubicBezTo>
                    <a:cubicBezTo>
                      <a:pt x="178" y="193"/>
                      <a:pt x="180" y="194"/>
                      <a:pt x="180" y="193"/>
                    </a:cubicBezTo>
                    <a:cubicBezTo>
                      <a:pt x="179" y="191"/>
                      <a:pt x="180" y="192"/>
                      <a:pt x="178" y="192"/>
                    </a:cubicBezTo>
                    <a:cubicBezTo>
                      <a:pt x="177" y="191"/>
                      <a:pt x="178" y="191"/>
                      <a:pt x="177" y="191"/>
                    </a:cubicBezTo>
                    <a:cubicBezTo>
                      <a:pt x="177" y="191"/>
                      <a:pt x="176" y="192"/>
                      <a:pt x="175" y="192"/>
                    </a:cubicBezTo>
                    <a:cubicBezTo>
                      <a:pt x="175" y="191"/>
                      <a:pt x="175" y="191"/>
                      <a:pt x="175" y="191"/>
                    </a:cubicBezTo>
                    <a:close/>
                    <a:moveTo>
                      <a:pt x="169" y="198"/>
                    </a:moveTo>
                    <a:cubicBezTo>
                      <a:pt x="169" y="198"/>
                      <a:pt x="169" y="198"/>
                      <a:pt x="169" y="198"/>
                    </a:cubicBezTo>
                    <a:cubicBezTo>
                      <a:pt x="169" y="198"/>
                      <a:pt x="167" y="198"/>
                      <a:pt x="166" y="198"/>
                    </a:cubicBezTo>
                    <a:cubicBezTo>
                      <a:pt x="166" y="198"/>
                      <a:pt x="165" y="197"/>
                      <a:pt x="164" y="197"/>
                    </a:cubicBezTo>
                    <a:cubicBezTo>
                      <a:pt x="163" y="197"/>
                      <a:pt x="161" y="197"/>
                      <a:pt x="161" y="197"/>
                    </a:cubicBezTo>
                    <a:cubicBezTo>
                      <a:pt x="160" y="197"/>
                      <a:pt x="159" y="196"/>
                      <a:pt x="159" y="196"/>
                    </a:cubicBezTo>
                    <a:cubicBezTo>
                      <a:pt x="159" y="196"/>
                      <a:pt x="159" y="195"/>
                      <a:pt x="159" y="195"/>
                    </a:cubicBezTo>
                    <a:cubicBezTo>
                      <a:pt x="159" y="195"/>
                      <a:pt x="161" y="194"/>
                      <a:pt x="161" y="194"/>
                    </a:cubicBezTo>
                    <a:cubicBezTo>
                      <a:pt x="161" y="195"/>
                      <a:pt x="167" y="196"/>
                      <a:pt x="167" y="196"/>
                    </a:cubicBezTo>
                    <a:cubicBezTo>
                      <a:pt x="171" y="196"/>
                      <a:pt x="171" y="196"/>
                      <a:pt x="171" y="196"/>
                    </a:cubicBezTo>
                    <a:cubicBezTo>
                      <a:pt x="171" y="196"/>
                      <a:pt x="172" y="196"/>
                      <a:pt x="172" y="196"/>
                    </a:cubicBezTo>
                    <a:cubicBezTo>
                      <a:pt x="172" y="196"/>
                      <a:pt x="173" y="196"/>
                      <a:pt x="174" y="197"/>
                    </a:cubicBezTo>
                    <a:cubicBezTo>
                      <a:pt x="175" y="197"/>
                      <a:pt x="175" y="197"/>
                      <a:pt x="175" y="198"/>
                    </a:cubicBezTo>
                    <a:cubicBezTo>
                      <a:pt x="175" y="198"/>
                      <a:pt x="176" y="199"/>
                      <a:pt x="175" y="199"/>
                    </a:cubicBezTo>
                    <a:cubicBezTo>
                      <a:pt x="175" y="199"/>
                      <a:pt x="174" y="199"/>
                      <a:pt x="174" y="199"/>
                    </a:cubicBezTo>
                    <a:cubicBezTo>
                      <a:pt x="174" y="199"/>
                      <a:pt x="172" y="198"/>
                      <a:pt x="172" y="198"/>
                    </a:cubicBezTo>
                    <a:cubicBezTo>
                      <a:pt x="170" y="198"/>
                      <a:pt x="170" y="198"/>
                      <a:pt x="170" y="198"/>
                    </a:cubicBezTo>
                    <a:cubicBezTo>
                      <a:pt x="169" y="198"/>
                      <a:pt x="169" y="198"/>
                      <a:pt x="169" y="198"/>
                    </a:cubicBezTo>
                    <a:close/>
                    <a:moveTo>
                      <a:pt x="138" y="199"/>
                    </a:moveTo>
                    <a:cubicBezTo>
                      <a:pt x="138" y="199"/>
                      <a:pt x="138" y="199"/>
                      <a:pt x="138" y="199"/>
                    </a:cubicBezTo>
                    <a:cubicBezTo>
                      <a:pt x="138" y="199"/>
                      <a:pt x="142" y="198"/>
                      <a:pt x="142" y="198"/>
                    </a:cubicBezTo>
                    <a:cubicBezTo>
                      <a:pt x="144" y="199"/>
                      <a:pt x="144" y="199"/>
                      <a:pt x="144" y="199"/>
                    </a:cubicBezTo>
                    <a:cubicBezTo>
                      <a:pt x="144" y="199"/>
                      <a:pt x="144" y="200"/>
                      <a:pt x="143" y="200"/>
                    </a:cubicBezTo>
                    <a:cubicBezTo>
                      <a:pt x="143" y="200"/>
                      <a:pt x="141" y="202"/>
                      <a:pt x="141" y="202"/>
                    </a:cubicBezTo>
                    <a:cubicBezTo>
                      <a:pt x="138" y="200"/>
                      <a:pt x="138" y="200"/>
                      <a:pt x="138" y="200"/>
                    </a:cubicBezTo>
                    <a:cubicBezTo>
                      <a:pt x="138" y="199"/>
                      <a:pt x="138" y="199"/>
                      <a:pt x="138" y="199"/>
                    </a:cubicBezTo>
                    <a:close/>
                    <a:moveTo>
                      <a:pt x="107" y="194"/>
                    </a:moveTo>
                    <a:cubicBezTo>
                      <a:pt x="107" y="194"/>
                      <a:pt x="107" y="194"/>
                      <a:pt x="107" y="194"/>
                    </a:cubicBezTo>
                    <a:cubicBezTo>
                      <a:pt x="108" y="194"/>
                      <a:pt x="109" y="193"/>
                      <a:pt x="109" y="194"/>
                    </a:cubicBezTo>
                    <a:cubicBezTo>
                      <a:pt x="109" y="195"/>
                      <a:pt x="108" y="196"/>
                      <a:pt x="108" y="196"/>
                    </a:cubicBezTo>
                    <a:cubicBezTo>
                      <a:pt x="108" y="196"/>
                      <a:pt x="107" y="196"/>
                      <a:pt x="107" y="196"/>
                    </a:cubicBezTo>
                    <a:cubicBezTo>
                      <a:pt x="107" y="195"/>
                      <a:pt x="107" y="194"/>
                      <a:pt x="107" y="194"/>
                    </a:cubicBezTo>
                    <a:close/>
                    <a:moveTo>
                      <a:pt x="113" y="189"/>
                    </a:moveTo>
                    <a:cubicBezTo>
                      <a:pt x="113" y="189"/>
                      <a:pt x="113" y="189"/>
                      <a:pt x="113" y="189"/>
                    </a:cubicBezTo>
                    <a:cubicBezTo>
                      <a:pt x="113" y="189"/>
                      <a:pt x="115" y="188"/>
                      <a:pt x="115" y="188"/>
                    </a:cubicBezTo>
                    <a:cubicBezTo>
                      <a:pt x="116" y="189"/>
                      <a:pt x="117" y="189"/>
                      <a:pt x="116" y="190"/>
                    </a:cubicBezTo>
                    <a:cubicBezTo>
                      <a:pt x="116" y="190"/>
                      <a:pt x="116" y="190"/>
                      <a:pt x="115" y="191"/>
                    </a:cubicBezTo>
                    <a:cubicBezTo>
                      <a:pt x="114" y="192"/>
                      <a:pt x="112" y="193"/>
                      <a:pt x="112" y="193"/>
                    </a:cubicBezTo>
                    <a:cubicBezTo>
                      <a:pt x="112" y="193"/>
                      <a:pt x="112" y="193"/>
                      <a:pt x="111" y="193"/>
                    </a:cubicBezTo>
                    <a:cubicBezTo>
                      <a:pt x="109" y="192"/>
                      <a:pt x="108" y="191"/>
                      <a:pt x="108" y="191"/>
                    </a:cubicBezTo>
                    <a:cubicBezTo>
                      <a:pt x="108" y="191"/>
                      <a:pt x="107" y="190"/>
                      <a:pt x="109" y="190"/>
                    </a:cubicBezTo>
                    <a:cubicBezTo>
                      <a:pt x="110" y="189"/>
                      <a:pt x="111" y="189"/>
                      <a:pt x="111" y="189"/>
                    </a:cubicBezTo>
                    <a:cubicBezTo>
                      <a:pt x="112" y="189"/>
                      <a:pt x="113" y="189"/>
                      <a:pt x="113" y="189"/>
                    </a:cubicBezTo>
                    <a:close/>
                    <a:moveTo>
                      <a:pt x="124" y="178"/>
                    </a:moveTo>
                    <a:cubicBezTo>
                      <a:pt x="124" y="178"/>
                      <a:pt x="124" y="178"/>
                      <a:pt x="124" y="178"/>
                    </a:cubicBezTo>
                    <a:cubicBezTo>
                      <a:pt x="124" y="178"/>
                      <a:pt x="126" y="177"/>
                      <a:pt x="126" y="177"/>
                    </a:cubicBezTo>
                    <a:cubicBezTo>
                      <a:pt x="126" y="177"/>
                      <a:pt x="126" y="177"/>
                      <a:pt x="127" y="177"/>
                    </a:cubicBezTo>
                    <a:cubicBezTo>
                      <a:pt x="127" y="177"/>
                      <a:pt x="127" y="177"/>
                      <a:pt x="128" y="177"/>
                    </a:cubicBezTo>
                    <a:cubicBezTo>
                      <a:pt x="128" y="177"/>
                      <a:pt x="129" y="176"/>
                      <a:pt x="130" y="177"/>
                    </a:cubicBezTo>
                    <a:cubicBezTo>
                      <a:pt x="131" y="177"/>
                      <a:pt x="131" y="178"/>
                      <a:pt x="132" y="178"/>
                    </a:cubicBezTo>
                    <a:cubicBezTo>
                      <a:pt x="132" y="178"/>
                      <a:pt x="133" y="178"/>
                      <a:pt x="133" y="178"/>
                    </a:cubicBezTo>
                    <a:cubicBezTo>
                      <a:pt x="134" y="178"/>
                      <a:pt x="134" y="178"/>
                      <a:pt x="136" y="178"/>
                    </a:cubicBezTo>
                    <a:cubicBezTo>
                      <a:pt x="138" y="178"/>
                      <a:pt x="141" y="178"/>
                      <a:pt x="141" y="178"/>
                    </a:cubicBezTo>
                    <a:cubicBezTo>
                      <a:pt x="141" y="179"/>
                      <a:pt x="142" y="178"/>
                      <a:pt x="143" y="178"/>
                    </a:cubicBezTo>
                    <a:cubicBezTo>
                      <a:pt x="145" y="179"/>
                      <a:pt x="145" y="179"/>
                      <a:pt x="145" y="179"/>
                    </a:cubicBezTo>
                    <a:cubicBezTo>
                      <a:pt x="146" y="179"/>
                      <a:pt x="145" y="180"/>
                      <a:pt x="147" y="179"/>
                    </a:cubicBezTo>
                    <a:cubicBezTo>
                      <a:pt x="148" y="179"/>
                      <a:pt x="148" y="179"/>
                      <a:pt x="148" y="179"/>
                    </a:cubicBezTo>
                    <a:cubicBezTo>
                      <a:pt x="148" y="179"/>
                      <a:pt x="148" y="179"/>
                      <a:pt x="149" y="178"/>
                    </a:cubicBezTo>
                    <a:cubicBezTo>
                      <a:pt x="150" y="178"/>
                      <a:pt x="151" y="177"/>
                      <a:pt x="151" y="177"/>
                    </a:cubicBezTo>
                    <a:cubicBezTo>
                      <a:pt x="152" y="177"/>
                      <a:pt x="152" y="177"/>
                      <a:pt x="152" y="177"/>
                    </a:cubicBezTo>
                    <a:cubicBezTo>
                      <a:pt x="152" y="180"/>
                      <a:pt x="152" y="180"/>
                      <a:pt x="152" y="180"/>
                    </a:cubicBezTo>
                    <a:cubicBezTo>
                      <a:pt x="152" y="180"/>
                      <a:pt x="152" y="180"/>
                      <a:pt x="152" y="181"/>
                    </a:cubicBezTo>
                    <a:cubicBezTo>
                      <a:pt x="152" y="181"/>
                      <a:pt x="151" y="182"/>
                      <a:pt x="150" y="182"/>
                    </a:cubicBezTo>
                    <a:cubicBezTo>
                      <a:pt x="150" y="182"/>
                      <a:pt x="149" y="181"/>
                      <a:pt x="149" y="181"/>
                    </a:cubicBezTo>
                    <a:cubicBezTo>
                      <a:pt x="149" y="180"/>
                      <a:pt x="148" y="180"/>
                      <a:pt x="148" y="180"/>
                    </a:cubicBezTo>
                    <a:cubicBezTo>
                      <a:pt x="147" y="180"/>
                      <a:pt x="146" y="181"/>
                      <a:pt x="145" y="181"/>
                    </a:cubicBezTo>
                    <a:cubicBezTo>
                      <a:pt x="145" y="181"/>
                      <a:pt x="144" y="180"/>
                      <a:pt x="144" y="180"/>
                    </a:cubicBezTo>
                    <a:cubicBezTo>
                      <a:pt x="144" y="180"/>
                      <a:pt x="142" y="180"/>
                      <a:pt x="141" y="180"/>
                    </a:cubicBezTo>
                    <a:cubicBezTo>
                      <a:pt x="141" y="180"/>
                      <a:pt x="140" y="180"/>
                      <a:pt x="139" y="180"/>
                    </a:cubicBezTo>
                    <a:cubicBezTo>
                      <a:pt x="138" y="180"/>
                      <a:pt x="137" y="180"/>
                      <a:pt x="136" y="180"/>
                    </a:cubicBezTo>
                    <a:cubicBezTo>
                      <a:pt x="135" y="181"/>
                      <a:pt x="133" y="180"/>
                      <a:pt x="133" y="181"/>
                    </a:cubicBezTo>
                    <a:cubicBezTo>
                      <a:pt x="133" y="181"/>
                      <a:pt x="133" y="182"/>
                      <a:pt x="133" y="182"/>
                    </a:cubicBezTo>
                    <a:cubicBezTo>
                      <a:pt x="133" y="182"/>
                      <a:pt x="134" y="183"/>
                      <a:pt x="133" y="183"/>
                    </a:cubicBezTo>
                    <a:cubicBezTo>
                      <a:pt x="131" y="183"/>
                      <a:pt x="131" y="183"/>
                      <a:pt x="131" y="182"/>
                    </a:cubicBezTo>
                    <a:cubicBezTo>
                      <a:pt x="130" y="181"/>
                      <a:pt x="132" y="180"/>
                      <a:pt x="129" y="181"/>
                    </a:cubicBezTo>
                    <a:cubicBezTo>
                      <a:pt x="127" y="181"/>
                      <a:pt x="127" y="180"/>
                      <a:pt x="126" y="180"/>
                    </a:cubicBezTo>
                    <a:cubicBezTo>
                      <a:pt x="126" y="181"/>
                      <a:pt x="124" y="179"/>
                      <a:pt x="123" y="180"/>
                    </a:cubicBezTo>
                    <a:cubicBezTo>
                      <a:pt x="123" y="180"/>
                      <a:pt x="122" y="181"/>
                      <a:pt x="122" y="181"/>
                    </a:cubicBezTo>
                    <a:cubicBezTo>
                      <a:pt x="122" y="181"/>
                      <a:pt x="119" y="181"/>
                      <a:pt x="119" y="181"/>
                    </a:cubicBezTo>
                    <a:cubicBezTo>
                      <a:pt x="119" y="181"/>
                      <a:pt x="120" y="178"/>
                      <a:pt x="120" y="178"/>
                    </a:cubicBezTo>
                    <a:cubicBezTo>
                      <a:pt x="120" y="178"/>
                      <a:pt x="120" y="178"/>
                      <a:pt x="121" y="178"/>
                    </a:cubicBezTo>
                    <a:cubicBezTo>
                      <a:pt x="122" y="178"/>
                      <a:pt x="123" y="178"/>
                      <a:pt x="123" y="178"/>
                    </a:cubicBezTo>
                    <a:cubicBezTo>
                      <a:pt x="124" y="178"/>
                      <a:pt x="124" y="178"/>
                      <a:pt x="124" y="178"/>
                    </a:cubicBezTo>
                    <a:close/>
                    <a:moveTo>
                      <a:pt x="120" y="172"/>
                    </a:moveTo>
                    <a:cubicBezTo>
                      <a:pt x="120" y="172"/>
                      <a:pt x="120" y="172"/>
                      <a:pt x="120" y="172"/>
                    </a:cubicBezTo>
                    <a:cubicBezTo>
                      <a:pt x="120" y="172"/>
                      <a:pt x="116" y="170"/>
                      <a:pt x="116" y="170"/>
                    </a:cubicBezTo>
                    <a:cubicBezTo>
                      <a:pt x="115" y="170"/>
                      <a:pt x="114" y="170"/>
                      <a:pt x="113" y="170"/>
                    </a:cubicBezTo>
                    <a:cubicBezTo>
                      <a:pt x="113" y="170"/>
                      <a:pt x="111" y="169"/>
                      <a:pt x="112" y="168"/>
                    </a:cubicBezTo>
                    <a:cubicBezTo>
                      <a:pt x="112" y="168"/>
                      <a:pt x="113" y="167"/>
                      <a:pt x="114" y="168"/>
                    </a:cubicBezTo>
                    <a:cubicBezTo>
                      <a:pt x="115" y="169"/>
                      <a:pt x="116" y="169"/>
                      <a:pt x="116" y="170"/>
                    </a:cubicBezTo>
                    <a:cubicBezTo>
                      <a:pt x="117" y="170"/>
                      <a:pt x="119" y="171"/>
                      <a:pt x="119" y="171"/>
                    </a:cubicBezTo>
                    <a:cubicBezTo>
                      <a:pt x="120" y="171"/>
                      <a:pt x="120" y="172"/>
                      <a:pt x="120" y="171"/>
                    </a:cubicBezTo>
                    <a:cubicBezTo>
                      <a:pt x="121" y="171"/>
                      <a:pt x="121" y="169"/>
                      <a:pt x="121" y="169"/>
                    </a:cubicBezTo>
                    <a:cubicBezTo>
                      <a:pt x="121" y="168"/>
                      <a:pt x="120" y="168"/>
                      <a:pt x="120" y="168"/>
                    </a:cubicBezTo>
                    <a:cubicBezTo>
                      <a:pt x="121" y="168"/>
                      <a:pt x="123" y="167"/>
                      <a:pt x="123" y="167"/>
                    </a:cubicBezTo>
                    <a:cubicBezTo>
                      <a:pt x="124" y="168"/>
                      <a:pt x="125" y="168"/>
                      <a:pt x="126" y="168"/>
                    </a:cubicBezTo>
                    <a:cubicBezTo>
                      <a:pt x="126" y="168"/>
                      <a:pt x="125" y="168"/>
                      <a:pt x="129" y="168"/>
                    </a:cubicBezTo>
                    <a:cubicBezTo>
                      <a:pt x="132" y="168"/>
                      <a:pt x="131" y="168"/>
                      <a:pt x="133" y="168"/>
                    </a:cubicBezTo>
                    <a:cubicBezTo>
                      <a:pt x="134" y="168"/>
                      <a:pt x="136" y="168"/>
                      <a:pt x="136" y="168"/>
                    </a:cubicBezTo>
                    <a:cubicBezTo>
                      <a:pt x="136" y="169"/>
                      <a:pt x="138" y="170"/>
                      <a:pt x="138" y="170"/>
                    </a:cubicBezTo>
                    <a:cubicBezTo>
                      <a:pt x="138" y="171"/>
                      <a:pt x="139" y="171"/>
                      <a:pt x="138" y="172"/>
                    </a:cubicBezTo>
                    <a:cubicBezTo>
                      <a:pt x="136" y="173"/>
                      <a:pt x="136" y="173"/>
                      <a:pt x="134" y="173"/>
                    </a:cubicBezTo>
                    <a:cubicBezTo>
                      <a:pt x="133" y="173"/>
                      <a:pt x="134" y="173"/>
                      <a:pt x="132" y="174"/>
                    </a:cubicBezTo>
                    <a:cubicBezTo>
                      <a:pt x="129" y="174"/>
                      <a:pt x="127" y="174"/>
                      <a:pt x="127" y="174"/>
                    </a:cubicBezTo>
                    <a:cubicBezTo>
                      <a:pt x="127" y="174"/>
                      <a:pt x="128" y="174"/>
                      <a:pt x="125" y="174"/>
                    </a:cubicBezTo>
                    <a:cubicBezTo>
                      <a:pt x="123" y="173"/>
                      <a:pt x="122" y="174"/>
                      <a:pt x="121" y="173"/>
                    </a:cubicBezTo>
                    <a:cubicBezTo>
                      <a:pt x="121" y="173"/>
                      <a:pt x="120" y="172"/>
                      <a:pt x="120" y="172"/>
                    </a:cubicBezTo>
                    <a:close/>
                    <a:moveTo>
                      <a:pt x="50" y="94"/>
                    </a:moveTo>
                    <a:cubicBezTo>
                      <a:pt x="50" y="94"/>
                      <a:pt x="50" y="94"/>
                      <a:pt x="50" y="94"/>
                    </a:cubicBezTo>
                    <a:cubicBezTo>
                      <a:pt x="50" y="94"/>
                      <a:pt x="50" y="93"/>
                      <a:pt x="50" y="93"/>
                    </a:cubicBezTo>
                    <a:cubicBezTo>
                      <a:pt x="50" y="93"/>
                      <a:pt x="50" y="93"/>
                      <a:pt x="50" y="93"/>
                    </a:cubicBezTo>
                    <a:cubicBezTo>
                      <a:pt x="50" y="93"/>
                      <a:pt x="51" y="93"/>
                      <a:pt x="51" y="93"/>
                    </a:cubicBezTo>
                    <a:cubicBezTo>
                      <a:pt x="51" y="94"/>
                      <a:pt x="51" y="94"/>
                      <a:pt x="52" y="94"/>
                    </a:cubicBezTo>
                    <a:cubicBezTo>
                      <a:pt x="52" y="94"/>
                      <a:pt x="52" y="94"/>
                      <a:pt x="53" y="94"/>
                    </a:cubicBezTo>
                    <a:cubicBezTo>
                      <a:pt x="53" y="95"/>
                      <a:pt x="53" y="95"/>
                      <a:pt x="53" y="95"/>
                    </a:cubicBezTo>
                    <a:cubicBezTo>
                      <a:pt x="53" y="95"/>
                      <a:pt x="53" y="97"/>
                      <a:pt x="52" y="96"/>
                    </a:cubicBezTo>
                    <a:cubicBezTo>
                      <a:pt x="51" y="96"/>
                      <a:pt x="50" y="96"/>
                      <a:pt x="50" y="95"/>
                    </a:cubicBezTo>
                    <a:cubicBezTo>
                      <a:pt x="50" y="95"/>
                      <a:pt x="50" y="94"/>
                      <a:pt x="50" y="94"/>
                    </a:cubicBezTo>
                    <a:close/>
                    <a:moveTo>
                      <a:pt x="51" y="103"/>
                    </a:moveTo>
                    <a:cubicBezTo>
                      <a:pt x="51" y="103"/>
                      <a:pt x="51" y="103"/>
                      <a:pt x="51" y="103"/>
                    </a:cubicBezTo>
                    <a:cubicBezTo>
                      <a:pt x="51" y="103"/>
                      <a:pt x="50" y="103"/>
                      <a:pt x="50" y="103"/>
                    </a:cubicBezTo>
                    <a:cubicBezTo>
                      <a:pt x="50" y="103"/>
                      <a:pt x="48" y="102"/>
                      <a:pt x="47" y="102"/>
                    </a:cubicBezTo>
                    <a:cubicBezTo>
                      <a:pt x="47" y="101"/>
                      <a:pt x="47" y="101"/>
                      <a:pt x="48" y="101"/>
                    </a:cubicBezTo>
                    <a:cubicBezTo>
                      <a:pt x="48" y="100"/>
                      <a:pt x="48" y="99"/>
                      <a:pt x="48" y="99"/>
                    </a:cubicBezTo>
                    <a:cubicBezTo>
                      <a:pt x="48" y="99"/>
                      <a:pt x="49" y="98"/>
                      <a:pt x="49" y="98"/>
                    </a:cubicBezTo>
                    <a:cubicBezTo>
                      <a:pt x="50" y="98"/>
                      <a:pt x="50" y="98"/>
                      <a:pt x="50" y="98"/>
                    </a:cubicBezTo>
                    <a:cubicBezTo>
                      <a:pt x="50" y="98"/>
                      <a:pt x="50" y="97"/>
                      <a:pt x="50" y="97"/>
                    </a:cubicBezTo>
                    <a:cubicBezTo>
                      <a:pt x="50" y="96"/>
                      <a:pt x="51" y="96"/>
                      <a:pt x="51" y="96"/>
                    </a:cubicBezTo>
                    <a:cubicBezTo>
                      <a:pt x="51" y="96"/>
                      <a:pt x="53" y="98"/>
                      <a:pt x="53" y="99"/>
                    </a:cubicBezTo>
                    <a:cubicBezTo>
                      <a:pt x="53" y="99"/>
                      <a:pt x="50" y="99"/>
                      <a:pt x="50" y="99"/>
                    </a:cubicBezTo>
                    <a:cubicBezTo>
                      <a:pt x="50" y="99"/>
                      <a:pt x="50" y="99"/>
                      <a:pt x="51" y="101"/>
                    </a:cubicBezTo>
                    <a:cubicBezTo>
                      <a:pt x="52" y="102"/>
                      <a:pt x="52" y="101"/>
                      <a:pt x="52" y="101"/>
                    </a:cubicBezTo>
                    <a:cubicBezTo>
                      <a:pt x="52" y="102"/>
                      <a:pt x="52" y="102"/>
                      <a:pt x="54" y="102"/>
                    </a:cubicBezTo>
                    <a:cubicBezTo>
                      <a:pt x="55" y="103"/>
                      <a:pt x="54" y="103"/>
                      <a:pt x="55" y="104"/>
                    </a:cubicBezTo>
                    <a:cubicBezTo>
                      <a:pt x="55" y="104"/>
                      <a:pt x="54" y="105"/>
                      <a:pt x="54" y="105"/>
                    </a:cubicBezTo>
                    <a:cubicBezTo>
                      <a:pt x="53" y="106"/>
                      <a:pt x="53" y="105"/>
                      <a:pt x="53" y="105"/>
                    </a:cubicBezTo>
                    <a:cubicBezTo>
                      <a:pt x="53" y="105"/>
                      <a:pt x="52" y="103"/>
                      <a:pt x="51" y="103"/>
                    </a:cubicBezTo>
                    <a:close/>
                    <a:moveTo>
                      <a:pt x="55" y="117"/>
                    </a:moveTo>
                    <a:cubicBezTo>
                      <a:pt x="55" y="117"/>
                      <a:pt x="55" y="117"/>
                      <a:pt x="55" y="117"/>
                    </a:cubicBezTo>
                    <a:cubicBezTo>
                      <a:pt x="55" y="117"/>
                      <a:pt x="56" y="116"/>
                      <a:pt x="56" y="117"/>
                    </a:cubicBezTo>
                    <a:cubicBezTo>
                      <a:pt x="57" y="117"/>
                      <a:pt x="57" y="118"/>
                      <a:pt x="57" y="118"/>
                    </a:cubicBezTo>
                    <a:cubicBezTo>
                      <a:pt x="58" y="119"/>
                      <a:pt x="59" y="119"/>
                      <a:pt x="60" y="119"/>
                    </a:cubicBezTo>
                    <a:cubicBezTo>
                      <a:pt x="60" y="120"/>
                      <a:pt x="60" y="121"/>
                      <a:pt x="60" y="121"/>
                    </a:cubicBezTo>
                    <a:cubicBezTo>
                      <a:pt x="60" y="121"/>
                      <a:pt x="59" y="122"/>
                      <a:pt x="59" y="121"/>
                    </a:cubicBezTo>
                    <a:cubicBezTo>
                      <a:pt x="58" y="120"/>
                      <a:pt x="58" y="120"/>
                      <a:pt x="58" y="120"/>
                    </a:cubicBezTo>
                    <a:cubicBezTo>
                      <a:pt x="58" y="120"/>
                      <a:pt x="57" y="119"/>
                      <a:pt x="57" y="119"/>
                    </a:cubicBezTo>
                    <a:cubicBezTo>
                      <a:pt x="57" y="119"/>
                      <a:pt x="55" y="117"/>
                      <a:pt x="55" y="117"/>
                    </a:cubicBezTo>
                    <a:close/>
                    <a:moveTo>
                      <a:pt x="53" y="121"/>
                    </a:moveTo>
                    <a:cubicBezTo>
                      <a:pt x="53" y="121"/>
                      <a:pt x="53" y="121"/>
                      <a:pt x="53" y="121"/>
                    </a:cubicBezTo>
                    <a:cubicBezTo>
                      <a:pt x="53" y="121"/>
                      <a:pt x="53" y="120"/>
                      <a:pt x="53" y="120"/>
                    </a:cubicBezTo>
                    <a:cubicBezTo>
                      <a:pt x="53" y="120"/>
                      <a:pt x="54" y="120"/>
                      <a:pt x="54" y="121"/>
                    </a:cubicBezTo>
                    <a:cubicBezTo>
                      <a:pt x="54" y="121"/>
                      <a:pt x="55" y="122"/>
                      <a:pt x="55" y="122"/>
                    </a:cubicBezTo>
                    <a:cubicBezTo>
                      <a:pt x="55" y="123"/>
                      <a:pt x="54" y="123"/>
                      <a:pt x="54" y="123"/>
                    </a:cubicBezTo>
                    <a:cubicBezTo>
                      <a:pt x="54" y="124"/>
                      <a:pt x="55" y="124"/>
                      <a:pt x="54" y="124"/>
                    </a:cubicBezTo>
                    <a:cubicBezTo>
                      <a:pt x="53" y="124"/>
                      <a:pt x="53" y="124"/>
                      <a:pt x="53" y="124"/>
                    </a:cubicBezTo>
                    <a:cubicBezTo>
                      <a:pt x="53" y="124"/>
                      <a:pt x="53" y="123"/>
                      <a:pt x="53" y="123"/>
                    </a:cubicBezTo>
                    <a:cubicBezTo>
                      <a:pt x="53" y="122"/>
                      <a:pt x="53" y="121"/>
                      <a:pt x="53" y="121"/>
                    </a:cubicBezTo>
                    <a:close/>
                    <a:moveTo>
                      <a:pt x="49" y="121"/>
                    </a:moveTo>
                    <a:cubicBezTo>
                      <a:pt x="49" y="121"/>
                      <a:pt x="49" y="121"/>
                      <a:pt x="49" y="121"/>
                    </a:cubicBezTo>
                    <a:cubicBezTo>
                      <a:pt x="49" y="121"/>
                      <a:pt x="50" y="121"/>
                      <a:pt x="50" y="122"/>
                    </a:cubicBezTo>
                    <a:cubicBezTo>
                      <a:pt x="50" y="122"/>
                      <a:pt x="51" y="122"/>
                      <a:pt x="51" y="123"/>
                    </a:cubicBezTo>
                    <a:cubicBezTo>
                      <a:pt x="51" y="123"/>
                      <a:pt x="51" y="123"/>
                      <a:pt x="51" y="124"/>
                    </a:cubicBezTo>
                    <a:cubicBezTo>
                      <a:pt x="51" y="125"/>
                      <a:pt x="52" y="125"/>
                      <a:pt x="51" y="125"/>
                    </a:cubicBezTo>
                    <a:cubicBezTo>
                      <a:pt x="50" y="124"/>
                      <a:pt x="50" y="124"/>
                      <a:pt x="50" y="124"/>
                    </a:cubicBezTo>
                    <a:cubicBezTo>
                      <a:pt x="49" y="123"/>
                      <a:pt x="49" y="123"/>
                      <a:pt x="49" y="123"/>
                    </a:cubicBezTo>
                    <a:cubicBezTo>
                      <a:pt x="49" y="122"/>
                      <a:pt x="49" y="122"/>
                      <a:pt x="49" y="122"/>
                    </a:cubicBezTo>
                    <a:cubicBezTo>
                      <a:pt x="49" y="121"/>
                      <a:pt x="49" y="121"/>
                      <a:pt x="49" y="121"/>
                    </a:cubicBezTo>
                    <a:close/>
                    <a:moveTo>
                      <a:pt x="34" y="116"/>
                    </a:moveTo>
                    <a:cubicBezTo>
                      <a:pt x="34" y="116"/>
                      <a:pt x="34" y="116"/>
                      <a:pt x="34" y="116"/>
                    </a:cubicBezTo>
                    <a:cubicBezTo>
                      <a:pt x="34" y="116"/>
                      <a:pt x="35" y="116"/>
                      <a:pt x="35" y="116"/>
                    </a:cubicBezTo>
                    <a:cubicBezTo>
                      <a:pt x="36" y="117"/>
                      <a:pt x="35" y="117"/>
                      <a:pt x="36" y="118"/>
                    </a:cubicBezTo>
                    <a:cubicBezTo>
                      <a:pt x="36" y="118"/>
                      <a:pt x="35" y="119"/>
                      <a:pt x="35" y="119"/>
                    </a:cubicBezTo>
                    <a:cubicBezTo>
                      <a:pt x="34" y="118"/>
                      <a:pt x="34" y="118"/>
                      <a:pt x="34" y="118"/>
                    </a:cubicBezTo>
                    <a:cubicBezTo>
                      <a:pt x="34" y="116"/>
                      <a:pt x="34" y="116"/>
                      <a:pt x="34" y="116"/>
                    </a:cubicBezTo>
                    <a:close/>
                    <a:moveTo>
                      <a:pt x="34" y="112"/>
                    </a:moveTo>
                    <a:cubicBezTo>
                      <a:pt x="34" y="112"/>
                      <a:pt x="34" y="112"/>
                      <a:pt x="34" y="112"/>
                    </a:cubicBezTo>
                    <a:cubicBezTo>
                      <a:pt x="34" y="112"/>
                      <a:pt x="32" y="112"/>
                      <a:pt x="32" y="112"/>
                    </a:cubicBezTo>
                    <a:cubicBezTo>
                      <a:pt x="32" y="112"/>
                      <a:pt x="31" y="112"/>
                      <a:pt x="31" y="111"/>
                    </a:cubicBezTo>
                    <a:cubicBezTo>
                      <a:pt x="31" y="111"/>
                      <a:pt x="31" y="110"/>
                      <a:pt x="32" y="110"/>
                    </a:cubicBezTo>
                    <a:cubicBezTo>
                      <a:pt x="32" y="110"/>
                      <a:pt x="32" y="109"/>
                      <a:pt x="32" y="108"/>
                    </a:cubicBezTo>
                    <a:cubicBezTo>
                      <a:pt x="32" y="108"/>
                      <a:pt x="33" y="108"/>
                      <a:pt x="33" y="108"/>
                    </a:cubicBezTo>
                    <a:cubicBezTo>
                      <a:pt x="33" y="108"/>
                      <a:pt x="34" y="109"/>
                      <a:pt x="34" y="109"/>
                    </a:cubicBezTo>
                    <a:cubicBezTo>
                      <a:pt x="34" y="109"/>
                      <a:pt x="34" y="111"/>
                      <a:pt x="34" y="112"/>
                    </a:cubicBezTo>
                    <a:close/>
                    <a:moveTo>
                      <a:pt x="34" y="89"/>
                    </a:moveTo>
                    <a:cubicBezTo>
                      <a:pt x="34" y="89"/>
                      <a:pt x="34" y="89"/>
                      <a:pt x="34" y="89"/>
                    </a:cubicBezTo>
                    <a:cubicBezTo>
                      <a:pt x="34" y="89"/>
                      <a:pt x="36" y="89"/>
                      <a:pt x="36" y="89"/>
                    </a:cubicBezTo>
                    <a:cubicBezTo>
                      <a:pt x="36" y="89"/>
                      <a:pt x="36" y="90"/>
                      <a:pt x="36" y="91"/>
                    </a:cubicBezTo>
                    <a:cubicBezTo>
                      <a:pt x="37" y="91"/>
                      <a:pt x="37" y="92"/>
                      <a:pt x="37" y="92"/>
                    </a:cubicBezTo>
                    <a:cubicBezTo>
                      <a:pt x="38" y="92"/>
                      <a:pt x="38" y="92"/>
                      <a:pt x="38" y="92"/>
                    </a:cubicBezTo>
                    <a:cubicBezTo>
                      <a:pt x="38" y="92"/>
                      <a:pt x="39" y="91"/>
                      <a:pt x="39" y="92"/>
                    </a:cubicBezTo>
                    <a:cubicBezTo>
                      <a:pt x="40" y="92"/>
                      <a:pt x="41" y="91"/>
                      <a:pt x="41" y="91"/>
                    </a:cubicBezTo>
                    <a:cubicBezTo>
                      <a:pt x="41" y="91"/>
                      <a:pt x="42" y="92"/>
                      <a:pt x="42" y="92"/>
                    </a:cubicBezTo>
                    <a:cubicBezTo>
                      <a:pt x="42" y="93"/>
                      <a:pt x="41" y="94"/>
                      <a:pt x="41" y="94"/>
                    </a:cubicBezTo>
                    <a:cubicBezTo>
                      <a:pt x="40" y="94"/>
                      <a:pt x="39" y="93"/>
                      <a:pt x="39" y="93"/>
                    </a:cubicBezTo>
                    <a:cubicBezTo>
                      <a:pt x="39" y="93"/>
                      <a:pt x="38" y="92"/>
                      <a:pt x="38" y="93"/>
                    </a:cubicBezTo>
                    <a:cubicBezTo>
                      <a:pt x="38" y="93"/>
                      <a:pt x="38" y="94"/>
                      <a:pt x="38" y="95"/>
                    </a:cubicBezTo>
                    <a:cubicBezTo>
                      <a:pt x="39" y="95"/>
                      <a:pt x="39" y="95"/>
                      <a:pt x="39" y="96"/>
                    </a:cubicBezTo>
                    <a:cubicBezTo>
                      <a:pt x="38" y="96"/>
                      <a:pt x="38" y="97"/>
                      <a:pt x="38" y="97"/>
                    </a:cubicBezTo>
                    <a:cubicBezTo>
                      <a:pt x="38" y="98"/>
                      <a:pt x="39" y="99"/>
                      <a:pt x="39" y="99"/>
                    </a:cubicBezTo>
                    <a:cubicBezTo>
                      <a:pt x="39" y="99"/>
                      <a:pt x="39" y="99"/>
                      <a:pt x="39" y="100"/>
                    </a:cubicBezTo>
                    <a:cubicBezTo>
                      <a:pt x="39" y="100"/>
                      <a:pt x="40" y="101"/>
                      <a:pt x="40" y="101"/>
                    </a:cubicBezTo>
                    <a:cubicBezTo>
                      <a:pt x="40" y="102"/>
                      <a:pt x="40" y="103"/>
                      <a:pt x="40" y="103"/>
                    </a:cubicBezTo>
                    <a:cubicBezTo>
                      <a:pt x="41" y="104"/>
                      <a:pt x="41" y="104"/>
                      <a:pt x="41" y="104"/>
                    </a:cubicBezTo>
                    <a:cubicBezTo>
                      <a:pt x="40" y="106"/>
                      <a:pt x="40" y="106"/>
                      <a:pt x="40" y="106"/>
                    </a:cubicBezTo>
                    <a:cubicBezTo>
                      <a:pt x="40" y="106"/>
                      <a:pt x="41" y="107"/>
                      <a:pt x="41" y="107"/>
                    </a:cubicBezTo>
                    <a:cubicBezTo>
                      <a:pt x="41" y="108"/>
                      <a:pt x="43" y="109"/>
                      <a:pt x="43" y="110"/>
                    </a:cubicBezTo>
                    <a:cubicBezTo>
                      <a:pt x="43" y="110"/>
                      <a:pt x="43" y="112"/>
                      <a:pt x="42" y="112"/>
                    </a:cubicBezTo>
                    <a:cubicBezTo>
                      <a:pt x="42" y="112"/>
                      <a:pt x="41" y="113"/>
                      <a:pt x="41" y="112"/>
                    </a:cubicBezTo>
                    <a:cubicBezTo>
                      <a:pt x="40" y="111"/>
                      <a:pt x="39" y="109"/>
                      <a:pt x="39" y="109"/>
                    </a:cubicBezTo>
                    <a:cubicBezTo>
                      <a:pt x="39" y="109"/>
                      <a:pt x="39" y="109"/>
                      <a:pt x="39" y="109"/>
                    </a:cubicBezTo>
                    <a:cubicBezTo>
                      <a:pt x="39" y="110"/>
                      <a:pt x="38" y="111"/>
                      <a:pt x="38" y="111"/>
                    </a:cubicBezTo>
                    <a:cubicBezTo>
                      <a:pt x="38" y="112"/>
                      <a:pt x="40" y="113"/>
                      <a:pt x="40" y="113"/>
                    </a:cubicBezTo>
                    <a:cubicBezTo>
                      <a:pt x="40" y="113"/>
                      <a:pt x="39" y="111"/>
                      <a:pt x="40" y="113"/>
                    </a:cubicBezTo>
                    <a:cubicBezTo>
                      <a:pt x="41" y="115"/>
                      <a:pt x="42" y="116"/>
                      <a:pt x="42" y="116"/>
                    </a:cubicBezTo>
                    <a:cubicBezTo>
                      <a:pt x="42" y="116"/>
                      <a:pt x="43" y="117"/>
                      <a:pt x="44" y="117"/>
                    </a:cubicBezTo>
                    <a:cubicBezTo>
                      <a:pt x="44" y="118"/>
                      <a:pt x="44" y="118"/>
                      <a:pt x="45" y="119"/>
                    </a:cubicBezTo>
                    <a:cubicBezTo>
                      <a:pt x="45" y="119"/>
                      <a:pt x="46" y="120"/>
                      <a:pt x="45" y="120"/>
                    </a:cubicBezTo>
                    <a:cubicBezTo>
                      <a:pt x="44" y="121"/>
                      <a:pt x="45" y="121"/>
                      <a:pt x="44" y="121"/>
                    </a:cubicBezTo>
                    <a:cubicBezTo>
                      <a:pt x="44" y="120"/>
                      <a:pt x="43" y="120"/>
                      <a:pt x="43" y="119"/>
                    </a:cubicBezTo>
                    <a:cubicBezTo>
                      <a:pt x="43" y="118"/>
                      <a:pt x="42" y="117"/>
                      <a:pt x="42" y="116"/>
                    </a:cubicBezTo>
                    <a:cubicBezTo>
                      <a:pt x="41" y="116"/>
                      <a:pt x="40" y="115"/>
                      <a:pt x="40" y="115"/>
                    </a:cubicBezTo>
                    <a:cubicBezTo>
                      <a:pt x="39" y="115"/>
                      <a:pt x="39" y="114"/>
                      <a:pt x="39" y="114"/>
                    </a:cubicBezTo>
                    <a:cubicBezTo>
                      <a:pt x="39" y="114"/>
                      <a:pt x="38" y="114"/>
                      <a:pt x="38" y="114"/>
                    </a:cubicBezTo>
                    <a:cubicBezTo>
                      <a:pt x="38" y="114"/>
                      <a:pt x="36" y="114"/>
                      <a:pt x="36" y="114"/>
                    </a:cubicBezTo>
                    <a:cubicBezTo>
                      <a:pt x="36" y="113"/>
                      <a:pt x="36" y="113"/>
                      <a:pt x="37" y="112"/>
                    </a:cubicBezTo>
                    <a:cubicBezTo>
                      <a:pt x="37" y="112"/>
                      <a:pt x="38" y="112"/>
                      <a:pt x="38" y="112"/>
                    </a:cubicBezTo>
                    <a:cubicBezTo>
                      <a:pt x="38" y="112"/>
                      <a:pt x="37" y="111"/>
                      <a:pt x="37" y="111"/>
                    </a:cubicBezTo>
                    <a:cubicBezTo>
                      <a:pt x="37" y="111"/>
                      <a:pt x="37" y="110"/>
                      <a:pt x="37" y="110"/>
                    </a:cubicBezTo>
                    <a:cubicBezTo>
                      <a:pt x="36" y="110"/>
                      <a:pt x="36" y="111"/>
                      <a:pt x="36" y="110"/>
                    </a:cubicBezTo>
                    <a:cubicBezTo>
                      <a:pt x="36" y="109"/>
                      <a:pt x="36" y="109"/>
                      <a:pt x="36" y="108"/>
                    </a:cubicBezTo>
                    <a:cubicBezTo>
                      <a:pt x="36" y="108"/>
                      <a:pt x="36" y="106"/>
                      <a:pt x="36" y="106"/>
                    </a:cubicBezTo>
                    <a:cubicBezTo>
                      <a:pt x="37" y="107"/>
                      <a:pt x="37" y="107"/>
                      <a:pt x="37" y="107"/>
                    </a:cubicBezTo>
                    <a:cubicBezTo>
                      <a:pt x="38" y="105"/>
                      <a:pt x="38" y="105"/>
                      <a:pt x="38" y="105"/>
                    </a:cubicBezTo>
                    <a:cubicBezTo>
                      <a:pt x="38" y="105"/>
                      <a:pt x="38" y="105"/>
                      <a:pt x="37" y="105"/>
                    </a:cubicBezTo>
                    <a:cubicBezTo>
                      <a:pt x="36" y="105"/>
                      <a:pt x="36" y="103"/>
                      <a:pt x="36" y="103"/>
                    </a:cubicBezTo>
                    <a:cubicBezTo>
                      <a:pt x="36" y="103"/>
                      <a:pt x="36" y="102"/>
                      <a:pt x="36" y="102"/>
                    </a:cubicBezTo>
                    <a:cubicBezTo>
                      <a:pt x="36" y="102"/>
                      <a:pt x="35" y="102"/>
                      <a:pt x="35" y="101"/>
                    </a:cubicBezTo>
                    <a:cubicBezTo>
                      <a:pt x="34" y="100"/>
                      <a:pt x="34" y="99"/>
                      <a:pt x="34" y="99"/>
                    </a:cubicBezTo>
                    <a:cubicBezTo>
                      <a:pt x="34" y="99"/>
                      <a:pt x="35" y="99"/>
                      <a:pt x="34" y="98"/>
                    </a:cubicBezTo>
                    <a:cubicBezTo>
                      <a:pt x="34" y="97"/>
                      <a:pt x="34" y="97"/>
                      <a:pt x="33" y="97"/>
                    </a:cubicBezTo>
                    <a:cubicBezTo>
                      <a:pt x="33" y="96"/>
                      <a:pt x="33" y="95"/>
                      <a:pt x="34" y="95"/>
                    </a:cubicBezTo>
                    <a:cubicBezTo>
                      <a:pt x="34" y="95"/>
                      <a:pt x="34" y="95"/>
                      <a:pt x="35" y="95"/>
                    </a:cubicBezTo>
                    <a:cubicBezTo>
                      <a:pt x="35" y="96"/>
                      <a:pt x="36" y="96"/>
                      <a:pt x="36" y="96"/>
                    </a:cubicBezTo>
                    <a:cubicBezTo>
                      <a:pt x="36" y="95"/>
                      <a:pt x="37" y="94"/>
                      <a:pt x="36" y="94"/>
                    </a:cubicBezTo>
                    <a:cubicBezTo>
                      <a:pt x="36" y="93"/>
                      <a:pt x="35" y="92"/>
                      <a:pt x="35" y="92"/>
                    </a:cubicBezTo>
                    <a:cubicBezTo>
                      <a:pt x="34" y="91"/>
                      <a:pt x="34" y="91"/>
                      <a:pt x="34" y="91"/>
                    </a:cubicBezTo>
                    <a:cubicBezTo>
                      <a:pt x="34" y="91"/>
                      <a:pt x="34" y="91"/>
                      <a:pt x="34" y="90"/>
                    </a:cubicBezTo>
                    <a:cubicBezTo>
                      <a:pt x="34" y="90"/>
                      <a:pt x="34" y="89"/>
                      <a:pt x="34" y="89"/>
                    </a:cubicBezTo>
                    <a:close/>
                    <a:moveTo>
                      <a:pt x="33" y="89"/>
                    </a:moveTo>
                    <a:cubicBezTo>
                      <a:pt x="33" y="89"/>
                      <a:pt x="33" y="89"/>
                      <a:pt x="33" y="89"/>
                    </a:cubicBezTo>
                    <a:cubicBezTo>
                      <a:pt x="33" y="89"/>
                      <a:pt x="32" y="88"/>
                      <a:pt x="32" y="87"/>
                    </a:cubicBezTo>
                    <a:cubicBezTo>
                      <a:pt x="32" y="87"/>
                      <a:pt x="32" y="87"/>
                      <a:pt x="32" y="86"/>
                    </a:cubicBezTo>
                    <a:cubicBezTo>
                      <a:pt x="32" y="85"/>
                      <a:pt x="31" y="85"/>
                      <a:pt x="31" y="84"/>
                    </a:cubicBezTo>
                    <a:cubicBezTo>
                      <a:pt x="32" y="84"/>
                      <a:pt x="32" y="83"/>
                      <a:pt x="32" y="83"/>
                    </a:cubicBezTo>
                    <a:cubicBezTo>
                      <a:pt x="33" y="82"/>
                      <a:pt x="34" y="82"/>
                      <a:pt x="34" y="83"/>
                    </a:cubicBezTo>
                    <a:cubicBezTo>
                      <a:pt x="34" y="83"/>
                      <a:pt x="34" y="84"/>
                      <a:pt x="34" y="85"/>
                    </a:cubicBezTo>
                    <a:cubicBezTo>
                      <a:pt x="34" y="85"/>
                      <a:pt x="34" y="86"/>
                      <a:pt x="34" y="86"/>
                    </a:cubicBezTo>
                    <a:cubicBezTo>
                      <a:pt x="34" y="87"/>
                      <a:pt x="35" y="87"/>
                      <a:pt x="35" y="87"/>
                    </a:cubicBezTo>
                    <a:cubicBezTo>
                      <a:pt x="35" y="88"/>
                      <a:pt x="35" y="89"/>
                      <a:pt x="35" y="89"/>
                    </a:cubicBezTo>
                    <a:lnTo>
                      <a:pt x="33" y="89"/>
                    </a:lnTo>
                    <a:close/>
                  </a:path>
                </a:pathLst>
              </a:custGeom>
              <a:pattFill prst="divot">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1" name="Freeform 9"/>
              <p:cNvSpPr>
                <a:spLocks/>
              </p:cNvSpPr>
              <p:nvPr/>
            </p:nvSpPr>
            <p:spPr bwMode="auto">
              <a:xfrm>
                <a:off x="7316079" y="4213154"/>
                <a:ext cx="216588" cy="121458"/>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3" name="Freeform 25"/>
              <p:cNvSpPr>
                <a:spLocks/>
              </p:cNvSpPr>
              <p:nvPr/>
            </p:nvSpPr>
            <p:spPr bwMode="auto">
              <a:xfrm>
                <a:off x="4681844" y="3129624"/>
                <a:ext cx="394695" cy="240785"/>
              </a:xfrm>
              <a:custGeom>
                <a:avLst/>
                <a:gdLst>
                  <a:gd name="T0" fmla="*/ 33 w 173"/>
                  <a:gd name="T1" fmla="*/ 82 h 109"/>
                  <a:gd name="T2" fmla="*/ 34 w 173"/>
                  <a:gd name="T3" fmla="*/ 96 h 109"/>
                  <a:gd name="T4" fmla="*/ 43 w 173"/>
                  <a:gd name="T5" fmla="*/ 106 h 109"/>
                  <a:gd name="T6" fmla="*/ 57 w 173"/>
                  <a:gd name="T7" fmla="*/ 101 h 109"/>
                  <a:gd name="T8" fmla="*/ 68 w 173"/>
                  <a:gd name="T9" fmla="*/ 103 h 109"/>
                  <a:gd name="T10" fmla="*/ 78 w 173"/>
                  <a:gd name="T11" fmla="*/ 97 h 109"/>
                  <a:gd name="T12" fmla="*/ 81 w 173"/>
                  <a:gd name="T13" fmla="*/ 85 h 109"/>
                  <a:gd name="T14" fmla="*/ 88 w 173"/>
                  <a:gd name="T15" fmla="*/ 77 h 109"/>
                  <a:gd name="T16" fmla="*/ 94 w 173"/>
                  <a:gd name="T17" fmla="*/ 85 h 109"/>
                  <a:gd name="T18" fmla="*/ 103 w 173"/>
                  <a:gd name="T19" fmla="*/ 92 h 109"/>
                  <a:gd name="T20" fmla="*/ 110 w 173"/>
                  <a:gd name="T21" fmla="*/ 96 h 109"/>
                  <a:gd name="T22" fmla="*/ 113 w 173"/>
                  <a:gd name="T23" fmla="*/ 108 h 109"/>
                  <a:gd name="T24" fmla="*/ 117 w 173"/>
                  <a:gd name="T25" fmla="*/ 101 h 109"/>
                  <a:gd name="T26" fmla="*/ 121 w 173"/>
                  <a:gd name="T27" fmla="*/ 89 h 109"/>
                  <a:gd name="T28" fmla="*/ 126 w 173"/>
                  <a:gd name="T29" fmla="*/ 80 h 109"/>
                  <a:gd name="T30" fmla="*/ 130 w 173"/>
                  <a:gd name="T31" fmla="*/ 72 h 109"/>
                  <a:gd name="T32" fmla="*/ 136 w 173"/>
                  <a:gd name="T33" fmla="*/ 81 h 109"/>
                  <a:gd name="T34" fmla="*/ 147 w 173"/>
                  <a:gd name="T35" fmla="*/ 78 h 109"/>
                  <a:gd name="T36" fmla="*/ 156 w 173"/>
                  <a:gd name="T37" fmla="*/ 84 h 109"/>
                  <a:gd name="T38" fmla="*/ 158 w 173"/>
                  <a:gd name="T39" fmla="*/ 79 h 109"/>
                  <a:gd name="T40" fmla="*/ 156 w 173"/>
                  <a:gd name="T41" fmla="*/ 71 h 109"/>
                  <a:gd name="T42" fmla="*/ 161 w 173"/>
                  <a:gd name="T43" fmla="*/ 64 h 109"/>
                  <a:gd name="T44" fmla="*/ 170 w 173"/>
                  <a:gd name="T45" fmla="*/ 67 h 109"/>
                  <a:gd name="T46" fmla="*/ 170 w 173"/>
                  <a:gd name="T47" fmla="*/ 58 h 109"/>
                  <a:gd name="T48" fmla="*/ 170 w 173"/>
                  <a:gd name="T49" fmla="*/ 45 h 109"/>
                  <a:gd name="T50" fmla="*/ 163 w 173"/>
                  <a:gd name="T51" fmla="*/ 46 h 109"/>
                  <a:gd name="T52" fmla="*/ 152 w 173"/>
                  <a:gd name="T53" fmla="*/ 48 h 109"/>
                  <a:gd name="T54" fmla="*/ 138 w 173"/>
                  <a:gd name="T55" fmla="*/ 40 h 109"/>
                  <a:gd name="T56" fmla="*/ 133 w 173"/>
                  <a:gd name="T57" fmla="*/ 40 h 109"/>
                  <a:gd name="T58" fmla="*/ 133 w 173"/>
                  <a:gd name="T59" fmla="*/ 35 h 109"/>
                  <a:gd name="T60" fmla="*/ 137 w 173"/>
                  <a:gd name="T61" fmla="*/ 24 h 109"/>
                  <a:gd name="T62" fmla="*/ 136 w 173"/>
                  <a:gd name="T63" fmla="*/ 15 h 109"/>
                  <a:gd name="T64" fmla="*/ 125 w 173"/>
                  <a:gd name="T65" fmla="*/ 8 h 109"/>
                  <a:gd name="T66" fmla="*/ 110 w 173"/>
                  <a:gd name="T67" fmla="*/ 7 h 109"/>
                  <a:gd name="T68" fmla="*/ 102 w 173"/>
                  <a:gd name="T69" fmla="*/ 6 h 109"/>
                  <a:gd name="T70" fmla="*/ 103 w 173"/>
                  <a:gd name="T71" fmla="*/ 1 h 109"/>
                  <a:gd name="T72" fmla="*/ 95 w 173"/>
                  <a:gd name="T73" fmla="*/ 2 h 109"/>
                  <a:gd name="T74" fmla="*/ 100 w 173"/>
                  <a:gd name="T75" fmla="*/ 8 h 109"/>
                  <a:gd name="T76" fmla="*/ 92 w 173"/>
                  <a:gd name="T77" fmla="*/ 12 h 109"/>
                  <a:gd name="T78" fmla="*/ 76 w 173"/>
                  <a:gd name="T79" fmla="*/ 13 h 109"/>
                  <a:gd name="T80" fmla="*/ 65 w 173"/>
                  <a:gd name="T81" fmla="*/ 13 h 109"/>
                  <a:gd name="T82" fmla="*/ 59 w 173"/>
                  <a:gd name="T83" fmla="*/ 14 h 109"/>
                  <a:gd name="T84" fmla="*/ 56 w 173"/>
                  <a:gd name="T85" fmla="*/ 20 h 109"/>
                  <a:gd name="T86" fmla="*/ 46 w 173"/>
                  <a:gd name="T87" fmla="*/ 16 h 109"/>
                  <a:gd name="T88" fmla="*/ 39 w 173"/>
                  <a:gd name="T89" fmla="*/ 20 h 109"/>
                  <a:gd name="T90" fmla="*/ 42 w 173"/>
                  <a:gd name="T91" fmla="*/ 23 h 109"/>
                  <a:gd name="T92" fmla="*/ 37 w 173"/>
                  <a:gd name="T93" fmla="*/ 33 h 109"/>
                  <a:gd name="T94" fmla="*/ 29 w 173"/>
                  <a:gd name="T95" fmla="*/ 41 h 109"/>
                  <a:gd name="T96" fmla="*/ 19 w 173"/>
                  <a:gd name="T97" fmla="*/ 47 h 109"/>
                  <a:gd name="T98" fmla="*/ 19 w 173"/>
                  <a:gd name="T99" fmla="*/ 56 h 109"/>
                  <a:gd name="T100" fmla="*/ 7 w 173"/>
                  <a:gd name="T101" fmla="*/ 67 h 109"/>
                  <a:gd name="T102" fmla="*/ 7 w 173"/>
                  <a:gd name="T103" fmla="*/ 77 h 109"/>
                  <a:gd name="T104" fmla="*/ 0 w 173"/>
                  <a:gd name="T105" fmla="*/ 87 h 109"/>
                  <a:gd name="T106" fmla="*/ 10 w 173"/>
                  <a:gd name="T107" fmla="*/ 87 h 109"/>
                  <a:gd name="T108" fmla="*/ 12 w 173"/>
                  <a:gd name="T109" fmla="*/ 77 h 109"/>
                  <a:gd name="T110" fmla="*/ 31 w 173"/>
                  <a:gd name="T111"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3" h="109">
                    <a:moveTo>
                      <a:pt x="31" y="75"/>
                    </a:moveTo>
                    <a:cubicBezTo>
                      <a:pt x="33" y="76"/>
                      <a:pt x="33" y="76"/>
                      <a:pt x="33" y="76"/>
                    </a:cubicBezTo>
                    <a:cubicBezTo>
                      <a:pt x="33" y="78"/>
                      <a:pt x="33" y="78"/>
                      <a:pt x="33" y="78"/>
                    </a:cubicBezTo>
                    <a:cubicBezTo>
                      <a:pt x="33" y="78"/>
                      <a:pt x="33" y="77"/>
                      <a:pt x="32" y="79"/>
                    </a:cubicBezTo>
                    <a:cubicBezTo>
                      <a:pt x="31" y="80"/>
                      <a:pt x="31" y="80"/>
                      <a:pt x="31" y="80"/>
                    </a:cubicBezTo>
                    <a:cubicBezTo>
                      <a:pt x="32" y="80"/>
                      <a:pt x="33" y="81"/>
                      <a:pt x="33" y="81"/>
                    </a:cubicBezTo>
                    <a:cubicBezTo>
                      <a:pt x="33" y="81"/>
                      <a:pt x="34" y="81"/>
                      <a:pt x="33" y="82"/>
                    </a:cubicBezTo>
                    <a:cubicBezTo>
                      <a:pt x="33" y="84"/>
                      <a:pt x="33" y="85"/>
                      <a:pt x="33" y="85"/>
                    </a:cubicBezTo>
                    <a:cubicBezTo>
                      <a:pt x="33" y="85"/>
                      <a:pt x="33" y="86"/>
                      <a:pt x="33" y="87"/>
                    </a:cubicBezTo>
                    <a:cubicBezTo>
                      <a:pt x="32" y="87"/>
                      <a:pt x="31" y="90"/>
                      <a:pt x="31" y="90"/>
                    </a:cubicBezTo>
                    <a:cubicBezTo>
                      <a:pt x="31" y="90"/>
                      <a:pt x="31" y="90"/>
                      <a:pt x="31" y="91"/>
                    </a:cubicBezTo>
                    <a:cubicBezTo>
                      <a:pt x="32" y="91"/>
                      <a:pt x="35" y="91"/>
                      <a:pt x="35" y="91"/>
                    </a:cubicBezTo>
                    <a:cubicBezTo>
                      <a:pt x="35" y="91"/>
                      <a:pt x="35" y="93"/>
                      <a:pt x="35" y="94"/>
                    </a:cubicBezTo>
                    <a:cubicBezTo>
                      <a:pt x="34" y="94"/>
                      <a:pt x="33" y="96"/>
                      <a:pt x="34" y="96"/>
                    </a:cubicBezTo>
                    <a:cubicBezTo>
                      <a:pt x="35" y="96"/>
                      <a:pt x="36" y="97"/>
                      <a:pt x="36" y="97"/>
                    </a:cubicBezTo>
                    <a:cubicBezTo>
                      <a:pt x="36" y="97"/>
                      <a:pt x="37" y="98"/>
                      <a:pt x="37" y="98"/>
                    </a:cubicBezTo>
                    <a:cubicBezTo>
                      <a:pt x="38" y="98"/>
                      <a:pt x="39" y="99"/>
                      <a:pt x="39" y="99"/>
                    </a:cubicBezTo>
                    <a:cubicBezTo>
                      <a:pt x="39" y="99"/>
                      <a:pt x="41" y="101"/>
                      <a:pt x="41" y="101"/>
                    </a:cubicBezTo>
                    <a:cubicBezTo>
                      <a:pt x="41" y="102"/>
                      <a:pt x="40" y="103"/>
                      <a:pt x="40" y="103"/>
                    </a:cubicBezTo>
                    <a:cubicBezTo>
                      <a:pt x="40" y="103"/>
                      <a:pt x="42" y="105"/>
                      <a:pt x="42" y="105"/>
                    </a:cubicBezTo>
                    <a:cubicBezTo>
                      <a:pt x="42" y="105"/>
                      <a:pt x="42" y="106"/>
                      <a:pt x="43" y="106"/>
                    </a:cubicBezTo>
                    <a:cubicBezTo>
                      <a:pt x="44" y="106"/>
                      <a:pt x="45" y="105"/>
                      <a:pt x="45" y="105"/>
                    </a:cubicBezTo>
                    <a:cubicBezTo>
                      <a:pt x="45" y="105"/>
                      <a:pt x="47" y="104"/>
                      <a:pt x="47" y="104"/>
                    </a:cubicBezTo>
                    <a:cubicBezTo>
                      <a:pt x="47" y="104"/>
                      <a:pt x="48" y="103"/>
                      <a:pt x="49" y="103"/>
                    </a:cubicBezTo>
                    <a:cubicBezTo>
                      <a:pt x="50" y="103"/>
                      <a:pt x="51" y="104"/>
                      <a:pt x="52" y="104"/>
                    </a:cubicBezTo>
                    <a:cubicBezTo>
                      <a:pt x="53" y="104"/>
                      <a:pt x="56" y="104"/>
                      <a:pt x="56" y="104"/>
                    </a:cubicBezTo>
                    <a:cubicBezTo>
                      <a:pt x="56" y="102"/>
                      <a:pt x="56" y="102"/>
                      <a:pt x="56" y="102"/>
                    </a:cubicBezTo>
                    <a:cubicBezTo>
                      <a:pt x="56" y="102"/>
                      <a:pt x="56" y="101"/>
                      <a:pt x="57" y="101"/>
                    </a:cubicBezTo>
                    <a:cubicBezTo>
                      <a:pt x="58" y="101"/>
                      <a:pt x="59" y="101"/>
                      <a:pt x="59" y="101"/>
                    </a:cubicBezTo>
                    <a:cubicBezTo>
                      <a:pt x="59" y="101"/>
                      <a:pt x="58" y="100"/>
                      <a:pt x="59" y="100"/>
                    </a:cubicBezTo>
                    <a:cubicBezTo>
                      <a:pt x="59" y="100"/>
                      <a:pt x="61" y="100"/>
                      <a:pt x="62" y="101"/>
                    </a:cubicBezTo>
                    <a:cubicBezTo>
                      <a:pt x="62" y="101"/>
                      <a:pt x="64" y="100"/>
                      <a:pt x="64" y="101"/>
                    </a:cubicBezTo>
                    <a:cubicBezTo>
                      <a:pt x="64" y="101"/>
                      <a:pt x="65" y="102"/>
                      <a:pt x="65" y="102"/>
                    </a:cubicBezTo>
                    <a:cubicBezTo>
                      <a:pt x="65" y="102"/>
                      <a:pt x="66" y="104"/>
                      <a:pt x="66" y="103"/>
                    </a:cubicBezTo>
                    <a:cubicBezTo>
                      <a:pt x="67" y="103"/>
                      <a:pt x="67" y="103"/>
                      <a:pt x="68" y="103"/>
                    </a:cubicBezTo>
                    <a:cubicBezTo>
                      <a:pt x="68" y="104"/>
                      <a:pt x="70" y="104"/>
                      <a:pt x="71" y="104"/>
                    </a:cubicBezTo>
                    <a:cubicBezTo>
                      <a:pt x="71" y="103"/>
                      <a:pt x="71" y="103"/>
                      <a:pt x="71" y="103"/>
                    </a:cubicBezTo>
                    <a:cubicBezTo>
                      <a:pt x="71" y="102"/>
                      <a:pt x="70" y="101"/>
                      <a:pt x="72" y="101"/>
                    </a:cubicBezTo>
                    <a:cubicBezTo>
                      <a:pt x="73" y="101"/>
                      <a:pt x="73" y="100"/>
                      <a:pt x="74" y="100"/>
                    </a:cubicBezTo>
                    <a:cubicBezTo>
                      <a:pt x="75" y="100"/>
                      <a:pt x="76" y="100"/>
                      <a:pt x="76" y="100"/>
                    </a:cubicBezTo>
                    <a:cubicBezTo>
                      <a:pt x="76" y="100"/>
                      <a:pt x="76" y="100"/>
                      <a:pt x="77" y="99"/>
                    </a:cubicBezTo>
                    <a:cubicBezTo>
                      <a:pt x="78" y="98"/>
                      <a:pt x="78" y="97"/>
                      <a:pt x="78" y="97"/>
                    </a:cubicBezTo>
                    <a:cubicBezTo>
                      <a:pt x="78" y="96"/>
                      <a:pt x="78" y="95"/>
                      <a:pt x="78" y="95"/>
                    </a:cubicBezTo>
                    <a:cubicBezTo>
                      <a:pt x="79" y="94"/>
                      <a:pt x="79" y="94"/>
                      <a:pt x="79" y="94"/>
                    </a:cubicBezTo>
                    <a:cubicBezTo>
                      <a:pt x="80" y="93"/>
                      <a:pt x="80" y="93"/>
                      <a:pt x="80" y="93"/>
                    </a:cubicBezTo>
                    <a:cubicBezTo>
                      <a:pt x="80" y="93"/>
                      <a:pt x="80" y="93"/>
                      <a:pt x="81" y="91"/>
                    </a:cubicBezTo>
                    <a:cubicBezTo>
                      <a:pt x="81" y="90"/>
                      <a:pt x="81" y="90"/>
                      <a:pt x="81" y="90"/>
                    </a:cubicBezTo>
                    <a:cubicBezTo>
                      <a:pt x="82" y="88"/>
                      <a:pt x="82" y="88"/>
                      <a:pt x="82" y="88"/>
                    </a:cubicBezTo>
                    <a:cubicBezTo>
                      <a:pt x="81" y="85"/>
                      <a:pt x="81" y="85"/>
                      <a:pt x="81" y="85"/>
                    </a:cubicBezTo>
                    <a:cubicBezTo>
                      <a:pt x="80" y="84"/>
                      <a:pt x="80" y="84"/>
                      <a:pt x="80" y="84"/>
                    </a:cubicBezTo>
                    <a:cubicBezTo>
                      <a:pt x="81" y="83"/>
                      <a:pt x="81" y="83"/>
                      <a:pt x="81" y="83"/>
                    </a:cubicBezTo>
                    <a:cubicBezTo>
                      <a:pt x="81" y="83"/>
                      <a:pt x="82" y="82"/>
                      <a:pt x="83" y="82"/>
                    </a:cubicBezTo>
                    <a:cubicBezTo>
                      <a:pt x="84" y="82"/>
                      <a:pt x="84" y="82"/>
                      <a:pt x="84" y="81"/>
                    </a:cubicBezTo>
                    <a:cubicBezTo>
                      <a:pt x="85" y="81"/>
                      <a:pt x="87" y="79"/>
                      <a:pt x="87" y="79"/>
                    </a:cubicBezTo>
                    <a:cubicBezTo>
                      <a:pt x="87" y="79"/>
                      <a:pt x="87" y="79"/>
                      <a:pt x="88" y="79"/>
                    </a:cubicBezTo>
                    <a:cubicBezTo>
                      <a:pt x="88" y="78"/>
                      <a:pt x="88" y="77"/>
                      <a:pt x="88" y="77"/>
                    </a:cubicBezTo>
                    <a:cubicBezTo>
                      <a:pt x="88" y="77"/>
                      <a:pt x="88" y="76"/>
                      <a:pt x="89" y="76"/>
                    </a:cubicBezTo>
                    <a:cubicBezTo>
                      <a:pt x="90" y="75"/>
                      <a:pt x="94" y="74"/>
                      <a:pt x="94" y="74"/>
                    </a:cubicBezTo>
                    <a:cubicBezTo>
                      <a:pt x="94" y="74"/>
                      <a:pt x="93" y="76"/>
                      <a:pt x="93" y="77"/>
                    </a:cubicBezTo>
                    <a:cubicBezTo>
                      <a:pt x="93" y="78"/>
                      <a:pt x="94" y="80"/>
                      <a:pt x="94" y="80"/>
                    </a:cubicBezTo>
                    <a:cubicBezTo>
                      <a:pt x="94" y="80"/>
                      <a:pt x="93" y="82"/>
                      <a:pt x="93" y="82"/>
                    </a:cubicBezTo>
                    <a:cubicBezTo>
                      <a:pt x="93" y="83"/>
                      <a:pt x="93" y="84"/>
                      <a:pt x="93" y="84"/>
                    </a:cubicBezTo>
                    <a:cubicBezTo>
                      <a:pt x="94" y="85"/>
                      <a:pt x="94" y="85"/>
                      <a:pt x="94" y="85"/>
                    </a:cubicBezTo>
                    <a:cubicBezTo>
                      <a:pt x="94" y="85"/>
                      <a:pt x="94" y="86"/>
                      <a:pt x="94" y="86"/>
                    </a:cubicBezTo>
                    <a:cubicBezTo>
                      <a:pt x="95" y="86"/>
                      <a:pt x="96" y="88"/>
                      <a:pt x="96" y="88"/>
                    </a:cubicBezTo>
                    <a:cubicBezTo>
                      <a:pt x="97" y="88"/>
                      <a:pt x="97" y="88"/>
                      <a:pt x="97" y="88"/>
                    </a:cubicBezTo>
                    <a:cubicBezTo>
                      <a:pt x="97" y="88"/>
                      <a:pt x="98" y="89"/>
                      <a:pt x="98" y="90"/>
                    </a:cubicBezTo>
                    <a:cubicBezTo>
                      <a:pt x="98" y="90"/>
                      <a:pt x="99" y="91"/>
                      <a:pt x="100" y="92"/>
                    </a:cubicBezTo>
                    <a:cubicBezTo>
                      <a:pt x="100" y="92"/>
                      <a:pt x="101" y="92"/>
                      <a:pt x="101" y="92"/>
                    </a:cubicBezTo>
                    <a:cubicBezTo>
                      <a:pt x="102" y="92"/>
                      <a:pt x="103" y="92"/>
                      <a:pt x="103" y="92"/>
                    </a:cubicBezTo>
                    <a:cubicBezTo>
                      <a:pt x="103" y="93"/>
                      <a:pt x="105" y="93"/>
                      <a:pt x="106" y="93"/>
                    </a:cubicBezTo>
                    <a:cubicBezTo>
                      <a:pt x="106" y="94"/>
                      <a:pt x="108" y="93"/>
                      <a:pt x="108" y="93"/>
                    </a:cubicBezTo>
                    <a:cubicBezTo>
                      <a:pt x="109" y="94"/>
                      <a:pt x="109" y="94"/>
                      <a:pt x="109" y="94"/>
                    </a:cubicBezTo>
                    <a:cubicBezTo>
                      <a:pt x="110" y="94"/>
                      <a:pt x="110" y="94"/>
                      <a:pt x="110" y="94"/>
                    </a:cubicBezTo>
                    <a:cubicBezTo>
                      <a:pt x="110" y="94"/>
                      <a:pt x="111" y="94"/>
                      <a:pt x="111" y="95"/>
                    </a:cubicBezTo>
                    <a:cubicBezTo>
                      <a:pt x="110" y="96"/>
                      <a:pt x="110" y="96"/>
                      <a:pt x="110" y="96"/>
                    </a:cubicBezTo>
                    <a:cubicBezTo>
                      <a:pt x="110" y="96"/>
                      <a:pt x="110" y="96"/>
                      <a:pt x="110" y="96"/>
                    </a:cubicBezTo>
                    <a:cubicBezTo>
                      <a:pt x="109" y="97"/>
                      <a:pt x="108" y="99"/>
                      <a:pt x="108" y="99"/>
                    </a:cubicBezTo>
                    <a:cubicBezTo>
                      <a:pt x="111" y="101"/>
                      <a:pt x="111" y="101"/>
                      <a:pt x="111" y="101"/>
                    </a:cubicBezTo>
                    <a:cubicBezTo>
                      <a:pt x="111" y="101"/>
                      <a:pt x="112" y="101"/>
                      <a:pt x="112" y="102"/>
                    </a:cubicBezTo>
                    <a:cubicBezTo>
                      <a:pt x="113" y="103"/>
                      <a:pt x="113" y="104"/>
                      <a:pt x="113" y="104"/>
                    </a:cubicBezTo>
                    <a:cubicBezTo>
                      <a:pt x="113" y="104"/>
                      <a:pt x="113" y="104"/>
                      <a:pt x="113" y="104"/>
                    </a:cubicBezTo>
                    <a:cubicBezTo>
                      <a:pt x="113" y="105"/>
                      <a:pt x="113" y="107"/>
                      <a:pt x="113" y="107"/>
                    </a:cubicBezTo>
                    <a:cubicBezTo>
                      <a:pt x="113" y="107"/>
                      <a:pt x="111" y="108"/>
                      <a:pt x="113" y="108"/>
                    </a:cubicBezTo>
                    <a:cubicBezTo>
                      <a:pt x="115" y="108"/>
                      <a:pt x="115" y="108"/>
                      <a:pt x="115" y="108"/>
                    </a:cubicBezTo>
                    <a:cubicBezTo>
                      <a:pt x="116" y="108"/>
                      <a:pt x="117" y="109"/>
                      <a:pt x="117" y="109"/>
                    </a:cubicBezTo>
                    <a:cubicBezTo>
                      <a:pt x="118" y="108"/>
                      <a:pt x="118" y="108"/>
                      <a:pt x="118" y="108"/>
                    </a:cubicBezTo>
                    <a:cubicBezTo>
                      <a:pt x="118" y="108"/>
                      <a:pt x="117" y="106"/>
                      <a:pt x="119" y="105"/>
                    </a:cubicBezTo>
                    <a:cubicBezTo>
                      <a:pt x="120" y="104"/>
                      <a:pt x="120" y="104"/>
                      <a:pt x="120" y="104"/>
                    </a:cubicBezTo>
                    <a:cubicBezTo>
                      <a:pt x="120" y="104"/>
                      <a:pt x="117" y="103"/>
                      <a:pt x="117" y="102"/>
                    </a:cubicBezTo>
                    <a:cubicBezTo>
                      <a:pt x="117" y="102"/>
                      <a:pt x="116" y="102"/>
                      <a:pt x="117" y="101"/>
                    </a:cubicBezTo>
                    <a:cubicBezTo>
                      <a:pt x="117" y="100"/>
                      <a:pt x="116" y="100"/>
                      <a:pt x="117" y="99"/>
                    </a:cubicBezTo>
                    <a:cubicBezTo>
                      <a:pt x="117" y="99"/>
                      <a:pt x="118" y="99"/>
                      <a:pt x="118" y="98"/>
                    </a:cubicBezTo>
                    <a:cubicBezTo>
                      <a:pt x="118" y="98"/>
                      <a:pt x="117" y="96"/>
                      <a:pt x="117" y="96"/>
                    </a:cubicBezTo>
                    <a:cubicBezTo>
                      <a:pt x="119" y="95"/>
                      <a:pt x="119" y="95"/>
                      <a:pt x="119" y="95"/>
                    </a:cubicBezTo>
                    <a:cubicBezTo>
                      <a:pt x="119" y="95"/>
                      <a:pt x="119" y="94"/>
                      <a:pt x="119" y="94"/>
                    </a:cubicBezTo>
                    <a:cubicBezTo>
                      <a:pt x="119" y="93"/>
                      <a:pt x="119" y="91"/>
                      <a:pt x="119" y="91"/>
                    </a:cubicBezTo>
                    <a:cubicBezTo>
                      <a:pt x="120" y="91"/>
                      <a:pt x="121" y="89"/>
                      <a:pt x="121" y="89"/>
                    </a:cubicBezTo>
                    <a:cubicBezTo>
                      <a:pt x="121" y="89"/>
                      <a:pt x="123" y="89"/>
                      <a:pt x="123" y="89"/>
                    </a:cubicBezTo>
                    <a:cubicBezTo>
                      <a:pt x="123" y="88"/>
                      <a:pt x="124" y="87"/>
                      <a:pt x="124" y="87"/>
                    </a:cubicBezTo>
                    <a:cubicBezTo>
                      <a:pt x="124" y="87"/>
                      <a:pt x="124" y="87"/>
                      <a:pt x="125" y="86"/>
                    </a:cubicBezTo>
                    <a:cubicBezTo>
                      <a:pt x="125" y="85"/>
                      <a:pt x="125" y="84"/>
                      <a:pt x="125" y="84"/>
                    </a:cubicBezTo>
                    <a:cubicBezTo>
                      <a:pt x="125" y="83"/>
                      <a:pt x="126" y="82"/>
                      <a:pt x="126" y="82"/>
                    </a:cubicBezTo>
                    <a:cubicBezTo>
                      <a:pt x="126" y="81"/>
                      <a:pt x="126" y="81"/>
                      <a:pt x="126" y="81"/>
                    </a:cubicBezTo>
                    <a:cubicBezTo>
                      <a:pt x="126" y="81"/>
                      <a:pt x="126" y="80"/>
                      <a:pt x="126" y="80"/>
                    </a:cubicBezTo>
                    <a:cubicBezTo>
                      <a:pt x="126" y="79"/>
                      <a:pt x="126" y="78"/>
                      <a:pt x="126" y="78"/>
                    </a:cubicBezTo>
                    <a:cubicBezTo>
                      <a:pt x="126" y="76"/>
                      <a:pt x="126" y="76"/>
                      <a:pt x="126" y="76"/>
                    </a:cubicBezTo>
                    <a:cubicBezTo>
                      <a:pt x="125" y="74"/>
                      <a:pt x="125" y="74"/>
                      <a:pt x="125" y="74"/>
                    </a:cubicBezTo>
                    <a:cubicBezTo>
                      <a:pt x="125" y="73"/>
                      <a:pt x="125" y="73"/>
                      <a:pt x="125" y="73"/>
                    </a:cubicBezTo>
                    <a:cubicBezTo>
                      <a:pt x="127" y="71"/>
                      <a:pt x="127" y="71"/>
                      <a:pt x="127" y="71"/>
                    </a:cubicBezTo>
                    <a:cubicBezTo>
                      <a:pt x="127" y="71"/>
                      <a:pt x="128" y="70"/>
                      <a:pt x="128" y="71"/>
                    </a:cubicBezTo>
                    <a:cubicBezTo>
                      <a:pt x="129" y="71"/>
                      <a:pt x="130" y="72"/>
                      <a:pt x="130" y="72"/>
                    </a:cubicBezTo>
                    <a:cubicBezTo>
                      <a:pt x="131" y="72"/>
                      <a:pt x="131" y="72"/>
                      <a:pt x="131" y="72"/>
                    </a:cubicBezTo>
                    <a:cubicBezTo>
                      <a:pt x="133" y="71"/>
                      <a:pt x="133" y="71"/>
                      <a:pt x="133" y="71"/>
                    </a:cubicBezTo>
                    <a:cubicBezTo>
                      <a:pt x="133" y="71"/>
                      <a:pt x="134" y="71"/>
                      <a:pt x="134" y="72"/>
                    </a:cubicBezTo>
                    <a:cubicBezTo>
                      <a:pt x="133" y="72"/>
                      <a:pt x="132" y="73"/>
                      <a:pt x="133" y="74"/>
                    </a:cubicBezTo>
                    <a:cubicBezTo>
                      <a:pt x="133" y="74"/>
                      <a:pt x="134" y="75"/>
                      <a:pt x="134" y="76"/>
                    </a:cubicBezTo>
                    <a:cubicBezTo>
                      <a:pt x="134" y="77"/>
                      <a:pt x="134" y="77"/>
                      <a:pt x="134" y="79"/>
                    </a:cubicBezTo>
                    <a:cubicBezTo>
                      <a:pt x="134" y="80"/>
                      <a:pt x="136" y="80"/>
                      <a:pt x="136" y="81"/>
                    </a:cubicBezTo>
                    <a:cubicBezTo>
                      <a:pt x="137" y="81"/>
                      <a:pt x="135" y="82"/>
                      <a:pt x="138" y="82"/>
                    </a:cubicBezTo>
                    <a:cubicBezTo>
                      <a:pt x="140" y="82"/>
                      <a:pt x="142" y="83"/>
                      <a:pt x="142" y="82"/>
                    </a:cubicBezTo>
                    <a:cubicBezTo>
                      <a:pt x="143" y="82"/>
                      <a:pt x="143" y="82"/>
                      <a:pt x="143" y="81"/>
                    </a:cubicBezTo>
                    <a:cubicBezTo>
                      <a:pt x="142" y="80"/>
                      <a:pt x="143" y="79"/>
                      <a:pt x="143" y="79"/>
                    </a:cubicBezTo>
                    <a:cubicBezTo>
                      <a:pt x="143" y="79"/>
                      <a:pt x="144" y="79"/>
                      <a:pt x="144" y="79"/>
                    </a:cubicBezTo>
                    <a:cubicBezTo>
                      <a:pt x="145" y="79"/>
                      <a:pt x="145" y="80"/>
                      <a:pt x="146" y="79"/>
                    </a:cubicBezTo>
                    <a:cubicBezTo>
                      <a:pt x="146" y="79"/>
                      <a:pt x="147" y="78"/>
                      <a:pt x="147" y="78"/>
                    </a:cubicBezTo>
                    <a:cubicBezTo>
                      <a:pt x="149" y="78"/>
                      <a:pt x="149" y="78"/>
                      <a:pt x="149" y="78"/>
                    </a:cubicBezTo>
                    <a:cubicBezTo>
                      <a:pt x="149" y="78"/>
                      <a:pt x="148" y="77"/>
                      <a:pt x="150" y="77"/>
                    </a:cubicBezTo>
                    <a:cubicBezTo>
                      <a:pt x="151" y="77"/>
                      <a:pt x="153" y="77"/>
                      <a:pt x="153" y="77"/>
                    </a:cubicBezTo>
                    <a:cubicBezTo>
                      <a:pt x="153" y="77"/>
                      <a:pt x="153" y="78"/>
                      <a:pt x="153" y="79"/>
                    </a:cubicBezTo>
                    <a:cubicBezTo>
                      <a:pt x="154" y="80"/>
                      <a:pt x="154" y="80"/>
                      <a:pt x="154" y="80"/>
                    </a:cubicBezTo>
                    <a:cubicBezTo>
                      <a:pt x="154" y="80"/>
                      <a:pt x="153" y="80"/>
                      <a:pt x="154" y="82"/>
                    </a:cubicBezTo>
                    <a:cubicBezTo>
                      <a:pt x="155" y="83"/>
                      <a:pt x="156" y="83"/>
                      <a:pt x="156" y="84"/>
                    </a:cubicBezTo>
                    <a:cubicBezTo>
                      <a:pt x="157" y="84"/>
                      <a:pt x="156" y="86"/>
                      <a:pt x="156" y="86"/>
                    </a:cubicBezTo>
                    <a:cubicBezTo>
                      <a:pt x="156" y="86"/>
                      <a:pt x="158" y="86"/>
                      <a:pt x="158" y="86"/>
                    </a:cubicBezTo>
                    <a:cubicBezTo>
                      <a:pt x="158" y="85"/>
                      <a:pt x="158" y="85"/>
                      <a:pt x="159" y="85"/>
                    </a:cubicBezTo>
                    <a:cubicBezTo>
                      <a:pt x="159" y="85"/>
                      <a:pt x="159" y="85"/>
                      <a:pt x="159" y="85"/>
                    </a:cubicBezTo>
                    <a:cubicBezTo>
                      <a:pt x="159" y="85"/>
                      <a:pt x="160" y="84"/>
                      <a:pt x="160" y="83"/>
                    </a:cubicBezTo>
                    <a:cubicBezTo>
                      <a:pt x="160" y="83"/>
                      <a:pt x="160" y="80"/>
                      <a:pt x="159" y="80"/>
                    </a:cubicBezTo>
                    <a:cubicBezTo>
                      <a:pt x="159" y="80"/>
                      <a:pt x="158" y="80"/>
                      <a:pt x="158" y="79"/>
                    </a:cubicBezTo>
                    <a:cubicBezTo>
                      <a:pt x="157" y="78"/>
                      <a:pt x="157" y="78"/>
                      <a:pt x="158" y="78"/>
                    </a:cubicBezTo>
                    <a:cubicBezTo>
                      <a:pt x="158" y="78"/>
                      <a:pt x="159" y="77"/>
                      <a:pt x="159" y="77"/>
                    </a:cubicBezTo>
                    <a:cubicBezTo>
                      <a:pt x="159" y="77"/>
                      <a:pt x="160" y="76"/>
                      <a:pt x="159" y="76"/>
                    </a:cubicBezTo>
                    <a:cubicBezTo>
                      <a:pt x="159" y="75"/>
                      <a:pt x="158" y="74"/>
                      <a:pt x="158" y="74"/>
                    </a:cubicBezTo>
                    <a:cubicBezTo>
                      <a:pt x="158" y="74"/>
                      <a:pt x="157" y="75"/>
                      <a:pt x="156" y="74"/>
                    </a:cubicBezTo>
                    <a:cubicBezTo>
                      <a:pt x="156" y="74"/>
                      <a:pt x="156" y="74"/>
                      <a:pt x="156" y="73"/>
                    </a:cubicBezTo>
                    <a:cubicBezTo>
                      <a:pt x="156" y="73"/>
                      <a:pt x="156" y="71"/>
                      <a:pt x="156" y="71"/>
                    </a:cubicBezTo>
                    <a:cubicBezTo>
                      <a:pt x="155" y="71"/>
                      <a:pt x="155" y="71"/>
                      <a:pt x="155" y="71"/>
                    </a:cubicBezTo>
                    <a:cubicBezTo>
                      <a:pt x="156" y="69"/>
                      <a:pt x="156" y="69"/>
                      <a:pt x="156" y="69"/>
                    </a:cubicBezTo>
                    <a:cubicBezTo>
                      <a:pt x="156" y="68"/>
                      <a:pt x="156" y="68"/>
                      <a:pt x="156" y="68"/>
                    </a:cubicBezTo>
                    <a:cubicBezTo>
                      <a:pt x="156" y="68"/>
                      <a:pt x="156" y="67"/>
                      <a:pt x="157" y="67"/>
                    </a:cubicBezTo>
                    <a:cubicBezTo>
                      <a:pt x="157" y="66"/>
                      <a:pt x="157" y="66"/>
                      <a:pt x="157" y="65"/>
                    </a:cubicBezTo>
                    <a:cubicBezTo>
                      <a:pt x="158" y="65"/>
                      <a:pt x="158" y="64"/>
                      <a:pt x="158" y="64"/>
                    </a:cubicBezTo>
                    <a:cubicBezTo>
                      <a:pt x="159" y="64"/>
                      <a:pt x="160" y="64"/>
                      <a:pt x="161" y="64"/>
                    </a:cubicBezTo>
                    <a:cubicBezTo>
                      <a:pt x="161" y="64"/>
                      <a:pt x="161" y="63"/>
                      <a:pt x="162" y="63"/>
                    </a:cubicBezTo>
                    <a:cubicBezTo>
                      <a:pt x="162" y="63"/>
                      <a:pt x="163" y="64"/>
                      <a:pt x="163" y="64"/>
                    </a:cubicBezTo>
                    <a:cubicBezTo>
                      <a:pt x="163" y="64"/>
                      <a:pt x="163" y="64"/>
                      <a:pt x="163" y="65"/>
                    </a:cubicBezTo>
                    <a:cubicBezTo>
                      <a:pt x="163" y="65"/>
                      <a:pt x="166" y="67"/>
                      <a:pt x="166" y="67"/>
                    </a:cubicBezTo>
                    <a:cubicBezTo>
                      <a:pt x="166" y="67"/>
                      <a:pt x="166" y="67"/>
                      <a:pt x="167" y="67"/>
                    </a:cubicBezTo>
                    <a:cubicBezTo>
                      <a:pt x="167" y="67"/>
                      <a:pt x="166" y="67"/>
                      <a:pt x="167" y="67"/>
                    </a:cubicBezTo>
                    <a:cubicBezTo>
                      <a:pt x="167" y="68"/>
                      <a:pt x="170" y="67"/>
                      <a:pt x="170" y="67"/>
                    </a:cubicBezTo>
                    <a:cubicBezTo>
                      <a:pt x="171" y="67"/>
                      <a:pt x="171" y="67"/>
                      <a:pt x="171" y="67"/>
                    </a:cubicBezTo>
                    <a:cubicBezTo>
                      <a:pt x="171" y="67"/>
                      <a:pt x="171" y="67"/>
                      <a:pt x="171" y="66"/>
                    </a:cubicBezTo>
                    <a:cubicBezTo>
                      <a:pt x="172" y="66"/>
                      <a:pt x="172" y="65"/>
                      <a:pt x="172" y="64"/>
                    </a:cubicBezTo>
                    <a:cubicBezTo>
                      <a:pt x="172" y="64"/>
                      <a:pt x="173" y="64"/>
                      <a:pt x="172" y="63"/>
                    </a:cubicBezTo>
                    <a:cubicBezTo>
                      <a:pt x="170" y="62"/>
                      <a:pt x="169" y="62"/>
                      <a:pt x="169" y="62"/>
                    </a:cubicBezTo>
                    <a:cubicBezTo>
                      <a:pt x="169" y="62"/>
                      <a:pt x="167" y="60"/>
                      <a:pt x="168" y="60"/>
                    </a:cubicBezTo>
                    <a:cubicBezTo>
                      <a:pt x="169" y="59"/>
                      <a:pt x="170" y="58"/>
                      <a:pt x="170" y="58"/>
                    </a:cubicBezTo>
                    <a:cubicBezTo>
                      <a:pt x="169" y="56"/>
                      <a:pt x="169" y="56"/>
                      <a:pt x="169" y="56"/>
                    </a:cubicBezTo>
                    <a:cubicBezTo>
                      <a:pt x="170" y="55"/>
                      <a:pt x="170" y="55"/>
                      <a:pt x="170" y="55"/>
                    </a:cubicBezTo>
                    <a:cubicBezTo>
                      <a:pt x="169" y="53"/>
                      <a:pt x="169" y="53"/>
                      <a:pt x="169" y="53"/>
                    </a:cubicBezTo>
                    <a:cubicBezTo>
                      <a:pt x="169" y="53"/>
                      <a:pt x="170" y="52"/>
                      <a:pt x="170" y="52"/>
                    </a:cubicBezTo>
                    <a:cubicBezTo>
                      <a:pt x="170" y="51"/>
                      <a:pt x="171" y="48"/>
                      <a:pt x="171" y="48"/>
                    </a:cubicBezTo>
                    <a:cubicBezTo>
                      <a:pt x="171" y="48"/>
                      <a:pt x="171" y="47"/>
                      <a:pt x="171" y="46"/>
                    </a:cubicBezTo>
                    <a:cubicBezTo>
                      <a:pt x="171" y="46"/>
                      <a:pt x="170" y="45"/>
                      <a:pt x="170" y="45"/>
                    </a:cubicBezTo>
                    <a:cubicBezTo>
                      <a:pt x="169" y="44"/>
                      <a:pt x="169" y="44"/>
                      <a:pt x="169" y="44"/>
                    </a:cubicBezTo>
                    <a:cubicBezTo>
                      <a:pt x="169" y="44"/>
                      <a:pt x="168" y="42"/>
                      <a:pt x="168" y="42"/>
                    </a:cubicBezTo>
                    <a:cubicBezTo>
                      <a:pt x="167" y="43"/>
                      <a:pt x="166" y="43"/>
                      <a:pt x="166" y="43"/>
                    </a:cubicBezTo>
                    <a:cubicBezTo>
                      <a:pt x="166" y="43"/>
                      <a:pt x="166" y="45"/>
                      <a:pt x="166" y="45"/>
                    </a:cubicBezTo>
                    <a:cubicBezTo>
                      <a:pt x="165" y="46"/>
                      <a:pt x="164" y="46"/>
                      <a:pt x="164" y="46"/>
                    </a:cubicBezTo>
                    <a:cubicBezTo>
                      <a:pt x="164" y="46"/>
                      <a:pt x="164" y="46"/>
                      <a:pt x="164" y="46"/>
                    </a:cubicBezTo>
                    <a:cubicBezTo>
                      <a:pt x="163" y="46"/>
                      <a:pt x="163" y="46"/>
                      <a:pt x="163" y="46"/>
                    </a:cubicBezTo>
                    <a:cubicBezTo>
                      <a:pt x="162" y="48"/>
                      <a:pt x="162" y="48"/>
                      <a:pt x="162" y="48"/>
                    </a:cubicBezTo>
                    <a:cubicBezTo>
                      <a:pt x="161" y="49"/>
                      <a:pt x="161" y="49"/>
                      <a:pt x="161" y="49"/>
                    </a:cubicBezTo>
                    <a:cubicBezTo>
                      <a:pt x="161" y="49"/>
                      <a:pt x="159" y="50"/>
                      <a:pt x="158" y="50"/>
                    </a:cubicBezTo>
                    <a:cubicBezTo>
                      <a:pt x="158" y="50"/>
                      <a:pt x="156" y="50"/>
                      <a:pt x="156" y="50"/>
                    </a:cubicBezTo>
                    <a:cubicBezTo>
                      <a:pt x="155" y="49"/>
                      <a:pt x="155" y="49"/>
                      <a:pt x="155" y="49"/>
                    </a:cubicBezTo>
                    <a:cubicBezTo>
                      <a:pt x="152" y="48"/>
                      <a:pt x="152" y="48"/>
                      <a:pt x="152" y="48"/>
                    </a:cubicBezTo>
                    <a:cubicBezTo>
                      <a:pt x="152" y="48"/>
                      <a:pt x="152" y="48"/>
                      <a:pt x="152" y="48"/>
                    </a:cubicBezTo>
                    <a:cubicBezTo>
                      <a:pt x="150" y="47"/>
                      <a:pt x="150" y="47"/>
                      <a:pt x="150" y="47"/>
                    </a:cubicBezTo>
                    <a:cubicBezTo>
                      <a:pt x="149" y="46"/>
                      <a:pt x="149" y="46"/>
                      <a:pt x="149" y="46"/>
                    </a:cubicBezTo>
                    <a:cubicBezTo>
                      <a:pt x="149" y="44"/>
                      <a:pt x="149" y="44"/>
                      <a:pt x="149" y="44"/>
                    </a:cubicBezTo>
                    <a:cubicBezTo>
                      <a:pt x="147" y="42"/>
                      <a:pt x="147" y="42"/>
                      <a:pt x="147" y="42"/>
                    </a:cubicBezTo>
                    <a:cubicBezTo>
                      <a:pt x="143" y="41"/>
                      <a:pt x="143" y="41"/>
                      <a:pt x="143" y="41"/>
                    </a:cubicBezTo>
                    <a:cubicBezTo>
                      <a:pt x="140" y="40"/>
                      <a:pt x="140" y="40"/>
                      <a:pt x="140" y="40"/>
                    </a:cubicBezTo>
                    <a:cubicBezTo>
                      <a:pt x="138" y="40"/>
                      <a:pt x="138" y="40"/>
                      <a:pt x="138" y="40"/>
                    </a:cubicBezTo>
                    <a:cubicBezTo>
                      <a:pt x="138" y="40"/>
                      <a:pt x="134" y="40"/>
                      <a:pt x="134" y="40"/>
                    </a:cubicBezTo>
                    <a:cubicBezTo>
                      <a:pt x="134"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2" y="40"/>
                      <a:pt x="132" y="40"/>
                      <a:pt x="132" y="40"/>
                    </a:cubicBezTo>
                    <a:cubicBezTo>
                      <a:pt x="133" y="38"/>
                      <a:pt x="133" y="38"/>
                      <a:pt x="133" y="38"/>
                    </a:cubicBezTo>
                    <a:cubicBezTo>
                      <a:pt x="134" y="38"/>
                      <a:pt x="134" y="38"/>
                      <a:pt x="134" y="38"/>
                    </a:cubicBezTo>
                    <a:cubicBezTo>
                      <a:pt x="134" y="37"/>
                      <a:pt x="134" y="37"/>
                      <a:pt x="134" y="37"/>
                    </a:cubicBezTo>
                    <a:cubicBezTo>
                      <a:pt x="134" y="37"/>
                      <a:pt x="133" y="36"/>
                      <a:pt x="133" y="36"/>
                    </a:cubicBezTo>
                    <a:cubicBezTo>
                      <a:pt x="133" y="36"/>
                      <a:pt x="133" y="35"/>
                      <a:pt x="133" y="35"/>
                    </a:cubicBezTo>
                    <a:cubicBezTo>
                      <a:pt x="133" y="35"/>
                      <a:pt x="133" y="35"/>
                      <a:pt x="133" y="35"/>
                    </a:cubicBezTo>
                    <a:cubicBezTo>
                      <a:pt x="133" y="35"/>
                      <a:pt x="133" y="34"/>
                      <a:pt x="133" y="34"/>
                    </a:cubicBezTo>
                    <a:cubicBezTo>
                      <a:pt x="133" y="34"/>
                      <a:pt x="133" y="34"/>
                      <a:pt x="133" y="34"/>
                    </a:cubicBezTo>
                    <a:cubicBezTo>
                      <a:pt x="133" y="33"/>
                      <a:pt x="133" y="33"/>
                      <a:pt x="133" y="33"/>
                    </a:cubicBezTo>
                    <a:cubicBezTo>
                      <a:pt x="134" y="30"/>
                      <a:pt x="134" y="30"/>
                      <a:pt x="134" y="30"/>
                    </a:cubicBezTo>
                    <a:cubicBezTo>
                      <a:pt x="136" y="28"/>
                      <a:pt x="136" y="28"/>
                      <a:pt x="136" y="28"/>
                    </a:cubicBezTo>
                    <a:cubicBezTo>
                      <a:pt x="136" y="28"/>
                      <a:pt x="136" y="26"/>
                      <a:pt x="137" y="26"/>
                    </a:cubicBezTo>
                    <a:cubicBezTo>
                      <a:pt x="137" y="25"/>
                      <a:pt x="137" y="24"/>
                      <a:pt x="137" y="24"/>
                    </a:cubicBezTo>
                    <a:cubicBezTo>
                      <a:pt x="139" y="23"/>
                      <a:pt x="139" y="23"/>
                      <a:pt x="139" y="23"/>
                    </a:cubicBezTo>
                    <a:cubicBezTo>
                      <a:pt x="139" y="23"/>
                      <a:pt x="140" y="22"/>
                      <a:pt x="140" y="22"/>
                    </a:cubicBezTo>
                    <a:cubicBezTo>
                      <a:pt x="140" y="21"/>
                      <a:pt x="139" y="20"/>
                      <a:pt x="139" y="20"/>
                    </a:cubicBezTo>
                    <a:cubicBezTo>
                      <a:pt x="139" y="19"/>
                      <a:pt x="140" y="18"/>
                      <a:pt x="140" y="18"/>
                    </a:cubicBezTo>
                    <a:cubicBezTo>
                      <a:pt x="139" y="18"/>
                      <a:pt x="139" y="17"/>
                      <a:pt x="138" y="17"/>
                    </a:cubicBezTo>
                    <a:cubicBezTo>
                      <a:pt x="138" y="17"/>
                      <a:pt x="137" y="17"/>
                      <a:pt x="137" y="16"/>
                    </a:cubicBezTo>
                    <a:cubicBezTo>
                      <a:pt x="137" y="16"/>
                      <a:pt x="136" y="15"/>
                      <a:pt x="136" y="15"/>
                    </a:cubicBezTo>
                    <a:cubicBezTo>
                      <a:pt x="136" y="15"/>
                      <a:pt x="136" y="13"/>
                      <a:pt x="135" y="13"/>
                    </a:cubicBezTo>
                    <a:cubicBezTo>
                      <a:pt x="135" y="13"/>
                      <a:pt x="134" y="13"/>
                      <a:pt x="133" y="12"/>
                    </a:cubicBezTo>
                    <a:cubicBezTo>
                      <a:pt x="132" y="12"/>
                      <a:pt x="131" y="11"/>
                      <a:pt x="131" y="11"/>
                    </a:cubicBezTo>
                    <a:cubicBezTo>
                      <a:pt x="130" y="11"/>
                      <a:pt x="128" y="9"/>
                      <a:pt x="128" y="9"/>
                    </a:cubicBezTo>
                    <a:cubicBezTo>
                      <a:pt x="128" y="9"/>
                      <a:pt x="128" y="9"/>
                      <a:pt x="127" y="9"/>
                    </a:cubicBezTo>
                    <a:cubicBezTo>
                      <a:pt x="127" y="9"/>
                      <a:pt x="126" y="8"/>
                      <a:pt x="126" y="8"/>
                    </a:cubicBezTo>
                    <a:cubicBezTo>
                      <a:pt x="125" y="8"/>
                      <a:pt x="125" y="8"/>
                      <a:pt x="125" y="8"/>
                    </a:cubicBezTo>
                    <a:cubicBezTo>
                      <a:pt x="125" y="8"/>
                      <a:pt x="125" y="8"/>
                      <a:pt x="125" y="8"/>
                    </a:cubicBezTo>
                    <a:cubicBezTo>
                      <a:pt x="124" y="8"/>
                      <a:pt x="124" y="8"/>
                      <a:pt x="123" y="7"/>
                    </a:cubicBezTo>
                    <a:cubicBezTo>
                      <a:pt x="121" y="7"/>
                      <a:pt x="122" y="7"/>
                      <a:pt x="120" y="7"/>
                    </a:cubicBezTo>
                    <a:cubicBezTo>
                      <a:pt x="119" y="7"/>
                      <a:pt x="118" y="7"/>
                      <a:pt x="118" y="7"/>
                    </a:cubicBezTo>
                    <a:cubicBezTo>
                      <a:pt x="118" y="7"/>
                      <a:pt x="117" y="6"/>
                      <a:pt x="115" y="6"/>
                    </a:cubicBezTo>
                    <a:cubicBezTo>
                      <a:pt x="114" y="7"/>
                      <a:pt x="112" y="8"/>
                      <a:pt x="111" y="8"/>
                    </a:cubicBezTo>
                    <a:cubicBezTo>
                      <a:pt x="111" y="8"/>
                      <a:pt x="110" y="7"/>
                      <a:pt x="110" y="7"/>
                    </a:cubicBezTo>
                    <a:cubicBezTo>
                      <a:pt x="110" y="7"/>
                      <a:pt x="110" y="6"/>
                      <a:pt x="110" y="6"/>
                    </a:cubicBezTo>
                    <a:cubicBezTo>
                      <a:pt x="110" y="6"/>
                      <a:pt x="109" y="5"/>
                      <a:pt x="108" y="4"/>
                    </a:cubicBezTo>
                    <a:cubicBezTo>
                      <a:pt x="108" y="4"/>
                      <a:pt x="107" y="4"/>
                      <a:pt x="107" y="4"/>
                    </a:cubicBezTo>
                    <a:cubicBezTo>
                      <a:pt x="107" y="4"/>
                      <a:pt x="107" y="4"/>
                      <a:pt x="107" y="5"/>
                    </a:cubicBezTo>
                    <a:cubicBezTo>
                      <a:pt x="107" y="6"/>
                      <a:pt x="109" y="6"/>
                      <a:pt x="107" y="6"/>
                    </a:cubicBezTo>
                    <a:cubicBezTo>
                      <a:pt x="106" y="5"/>
                      <a:pt x="105" y="5"/>
                      <a:pt x="105" y="5"/>
                    </a:cubicBezTo>
                    <a:cubicBezTo>
                      <a:pt x="102" y="6"/>
                      <a:pt x="102" y="6"/>
                      <a:pt x="102" y="6"/>
                    </a:cubicBezTo>
                    <a:cubicBezTo>
                      <a:pt x="103" y="5"/>
                      <a:pt x="103" y="5"/>
                      <a:pt x="103" y="5"/>
                    </a:cubicBezTo>
                    <a:cubicBezTo>
                      <a:pt x="103" y="5"/>
                      <a:pt x="104" y="5"/>
                      <a:pt x="104" y="5"/>
                    </a:cubicBezTo>
                    <a:cubicBezTo>
                      <a:pt x="104" y="4"/>
                      <a:pt x="104" y="4"/>
                      <a:pt x="104" y="4"/>
                    </a:cubicBezTo>
                    <a:cubicBezTo>
                      <a:pt x="104" y="4"/>
                      <a:pt x="104" y="3"/>
                      <a:pt x="104" y="3"/>
                    </a:cubicBezTo>
                    <a:cubicBezTo>
                      <a:pt x="105" y="3"/>
                      <a:pt x="106" y="2"/>
                      <a:pt x="105" y="2"/>
                    </a:cubicBezTo>
                    <a:cubicBezTo>
                      <a:pt x="104" y="2"/>
                      <a:pt x="103" y="2"/>
                      <a:pt x="103" y="2"/>
                    </a:cubicBezTo>
                    <a:cubicBezTo>
                      <a:pt x="103" y="1"/>
                      <a:pt x="103" y="1"/>
                      <a:pt x="103" y="1"/>
                    </a:cubicBezTo>
                    <a:cubicBezTo>
                      <a:pt x="103" y="1"/>
                      <a:pt x="102" y="0"/>
                      <a:pt x="102" y="0"/>
                    </a:cubicBezTo>
                    <a:cubicBezTo>
                      <a:pt x="102" y="1"/>
                      <a:pt x="102" y="2"/>
                      <a:pt x="102" y="2"/>
                    </a:cubicBezTo>
                    <a:cubicBezTo>
                      <a:pt x="101" y="2"/>
                      <a:pt x="101" y="2"/>
                      <a:pt x="101" y="1"/>
                    </a:cubicBezTo>
                    <a:cubicBezTo>
                      <a:pt x="101" y="0"/>
                      <a:pt x="101" y="0"/>
                      <a:pt x="101" y="0"/>
                    </a:cubicBezTo>
                    <a:cubicBezTo>
                      <a:pt x="100" y="0"/>
                      <a:pt x="99" y="0"/>
                      <a:pt x="99" y="0"/>
                    </a:cubicBezTo>
                    <a:cubicBezTo>
                      <a:pt x="99" y="0"/>
                      <a:pt x="100" y="1"/>
                      <a:pt x="98" y="1"/>
                    </a:cubicBezTo>
                    <a:cubicBezTo>
                      <a:pt x="97" y="1"/>
                      <a:pt x="96" y="2"/>
                      <a:pt x="95" y="2"/>
                    </a:cubicBezTo>
                    <a:cubicBezTo>
                      <a:pt x="94" y="3"/>
                      <a:pt x="94" y="4"/>
                      <a:pt x="94" y="4"/>
                    </a:cubicBezTo>
                    <a:cubicBezTo>
                      <a:pt x="94" y="5"/>
                      <a:pt x="92" y="5"/>
                      <a:pt x="92" y="6"/>
                    </a:cubicBezTo>
                    <a:cubicBezTo>
                      <a:pt x="93" y="6"/>
                      <a:pt x="92" y="6"/>
                      <a:pt x="94" y="7"/>
                    </a:cubicBezTo>
                    <a:cubicBezTo>
                      <a:pt x="95" y="7"/>
                      <a:pt x="95" y="7"/>
                      <a:pt x="96" y="7"/>
                    </a:cubicBezTo>
                    <a:cubicBezTo>
                      <a:pt x="97" y="8"/>
                      <a:pt x="98" y="7"/>
                      <a:pt x="98" y="7"/>
                    </a:cubicBezTo>
                    <a:cubicBezTo>
                      <a:pt x="98" y="7"/>
                      <a:pt x="98" y="7"/>
                      <a:pt x="99" y="8"/>
                    </a:cubicBezTo>
                    <a:cubicBezTo>
                      <a:pt x="99" y="8"/>
                      <a:pt x="100" y="7"/>
                      <a:pt x="100" y="8"/>
                    </a:cubicBezTo>
                    <a:cubicBezTo>
                      <a:pt x="100" y="9"/>
                      <a:pt x="101" y="10"/>
                      <a:pt x="100" y="10"/>
                    </a:cubicBezTo>
                    <a:cubicBezTo>
                      <a:pt x="99" y="10"/>
                      <a:pt x="98" y="11"/>
                      <a:pt x="98" y="10"/>
                    </a:cubicBezTo>
                    <a:cubicBezTo>
                      <a:pt x="98" y="10"/>
                      <a:pt x="98" y="9"/>
                      <a:pt x="97" y="9"/>
                    </a:cubicBezTo>
                    <a:cubicBezTo>
                      <a:pt x="97" y="9"/>
                      <a:pt x="96" y="9"/>
                      <a:pt x="96" y="9"/>
                    </a:cubicBezTo>
                    <a:cubicBezTo>
                      <a:pt x="95" y="11"/>
                      <a:pt x="95" y="11"/>
                      <a:pt x="95" y="11"/>
                    </a:cubicBezTo>
                    <a:cubicBezTo>
                      <a:pt x="95" y="11"/>
                      <a:pt x="95" y="12"/>
                      <a:pt x="94" y="12"/>
                    </a:cubicBezTo>
                    <a:cubicBezTo>
                      <a:pt x="93" y="12"/>
                      <a:pt x="94" y="12"/>
                      <a:pt x="92" y="12"/>
                    </a:cubicBezTo>
                    <a:cubicBezTo>
                      <a:pt x="90" y="12"/>
                      <a:pt x="90" y="11"/>
                      <a:pt x="89" y="11"/>
                    </a:cubicBezTo>
                    <a:cubicBezTo>
                      <a:pt x="89" y="11"/>
                      <a:pt x="89" y="11"/>
                      <a:pt x="88" y="11"/>
                    </a:cubicBezTo>
                    <a:cubicBezTo>
                      <a:pt x="88" y="11"/>
                      <a:pt x="86" y="9"/>
                      <a:pt x="85" y="11"/>
                    </a:cubicBezTo>
                    <a:cubicBezTo>
                      <a:pt x="84" y="12"/>
                      <a:pt x="83" y="13"/>
                      <a:pt x="83" y="13"/>
                    </a:cubicBezTo>
                    <a:cubicBezTo>
                      <a:pt x="80" y="13"/>
                      <a:pt x="80" y="13"/>
                      <a:pt x="80" y="13"/>
                    </a:cubicBezTo>
                    <a:cubicBezTo>
                      <a:pt x="80" y="13"/>
                      <a:pt x="79" y="13"/>
                      <a:pt x="78" y="13"/>
                    </a:cubicBezTo>
                    <a:cubicBezTo>
                      <a:pt x="77" y="13"/>
                      <a:pt x="76" y="13"/>
                      <a:pt x="76" y="13"/>
                    </a:cubicBezTo>
                    <a:cubicBezTo>
                      <a:pt x="75" y="14"/>
                      <a:pt x="74" y="11"/>
                      <a:pt x="74" y="11"/>
                    </a:cubicBezTo>
                    <a:cubicBezTo>
                      <a:pt x="74" y="11"/>
                      <a:pt x="75" y="9"/>
                      <a:pt x="72" y="11"/>
                    </a:cubicBezTo>
                    <a:cubicBezTo>
                      <a:pt x="69" y="13"/>
                      <a:pt x="68" y="13"/>
                      <a:pt x="68" y="13"/>
                    </a:cubicBezTo>
                    <a:cubicBezTo>
                      <a:pt x="67" y="13"/>
                      <a:pt x="66" y="14"/>
                      <a:pt x="66" y="14"/>
                    </a:cubicBezTo>
                    <a:cubicBezTo>
                      <a:pt x="65" y="13"/>
                      <a:pt x="65" y="13"/>
                      <a:pt x="65" y="13"/>
                    </a:cubicBezTo>
                    <a:cubicBezTo>
                      <a:pt x="65" y="13"/>
                      <a:pt x="65" y="13"/>
                      <a:pt x="65" y="13"/>
                    </a:cubicBezTo>
                    <a:cubicBezTo>
                      <a:pt x="65" y="13"/>
                      <a:pt x="65" y="13"/>
                      <a:pt x="65" y="13"/>
                    </a:cubicBezTo>
                    <a:cubicBezTo>
                      <a:pt x="66" y="13"/>
                      <a:pt x="66" y="12"/>
                      <a:pt x="66" y="12"/>
                    </a:cubicBezTo>
                    <a:cubicBezTo>
                      <a:pt x="65" y="11"/>
                      <a:pt x="65" y="11"/>
                      <a:pt x="65" y="11"/>
                    </a:cubicBezTo>
                    <a:cubicBezTo>
                      <a:pt x="62" y="12"/>
                      <a:pt x="62" y="12"/>
                      <a:pt x="62" y="12"/>
                    </a:cubicBezTo>
                    <a:cubicBezTo>
                      <a:pt x="62" y="12"/>
                      <a:pt x="63" y="12"/>
                      <a:pt x="62" y="12"/>
                    </a:cubicBezTo>
                    <a:cubicBezTo>
                      <a:pt x="62" y="12"/>
                      <a:pt x="60" y="12"/>
                      <a:pt x="60" y="12"/>
                    </a:cubicBezTo>
                    <a:cubicBezTo>
                      <a:pt x="60" y="14"/>
                      <a:pt x="60" y="14"/>
                      <a:pt x="60" y="14"/>
                    </a:cubicBezTo>
                    <a:cubicBezTo>
                      <a:pt x="60" y="14"/>
                      <a:pt x="59" y="14"/>
                      <a:pt x="59" y="14"/>
                    </a:cubicBezTo>
                    <a:cubicBezTo>
                      <a:pt x="59" y="14"/>
                      <a:pt x="59" y="15"/>
                      <a:pt x="59" y="15"/>
                    </a:cubicBezTo>
                    <a:cubicBezTo>
                      <a:pt x="59" y="15"/>
                      <a:pt x="59" y="16"/>
                      <a:pt x="59" y="16"/>
                    </a:cubicBezTo>
                    <a:cubicBezTo>
                      <a:pt x="59" y="16"/>
                      <a:pt x="58" y="16"/>
                      <a:pt x="58" y="16"/>
                    </a:cubicBezTo>
                    <a:cubicBezTo>
                      <a:pt x="58" y="16"/>
                      <a:pt x="57" y="16"/>
                      <a:pt x="57" y="16"/>
                    </a:cubicBezTo>
                    <a:cubicBezTo>
                      <a:pt x="57" y="16"/>
                      <a:pt x="56" y="18"/>
                      <a:pt x="56" y="18"/>
                    </a:cubicBezTo>
                    <a:cubicBezTo>
                      <a:pt x="56" y="18"/>
                      <a:pt x="56" y="19"/>
                      <a:pt x="56" y="19"/>
                    </a:cubicBezTo>
                    <a:cubicBezTo>
                      <a:pt x="56" y="19"/>
                      <a:pt x="56" y="19"/>
                      <a:pt x="56" y="20"/>
                    </a:cubicBezTo>
                    <a:cubicBezTo>
                      <a:pt x="55" y="20"/>
                      <a:pt x="54" y="20"/>
                      <a:pt x="54" y="20"/>
                    </a:cubicBezTo>
                    <a:cubicBezTo>
                      <a:pt x="54" y="20"/>
                      <a:pt x="53" y="20"/>
                      <a:pt x="52" y="20"/>
                    </a:cubicBezTo>
                    <a:cubicBezTo>
                      <a:pt x="52" y="20"/>
                      <a:pt x="51" y="20"/>
                      <a:pt x="51" y="20"/>
                    </a:cubicBezTo>
                    <a:cubicBezTo>
                      <a:pt x="50" y="20"/>
                      <a:pt x="50" y="21"/>
                      <a:pt x="50" y="21"/>
                    </a:cubicBezTo>
                    <a:cubicBezTo>
                      <a:pt x="50" y="21"/>
                      <a:pt x="48" y="20"/>
                      <a:pt x="48" y="20"/>
                    </a:cubicBezTo>
                    <a:cubicBezTo>
                      <a:pt x="47" y="20"/>
                      <a:pt x="47" y="19"/>
                      <a:pt x="47" y="18"/>
                    </a:cubicBezTo>
                    <a:cubicBezTo>
                      <a:pt x="47" y="18"/>
                      <a:pt x="46" y="16"/>
                      <a:pt x="46" y="16"/>
                    </a:cubicBezTo>
                    <a:cubicBezTo>
                      <a:pt x="45" y="17"/>
                      <a:pt x="45" y="17"/>
                      <a:pt x="45" y="17"/>
                    </a:cubicBezTo>
                    <a:cubicBezTo>
                      <a:pt x="42" y="17"/>
                      <a:pt x="42" y="17"/>
                      <a:pt x="42" y="17"/>
                    </a:cubicBezTo>
                    <a:cubicBezTo>
                      <a:pt x="40" y="16"/>
                      <a:pt x="40" y="16"/>
                      <a:pt x="40" y="16"/>
                    </a:cubicBezTo>
                    <a:cubicBezTo>
                      <a:pt x="40" y="18"/>
                      <a:pt x="40" y="18"/>
                      <a:pt x="40" y="18"/>
                    </a:cubicBezTo>
                    <a:cubicBezTo>
                      <a:pt x="40" y="18"/>
                      <a:pt x="41" y="19"/>
                      <a:pt x="41" y="19"/>
                    </a:cubicBezTo>
                    <a:cubicBezTo>
                      <a:pt x="41" y="19"/>
                      <a:pt x="40" y="19"/>
                      <a:pt x="40" y="19"/>
                    </a:cubicBezTo>
                    <a:cubicBezTo>
                      <a:pt x="39" y="20"/>
                      <a:pt x="39" y="20"/>
                      <a:pt x="39" y="20"/>
                    </a:cubicBezTo>
                    <a:cubicBezTo>
                      <a:pt x="38" y="20"/>
                      <a:pt x="38" y="20"/>
                      <a:pt x="38" y="20"/>
                    </a:cubicBezTo>
                    <a:cubicBezTo>
                      <a:pt x="38" y="20"/>
                      <a:pt x="37" y="22"/>
                      <a:pt x="37" y="22"/>
                    </a:cubicBezTo>
                    <a:cubicBezTo>
                      <a:pt x="37" y="23"/>
                      <a:pt x="36" y="23"/>
                      <a:pt x="36" y="23"/>
                    </a:cubicBezTo>
                    <a:cubicBezTo>
                      <a:pt x="36" y="23"/>
                      <a:pt x="35" y="23"/>
                      <a:pt x="36" y="24"/>
                    </a:cubicBezTo>
                    <a:cubicBezTo>
                      <a:pt x="37" y="24"/>
                      <a:pt x="38" y="24"/>
                      <a:pt x="38" y="24"/>
                    </a:cubicBezTo>
                    <a:cubicBezTo>
                      <a:pt x="39" y="24"/>
                      <a:pt x="40" y="24"/>
                      <a:pt x="40" y="24"/>
                    </a:cubicBezTo>
                    <a:cubicBezTo>
                      <a:pt x="40" y="24"/>
                      <a:pt x="42" y="23"/>
                      <a:pt x="42" y="23"/>
                    </a:cubicBezTo>
                    <a:cubicBezTo>
                      <a:pt x="42" y="24"/>
                      <a:pt x="42" y="24"/>
                      <a:pt x="42" y="24"/>
                    </a:cubicBezTo>
                    <a:cubicBezTo>
                      <a:pt x="42" y="26"/>
                      <a:pt x="42" y="26"/>
                      <a:pt x="42" y="26"/>
                    </a:cubicBezTo>
                    <a:cubicBezTo>
                      <a:pt x="41" y="26"/>
                      <a:pt x="41" y="26"/>
                      <a:pt x="41" y="26"/>
                    </a:cubicBezTo>
                    <a:cubicBezTo>
                      <a:pt x="41" y="26"/>
                      <a:pt x="41" y="27"/>
                      <a:pt x="41" y="27"/>
                    </a:cubicBezTo>
                    <a:cubicBezTo>
                      <a:pt x="40" y="28"/>
                      <a:pt x="39" y="28"/>
                      <a:pt x="39" y="28"/>
                    </a:cubicBezTo>
                    <a:cubicBezTo>
                      <a:pt x="38" y="29"/>
                      <a:pt x="38" y="29"/>
                      <a:pt x="38" y="30"/>
                    </a:cubicBezTo>
                    <a:cubicBezTo>
                      <a:pt x="38" y="31"/>
                      <a:pt x="37" y="33"/>
                      <a:pt x="37" y="33"/>
                    </a:cubicBezTo>
                    <a:cubicBezTo>
                      <a:pt x="35" y="34"/>
                      <a:pt x="35" y="34"/>
                      <a:pt x="35" y="34"/>
                    </a:cubicBezTo>
                    <a:cubicBezTo>
                      <a:pt x="33" y="36"/>
                      <a:pt x="33" y="36"/>
                      <a:pt x="33" y="36"/>
                    </a:cubicBezTo>
                    <a:cubicBezTo>
                      <a:pt x="32" y="36"/>
                      <a:pt x="32" y="36"/>
                      <a:pt x="32" y="36"/>
                    </a:cubicBezTo>
                    <a:cubicBezTo>
                      <a:pt x="31" y="37"/>
                      <a:pt x="31" y="37"/>
                      <a:pt x="31" y="37"/>
                    </a:cubicBezTo>
                    <a:cubicBezTo>
                      <a:pt x="31" y="38"/>
                      <a:pt x="31" y="38"/>
                      <a:pt x="31" y="38"/>
                    </a:cubicBezTo>
                    <a:cubicBezTo>
                      <a:pt x="29" y="39"/>
                      <a:pt x="29" y="39"/>
                      <a:pt x="29" y="39"/>
                    </a:cubicBezTo>
                    <a:cubicBezTo>
                      <a:pt x="29" y="41"/>
                      <a:pt x="29" y="41"/>
                      <a:pt x="29" y="41"/>
                    </a:cubicBezTo>
                    <a:cubicBezTo>
                      <a:pt x="28" y="42"/>
                      <a:pt x="28" y="42"/>
                      <a:pt x="28" y="42"/>
                    </a:cubicBezTo>
                    <a:cubicBezTo>
                      <a:pt x="27" y="42"/>
                      <a:pt x="27" y="42"/>
                      <a:pt x="27" y="42"/>
                    </a:cubicBezTo>
                    <a:cubicBezTo>
                      <a:pt x="26" y="44"/>
                      <a:pt x="26" y="44"/>
                      <a:pt x="26" y="44"/>
                    </a:cubicBezTo>
                    <a:cubicBezTo>
                      <a:pt x="26" y="44"/>
                      <a:pt x="25" y="45"/>
                      <a:pt x="25" y="45"/>
                    </a:cubicBezTo>
                    <a:cubicBezTo>
                      <a:pt x="24" y="45"/>
                      <a:pt x="23" y="46"/>
                      <a:pt x="23" y="46"/>
                    </a:cubicBezTo>
                    <a:cubicBezTo>
                      <a:pt x="21" y="46"/>
                      <a:pt x="21" y="46"/>
                      <a:pt x="21" y="46"/>
                    </a:cubicBezTo>
                    <a:cubicBezTo>
                      <a:pt x="21" y="46"/>
                      <a:pt x="20" y="46"/>
                      <a:pt x="19" y="47"/>
                    </a:cubicBezTo>
                    <a:cubicBezTo>
                      <a:pt x="19" y="48"/>
                      <a:pt x="19" y="48"/>
                      <a:pt x="19" y="48"/>
                    </a:cubicBezTo>
                    <a:cubicBezTo>
                      <a:pt x="19" y="49"/>
                      <a:pt x="20" y="50"/>
                      <a:pt x="20" y="50"/>
                    </a:cubicBezTo>
                    <a:cubicBezTo>
                      <a:pt x="20" y="52"/>
                      <a:pt x="20" y="52"/>
                      <a:pt x="20" y="52"/>
                    </a:cubicBezTo>
                    <a:cubicBezTo>
                      <a:pt x="20" y="52"/>
                      <a:pt x="19" y="52"/>
                      <a:pt x="19" y="53"/>
                    </a:cubicBezTo>
                    <a:cubicBezTo>
                      <a:pt x="19" y="53"/>
                      <a:pt x="19" y="54"/>
                      <a:pt x="19" y="54"/>
                    </a:cubicBezTo>
                    <a:cubicBezTo>
                      <a:pt x="19" y="54"/>
                      <a:pt x="19" y="55"/>
                      <a:pt x="19" y="55"/>
                    </a:cubicBezTo>
                    <a:cubicBezTo>
                      <a:pt x="19" y="55"/>
                      <a:pt x="19" y="56"/>
                      <a:pt x="19" y="56"/>
                    </a:cubicBezTo>
                    <a:cubicBezTo>
                      <a:pt x="19" y="56"/>
                      <a:pt x="19" y="57"/>
                      <a:pt x="18" y="58"/>
                    </a:cubicBezTo>
                    <a:cubicBezTo>
                      <a:pt x="18" y="58"/>
                      <a:pt x="17" y="59"/>
                      <a:pt x="17" y="59"/>
                    </a:cubicBezTo>
                    <a:cubicBezTo>
                      <a:pt x="17" y="59"/>
                      <a:pt x="15" y="59"/>
                      <a:pt x="15" y="59"/>
                    </a:cubicBezTo>
                    <a:cubicBezTo>
                      <a:pt x="15" y="60"/>
                      <a:pt x="13" y="60"/>
                      <a:pt x="13" y="60"/>
                    </a:cubicBezTo>
                    <a:cubicBezTo>
                      <a:pt x="11" y="62"/>
                      <a:pt x="11" y="62"/>
                      <a:pt x="11" y="62"/>
                    </a:cubicBezTo>
                    <a:cubicBezTo>
                      <a:pt x="7" y="66"/>
                      <a:pt x="7" y="66"/>
                      <a:pt x="7" y="66"/>
                    </a:cubicBezTo>
                    <a:cubicBezTo>
                      <a:pt x="7" y="66"/>
                      <a:pt x="7" y="67"/>
                      <a:pt x="7" y="67"/>
                    </a:cubicBezTo>
                    <a:cubicBezTo>
                      <a:pt x="7" y="67"/>
                      <a:pt x="7" y="69"/>
                      <a:pt x="7" y="69"/>
                    </a:cubicBezTo>
                    <a:cubicBezTo>
                      <a:pt x="7" y="70"/>
                      <a:pt x="6" y="71"/>
                      <a:pt x="6" y="71"/>
                    </a:cubicBezTo>
                    <a:cubicBezTo>
                      <a:pt x="5" y="72"/>
                      <a:pt x="5" y="72"/>
                      <a:pt x="5" y="72"/>
                    </a:cubicBezTo>
                    <a:cubicBezTo>
                      <a:pt x="5" y="74"/>
                      <a:pt x="5" y="74"/>
                      <a:pt x="5" y="74"/>
                    </a:cubicBezTo>
                    <a:cubicBezTo>
                      <a:pt x="5" y="75"/>
                      <a:pt x="5" y="75"/>
                      <a:pt x="5" y="75"/>
                    </a:cubicBezTo>
                    <a:cubicBezTo>
                      <a:pt x="6" y="76"/>
                      <a:pt x="6" y="76"/>
                      <a:pt x="6" y="76"/>
                    </a:cubicBezTo>
                    <a:cubicBezTo>
                      <a:pt x="7" y="77"/>
                      <a:pt x="7" y="77"/>
                      <a:pt x="7" y="77"/>
                    </a:cubicBezTo>
                    <a:cubicBezTo>
                      <a:pt x="7" y="80"/>
                      <a:pt x="7" y="80"/>
                      <a:pt x="7" y="80"/>
                    </a:cubicBezTo>
                    <a:cubicBezTo>
                      <a:pt x="6" y="82"/>
                      <a:pt x="6" y="82"/>
                      <a:pt x="6" y="82"/>
                    </a:cubicBezTo>
                    <a:cubicBezTo>
                      <a:pt x="6" y="84"/>
                      <a:pt x="6" y="84"/>
                      <a:pt x="6" y="84"/>
                    </a:cubicBezTo>
                    <a:cubicBezTo>
                      <a:pt x="4" y="84"/>
                      <a:pt x="4" y="84"/>
                      <a:pt x="4" y="84"/>
                    </a:cubicBezTo>
                    <a:cubicBezTo>
                      <a:pt x="4" y="84"/>
                      <a:pt x="3" y="85"/>
                      <a:pt x="2" y="85"/>
                    </a:cubicBezTo>
                    <a:cubicBezTo>
                      <a:pt x="2" y="85"/>
                      <a:pt x="1" y="86"/>
                      <a:pt x="1" y="86"/>
                    </a:cubicBezTo>
                    <a:cubicBezTo>
                      <a:pt x="0" y="87"/>
                      <a:pt x="0" y="87"/>
                      <a:pt x="0" y="87"/>
                    </a:cubicBezTo>
                    <a:cubicBezTo>
                      <a:pt x="1" y="88"/>
                      <a:pt x="1" y="88"/>
                      <a:pt x="1" y="88"/>
                    </a:cubicBezTo>
                    <a:cubicBezTo>
                      <a:pt x="1" y="90"/>
                      <a:pt x="1" y="90"/>
                      <a:pt x="1" y="90"/>
                    </a:cubicBezTo>
                    <a:cubicBezTo>
                      <a:pt x="2" y="90"/>
                      <a:pt x="2" y="90"/>
                      <a:pt x="2" y="90"/>
                    </a:cubicBezTo>
                    <a:cubicBezTo>
                      <a:pt x="4" y="89"/>
                      <a:pt x="4" y="89"/>
                      <a:pt x="4" y="89"/>
                    </a:cubicBezTo>
                    <a:cubicBezTo>
                      <a:pt x="6" y="90"/>
                      <a:pt x="6" y="90"/>
                      <a:pt x="6" y="90"/>
                    </a:cubicBezTo>
                    <a:cubicBezTo>
                      <a:pt x="9" y="89"/>
                      <a:pt x="9" y="89"/>
                      <a:pt x="9" y="89"/>
                    </a:cubicBezTo>
                    <a:cubicBezTo>
                      <a:pt x="9" y="89"/>
                      <a:pt x="9" y="88"/>
                      <a:pt x="10" y="87"/>
                    </a:cubicBezTo>
                    <a:cubicBezTo>
                      <a:pt x="11" y="86"/>
                      <a:pt x="12" y="86"/>
                      <a:pt x="12" y="86"/>
                    </a:cubicBezTo>
                    <a:cubicBezTo>
                      <a:pt x="13" y="84"/>
                      <a:pt x="13" y="84"/>
                      <a:pt x="13" y="84"/>
                    </a:cubicBezTo>
                    <a:cubicBezTo>
                      <a:pt x="12" y="84"/>
                      <a:pt x="12" y="84"/>
                      <a:pt x="12" y="84"/>
                    </a:cubicBezTo>
                    <a:cubicBezTo>
                      <a:pt x="12" y="82"/>
                      <a:pt x="12" y="82"/>
                      <a:pt x="12" y="82"/>
                    </a:cubicBezTo>
                    <a:cubicBezTo>
                      <a:pt x="10" y="81"/>
                      <a:pt x="10" y="81"/>
                      <a:pt x="10" y="81"/>
                    </a:cubicBezTo>
                    <a:cubicBezTo>
                      <a:pt x="10" y="81"/>
                      <a:pt x="10" y="80"/>
                      <a:pt x="10" y="80"/>
                    </a:cubicBezTo>
                    <a:cubicBezTo>
                      <a:pt x="11" y="79"/>
                      <a:pt x="12" y="77"/>
                      <a:pt x="12" y="77"/>
                    </a:cubicBezTo>
                    <a:cubicBezTo>
                      <a:pt x="15" y="76"/>
                      <a:pt x="15" y="76"/>
                      <a:pt x="15" y="76"/>
                    </a:cubicBezTo>
                    <a:cubicBezTo>
                      <a:pt x="18" y="75"/>
                      <a:pt x="18" y="75"/>
                      <a:pt x="18" y="75"/>
                    </a:cubicBezTo>
                    <a:cubicBezTo>
                      <a:pt x="19" y="74"/>
                      <a:pt x="19" y="74"/>
                      <a:pt x="19" y="74"/>
                    </a:cubicBezTo>
                    <a:cubicBezTo>
                      <a:pt x="21" y="73"/>
                      <a:pt x="21" y="73"/>
                      <a:pt x="21" y="73"/>
                    </a:cubicBezTo>
                    <a:cubicBezTo>
                      <a:pt x="21" y="73"/>
                      <a:pt x="24" y="73"/>
                      <a:pt x="24" y="73"/>
                    </a:cubicBezTo>
                    <a:cubicBezTo>
                      <a:pt x="24" y="73"/>
                      <a:pt x="28" y="73"/>
                      <a:pt x="28" y="73"/>
                    </a:cubicBezTo>
                    <a:lnTo>
                      <a:pt x="31" y="75"/>
                    </a:ln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4" name="Freeform 51"/>
              <p:cNvSpPr>
                <a:spLocks/>
              </p:cNvSpPr>
              <p:nvPr/>
            </p:nvSpPr>
            <p:spPr bwMode="auto">
              <a:xfrm>
                <a:off x="5753789" y="1798916"/>
                <a:ext cx="494744" cy="296186"/>
              </a:xfrm>
              <a:custGeom>
                <a:avLst/>
                <a:gdLst>
                  <a:gd name="T0" fmla="*/ 31 w 217"/>
                  <a:gd name="T1" fmla="*/ 35 h 134"/>
                  <a:gd name="T2" fmla="*/ 42 w 217"/>
                  <a:gd name="T3" fmla="*/ 43 h 134"/>
                  <a:gd name="T4" fmla="*/ 55 w 217"/>
                  <a:gd name="T5" fmla="*/ 53 h 134"/>
                  <a:gd name="T6" fmla="*/ 66 w 217"/>
                  <a:gd name="T7" fmla="*/ 68 h 134"/>
                  <a:gd name="T8" fmla="*/ 83 w 217"/>
                  <a:gd name="T9" fmla="*/ 64 h 134"/>
                  <a:gd name="T10" fmla="*/ 87 w 217"/>
                  <a:gd name="T11" fmla="*/ 37 h 134"/>
                  <a:gd name="T12" fmla="*/ 83 w 217"/>
                  <a:gd name="T13" fmla="*/ 16 h 134"/>
                  <a:gd name="T14" fmla="*/ 99 w 217"/>
                  <a:gd name="T15" fmla="*/ 3 h 134"/>
                  <a:gd name="T16" fmla="*/ 112 w 217"/>
                  <a:gd name="T17" fmla="*/ 2 h 134"/>
                  <a:gd name="T18" fmla="*/ 125 w 217"/>
                  <a:gd name="T19" fmla="*/ 5 h 134"/>
                  <a:gd name="T20" fmla="*/ 142 w 217"/>
                  <a:gd name="T21" fmla="*/ 17 h 134"/>
                  <a:gd name="T22" fmla="*/ 152 w 217"/>
                  <a:gd name="T23" fmla="*/ 17 h 134"/>
                  <a:gd name="T24" fmla="*/ 159 w 217"/>
                  <a:gd name="T25" fmla="*/ 11 h 134"/>
                  <a:gd name="T26" fmla="*/ 177 w 217"/>
                  <a:gd name="T27" fmla="*/ 11 h 134"/>
                  <a:gd name="T28" fmla="*/ 184 w 217"/>
                  <a:gd name="T29" fmla="*/ 18 h 134"/>
                  <a:gd name="T30" fmla="*/ 192 w 217"/>
                  <a:gd name="T31" fmla="*/ 31 h 134"/>
                  <a:gd name="T32" fmla="*/ 192 w 217"/>
                  <a:gd name="T33" fmla="*/ 46 h 134"/>
                  <a:gd name="T34" fmla="*/ 198 w 217"/>
                  <a:gd name="T35" fmla="*/ 49 h 134"/>
                  <a:gd name="T36" fmla="*/ 206 w 217"/>
                  <a:gd name="T37" fmla="*/ 58 h 134"/>
                  <a:gd name="T38" fmla="*/ 212 w 217"/>
                  <a:gd name="T39" fmla="*/ 66 h 134"/>
                  <a:gd name="T40" fmla="*/ 216 w 217"/>
                  <a:gd name="T41" fmla="*/ 78 h 134"/>
                  <a:gd name="T42" fmla="*/ 211 w 217"/>
                  <a:gd name="T43" fmla="*/ 83 h 134"/>
                  <a:gd name="T44" fmla="*/ 207 w 217"/>
                  <a:gd name="T45" fmla="*/ 100 h 134"/>
                  <a:gd name="T46" fmla="*/ 192 w 217"/>
                  <a:gd name="T47" fmla="*/ 103 h 134"/>
                  <a:gd name="T48" fmla="*/ 185 w 217"/>
                  <a:gd name="T49" fmla="*/ 112 h 134"/>
                  <a:gd name="T50" fmla="*/ 177 w 217"/>
                  <a:gd name="T51" fmla="*/ 115 h 134"/>
                  <a:gd name="T52" fmla="*/ 165 w 217"/>
                  <a:gd name="T53" fmla="*/ 114 h 134"/>
                  <a:gd name="T54" fmla="*/ 157 w 217"/>
                  <a:gd name="T55" fmla="*/ 105 h 134"/>
                  <a:gd name="T56" fmla="*/ 146 w 217"/>
                  <a:gd name="T57" fmla="*/ 101 h 134"/>
                  <a:gd name="T58" fmla="*/ 139 w 217"/>
                  <a:gd name="T59" fmla="*/ 97 h 134"/>
                  <a:gd name="T60" fmla="*/ 124 w 217"/>
                  <a:gd name="T61" fmla="*/ 97 h 134"/>
                  <a:gd name="T62" fmla="*/ 117 w 217"/>
                  <a:gd name="T63" fmla="*/ 87 h 134"/>
                  <a:gd name="T64" fmla="*/ 108 w 217"/>
                  <a:gd name="T65" fmla="*/ 99 h 134"/>
                  <a:gd name="T66" fmla="*/ 94 w 217"/>
                  <a:gd name="T67" fmla="*/ 100 h 134"/>
                  <a:gd name="T68" fmla="*/ 80 w 217"/>
                  <a:gd name="T69" fmla="*/ 100 h 134"/>
                  <a:gd name="T70" fmla="*/ 67 w 217"/>
                  <a:gd name="T71" fmla="*/ 107 h 134"/>
                  <a:gd name="T72" fmla="*/ 55 w 217"/>
                  <a:gd name="T73" fmla="*/ 104 h 134"/>
                  <a:gd name="T74" fmla="*/ 34 w 217"/>
                  <a:gd name="T75" fmla="*/ 106 h 134"/>
                  <a:gd name="T76" fmla="*/ 21 w 217"/>
                  <a:gd name="T77" fmla="*/ 113 h 134"/>
                  <a:gd name="T78" fmla="*/ 14 w 217"/>
                  <a:gd name="T79" fmla="*/ 122 h 134"/>
                  <a:gd name="T80" fmla="*/ 9 w 217"/>
                  <a:gd name="T81" fmla="*/ 131 h 134"/>
                  <a:gd name="T82" fmla="*/ 5 w 217"/>
                  <a:gd name="T83" fmla="*/ 128 h 134"/>
                  <a:gd name="T84" fmla="*/ 3 w 217"/>
                  <a:gd name="T85" fmla="*/ 108 h 134"/>
                  <a:gd name="T86" fmla="*/ 7 w 217"/>
                  <a:gd name="T87" fmla="*/ 83 h 134"/>
                  <a:gd name="T88" fmla="*/ 8 w 217"/>
                  <a:gd name="T89" fmla="*/ 60 h 134"/>
                  <a:gd name="T90" fmla="*/ 19 w 217"/>
                  <a:gd name="T9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34">
                    <a:moveTo>
                      <a:pt x="19" y="45"/>
                    </a:moveTo>
                    <a:cubicBezTo>
                      <a:pt x="24" y="40"/>
                      <a:pt x="24" y="40"/>
                      <a:pt x="24" y="40"/>
                    </a:cubicBezTo>
                    <a:cubicBezTo>
                      <a:pt x="24" y="40"/>
                      <a:pt x="30" y="35"/>
                      <a:pt x="31" y="35"/>
                    </a:cubicBezTo>
                    <a:cubicBezTo>
                      <a:pt x="33" y="34"/>
                      <a:pt x="36" y="32"/>
                      <a:pt x="36" y="33"/>
                    </a:cubicBezTo>
                    <a:cubicBezTo>
                      <a:pt x="36" y="34"/>
                      <a:pt x="37" y="41"/>
                      <a:pt x="37" y="41"/>
                    </a:cubicBezTo>
                    <a:cubicBezTo>
                      <a:pt x="42" y="43"/>
                      <a:pt x="42" y="43"/>
                      <a:pt x="42" y="43"/>
                    </a:cubicBezTo>
                    <a:cubicBezTo>
                      <a:pt x="46" y="46"/>
                      <a:pt x="46" y="46"/>
                      <a:pt x="46" y="46"/>
                    </a:cubicBezTo>
                    <a:cubicBezTo>
                      <a:pt x="54" y="50"/>
                      <a:pt x="54" y="50"/>
                      <a:pt x="54" y="50"/>
                    </a:cubicBezTo>
                    <a:cubicBezTo>
                      <a:pt x="55" y="53"/>
                      <a:pt x="55" y="53"/>
                      <a:pt x="55" y="53"/>
                    </a:cubicBezTo>
                    <a:cubicBezTo>
                      <a:pt x="55" y="53"/>
                      <a:pt x="54" y="55"/>
                      <a:pt x="56" y="58"/>
                    </a:cubicBezTo>
                    <a:cubicBezTo>
                      <a:pt x="59" y="61"/>
                      <a:pt x="60" y="61"/>
                      <a:pt x="61" y="64"/>
                    </a:cubicBezTo>
                    <a:cubicBezTo>
                      <a:pt x="62" y="66"/>
                      <a:pt x="66" y="68"/>
                      <a:pt x="66" y="68"/>
                    </a:cubicBezTo>
                    <a:cubicBezTo>
                      <a:pt x="71" y="69"/>
                      <a:pt x="71" y="69"/>
                      <a:pt x="71" y="69"/>
                    </a:cubicBezTo>
                    <a:cubicBezTo>
                      <a:pt x="71" y="69"/>
                      <a:pt x="76" y="71"/>
                      <a:pt x="77" y="70"/>
                    </a:cubicBezTo>
                    <a:cubicBezTo>
                      <a:pt x="78" y="69"/>
                      <a:pt x="83" y="65"/>
                      <a:pt x="83" y="64"/>
                    </a:cubicBezTo>
                    <a:cubicBezTo>
                      <a:pt x="84" y="63"/>
                      <a:pt x="87" y="59"/>
                      <a:pt x="88" y="58"/>
                    </a:cubicBezTo>
                    <a:cubicBezTo>
                      <a:pt x="89" y="57"/>
                      <a:pt x="92" y="50"/>
                      <a:pt x="92" y="49"/>
                    </a:cubicBezTo>
                    <a:cubicBezTo>
                      <a:pt x="92" y="47"/>
                      <a:pt x="88" y="39"/>
                      <a:pt x="87" y="37"/>
                    </a:cubicBezTo>
                    <a:cubicBezTo>
                      <a:pt x="87" y="35"/>
                      <a:pt x="86" y="29"/>
                      <a:pt x="86" y="29"/>
                    </a:cubicBezTo>
                    <a:cubicBezTo>
                      <a:pt x="82" y="21"/>
                      <a:pt x="82" y="21"/>
                      <a:pt x="82" y="21"/>
                    </a:cubicBezTo>
                    <a:cubicBezTo>
                      <a:pt x="82" y="21"/>
                      <a:pt x="82" y="16"/>
                      <a:pt x="83" y="16"/>
                    </a:cubicBezTo>
                    <a:cubicBezTo>
                      <a:pt x="84" y="15"/>
                      <a:pt x="89" y="11"/>
                      <a:pt x="89" y="11"/>
                    </a:cubicBezTo>
                    <a:cubicBezTo>
                      <a:pt x="94" y="6"/>
                      <a:pt x="94" y="6"/>
                      <a:pt x="94" y="6"/>
                    </a:cubicBezTo>
                    <a:cubicBezTo>
                      <a:pt x="99" y="3"/>
                      <a:pt x="99" y="3"/>
                      <a:pt x="99" y="3"/>
                    </a:cubicBezTo>
                    <a:cubicBezTo>
                      <a:pt x="103" y="0"/>
                      <a:pt x="103" y="0"/>
                      <a:pt x="103" y="0"/>
                    </a:cubicBezTo>
                    <a:cubicBezTo>
                      <a:pt x="108" y="2"/>
                      <a:pt x="108" y="2"/>
                      <a:pt x="108" y="2"/>
                    </a:cubicBezTo>
                    <a:cubicBezTo>
                      <a:pt x="112" y="2"/>
                      <a:pt x="112" y="2"/>
                      <a:pt x="112" y="2"/>
                    </a:cubicBezTo>
                    <a:cubicBezTo>
                      <a:pt x="116" y="4"/>
                      <a:pt x="116" y="4"/>
                      <a:pt x="116" y="4"/>
                    </a:cubicBezTo>
                    <a:cubicBezTo>
                      <a:pt x="121" y="4"/>
                      <a:pt x="121" y="4"/>
                      <a:pt x="121" y="4"/>
                    </a:cubicBezTo>
                    <a:cubicBezTo>
                      <a:pt x="125" y="5"/>
                      <a:pt x="125" y="5"/>
                      <a:pt x="125" y="5"/>
                    </a:cubicBezTo>
                    <a:cubicBezTo>
                      <a:pt x="130" y="7"/>
                      <a:pt x="130" y="7"/>
                      <a:pt x="130" y="7"/>
                    </a:cubicBezTo>
                    <a:cubicBezTo>
                      <a:pt x="139" y="13"/>
                      <a:pt x="139" y="13"/>
                      <a:pt x="139" y="13"/>
                    </a:cubicBezTo>
                    <a:cubicBezTo>
                      <a:pt x="142" y="17"/>
                      <a:pt x="142" y="17"/>
                      <a:pt x="142" y="17"/>
                    </a:cubicBezTo>
                    <a:cubicBezTo>
                      <a:pt x="145" y="18"/>
                      <a:pt x="145" y="18"/>
                      <a:pt x="145" y="18"/>
                    </a:cubicBezTo>
                    <a:cubicBezTo>
                      <a:pt x="145" y="18"/>
                      <a:pt x="147" y="20"/>
                      <a:pt x="149" y="19"/>
                    </a:cubicBezTo>
                    <a:cubicBezTo>
                      <a:pt x="150" y="19"/>
                      <a:pt x="151" y="18"/>
                      <a:pt x="152" y="17"/>
                    </a:cubicBezTo>
                    <a:cubicBezTo>
                      <a:pt x="154" y="16"/>
                      <a:pt x="155" y="14"/>
                      <a:pt x="155" y="14"/>
                    </a:cubicBezTo>
                    <a:cubicBezTo>
                      <a:pt x="157" y="14"/>
                      <a:pt x="157" y="14"/>
                      <a:pt x="157" y="14"/>
                    </a:cubicBezTo>
                    <a:cubicBezTo>
                      <a:pt x="159" y="11"/>
                      <a:pt x="159" y="11"/>
                      <a:pt x="159" y="11"/>
                    </a:cubicBezTo>
                    <a:cubicBezTo>
                      <a:pt x="167" y="13"/>
                      <a:pt x="167" y="13"/>
                      <a:pt x="167" y="13"/>
                    </a:cubicBezTo>
                    <a:cubicBezTo>
                      <a:pt x="171" y="13"/>
                      <a:pt x="171" y="13"/>
                      <a:pt x="171" y="13"/>
                    </a:cubicBezTo>
                    <a:cubicBezTo>
                      <a:pt x="177" y="11"/>
                      <a:pt x="177" y="11"/>
                      <a:pt x="177" y="11"/>
                    </a:cubicBezTo>
                    <a:cubicBezTo>
                      <a:pt x="180" y="14"/>
                      <a:pt x="180" y="14"/>
                      <a:pt x="180" y="14"/>
                    </a:cubicBezTo>
                    <a:cubicBezTo>
                      <a:pt x="180" y="17"/>
                      <a:pt x="180" y="17"/>
                      <a:pt x="180" y="17"/>
                    </a:cubicBezTo>
                    <a:cubicBezTo>
                      <a:pt x="184" y="18"/>
                      <a:pt x="184" y="18"/>
                      <a:pt x="184" y="18"/>
                    </a:cubicBezTo>
                    <a:cubicBezTo>
                      <a:pt x="184" y="18"/>
                      <a:pt x="187" y="20"/>
                      <a:pt x="188" y="20"/>
                    </a:cubicBezTo>
                    <a:cubicBezTo>
                      <a:pt x="189" y="20"/>
                      <a:pt x="191" y="21"/>
                      <a:pt x="191" y="21"/>
                    </a:cubicBezTo>
                    <a:cubicBezTo>
                      <a:pt x="192" y="31"/>
                      <a:pt x="192" y="31"/>
                      <a:pt x="192" y="31"/>
                    </a:cubicBezTo>
                    <a:cubicBezTo>
                      <a:pt x="190" y="34"/>
                      <a:pt x="190" y="34"/>
                      <a:pt x="190" y="34"/>
                    </a:cubicBezTo>
                    <a:cubicBezTo>
                      <a:pt x="192" y="42"/>
                      <a:pt x="192" y="42"/>
                      <a:pt x="192" y="42"/>
                    </a:cubicBezTo>
                    <a:cubicBezTo>
                      <a:pt x="192" y="46"/>
                      <a:pt x="192" y="46"/>
                      <a:pt x="192" y="46"/>
                    </a:cubicBezTo>
                    <a:cubicBezTo>
                      <a:pt x="196" y="43"/>
                      <a:pt x="196" y="43"/>
                      <a:pt x="196" y="43"/>
                    </a:cubicBezTo>
                    <a:cubicBezTo>
                      <a:pt x="200" y="46"/>
                      <a:pt x="200" y="46"/>
                      <a:pt x="200" y="46"/>
                    </a:cubicBezTo>
                    <a:cubicBezTo>
                      <a:pt x="198" y="49"/>
                      <a:pt x="198" y="49"/>
                      <a:pt x="198" y="49"/>
                    </a:cubicBezTo>
                    <a:cubicBezTo>
                      <a:pt x="203" y="53"/>
                      <a:pt x="203" y="53"/>
                      <a:pt x="203" y="53"/>
                    </a:cubicBezTo>
                    <a:cubicBezTo>
                      <a:pt x="207" y="55"/>
                      <a:pt x="207" y="55"/>
                      <a:pt x="207" y="55"/>
                    </a:cubicBezTo>
                    <a:cubicBezTo>
                      <a:pt x="206" y="58"/>
                      <a:pt x="206" y="58"/>
                      <a:pt x="206" y="58"/>
                    </a:cubicBezTo>
                    <a:cubicBezTo>
                      <a:pt x="206" y="58"/>
                      <a:pt x="207" y="59"/>
                      <a:pt x="208" y="59"/>
                    </a:cubicBezTo>
                    <a:cubicBezTo>
                      <a:pt x="209" y="60"/>
                      <a:pt x="211" y="61"/>
                      <a:pt x="211" y="61"/>
                    </a:cubicBezTo>
                    <a:cubicBezTo>
                      <a:pt x="211" y="61"/>
                      <a:pt x="212" y="64"/>
                      <a:pt x="212" y="66"/>
                    </a:cubicBezTo>
                    <a:cubicBezTo>
                      <a:pt x="213" y="67"/>
                      <a:pt x="217" y="70"/>
                      <a:pt x="217" y="70"/>
                    </a:cubicBezTo>
                    <a:cubicBezTo>
                      <a:pt x="216" y="75"/>
                      <a:pt x="216" y="75"/>
                      <a:pt x="216" y="75"/>
                    </a:cubicBezTo>
                    <a:cubicBezTo>
                      <a:pt x="216" y="75"/>
                      <a:pt x="216" y="77"/>
                      <a:pt x="216" y="78"/>
                    </a:cubicBezTo>
                    <a:cubicBezTo>
                      <a:pt x="216" y="79"/>
                      <a:pt x="216" y="80"/>
                      <a:pt x="216" y="81"/>
                    </a:cubicBezTo>
                    <a:cubicBezTo>
                      <a:pt x="216" y="80"/>
                      <a:pt x="216" y="80"/>
                      <a:pt x="216" y="80"/>
                    </a:cubicBezTo>
                    <a:cubicBezTo>
                      <a:pt x="211" y="83"/>
                      <a:pt x="211" y="83"/>
                      <a:pt x="211" y="83"/>
                    </a:cubicBezTo>
                    <a:cubicBezTo>
                      <a:pt x="210" y="90"/>
                      <a:pt x="210" y="90"/>
                      <a:pt x="210" y="90"/>
                    </a:cubicBezTo>
                    <a:cubicBezTo>
                      <a:pt x="205" y="95"/>
                      <a:pt x="205" y="95"/>
                      <a:pt x="205" y="95"/>
                    </a:cubicBezTo>
                    <a:cubicBezTo>
                      <a:pt x="207" y="100"/>
                      <a:pt x="207" y="100"/>
                      <a:pt x="207" y="100"/>
                    </a:cubicBezTo>
                    <a:cubicBezTo>
                      <a:pt x="205" y="103"/>
                      <a:pt x="205" y="103"/>
                      <a:pt x="205" y="103"/>
                    </a:cubicBezTo>
                    <a:cubicBezTo>
                      <a:pt x="197" y="103"/>
                      <a:pt x="197" y="103"/>
                      <a:pt x="197" y="103"/>
                    </a:cubicBezTo>
                    <a:cubicBezTo>
                      <a:pt x="197" y="103"/>
                      <a:pt x="196" y="103"/>
                      <a:pt x="192" y="103"/>
                    </a:cubicBezTo>
                    <a:cubicBezTo>
                      <a:pt x="188" y="103"/>
                      <a:pt x="189" y="103"/>
                      <a:pt x="189" y="103"/>
                    </a:cubicBezTo>
                    <a:cubicBezTo>
                      <a:pt x="186" y="106"/>
                      <a:pt x="186" y="106"/>
                      <a:pt x="186" y="106"/>
                    </a:cubicBezTo>
                    <a:cubicBezTo>
                      <a:pt x="185" y="112"/>
                      <a:pt x="185" y="112"/>
                      <a:pt x="185" y="112"/>
                    </a:cubicBezTo>
                    <a:cubicBezTo>
                      <a:pt x="185" y="112"/>
                      <a:pt x="183" y="112"/>
                      <a:pt x="179" y="113"/>
                    </a:cubicBezTo>
                    <a:cubicBezTo>
                      <a:pt x="177" y="114"/>
                      <a:pt x="177" y="115"/>
                      <a:pt x="177" y="115"/>
                    </a:cubicBezTo>
                    <a:cubicBezTo>
                      <a:pt x="177" y="115"/>
                      <a:pt x="177" y="115"/>
                      <a:pt x="177" y="115"/>
                    </a:cubicBezTo>
                    <a:cubicBezTo>
                      <a:pt x="174" y="115"/>
                      <a:pt x="174" y="115"/>
                      <a:pt x="174" y="115"/>
                    </a:cubicBezTo>
                    <a:cubicBezTo>
                      <a:pt x="169" y="114"/>
                      <a:pt x="169" y="114"/>
                      <a:pt x="169" y="114"/>
                    </a:cubicBezTo>
                    <a:cubicBezTo>
                      <a:pt x="165" y="114"/>
                      <a:pt x="165" y="114"/>
                      <a:pt x="165" y="114"/>
                    </a:cubicBezTo>
                    <a:cubicBezTo>
                      <a:pt x="163" y="110"/>
                      <a:pt x="163" y="110"/>
                      <a:pt x="163" y="110"/>
                    </a:cubicBezTo>
                    <a:cubicBezTo>
                      <a:pt x="160" y="109"/>
                      <a:pt x="160" y="109"/>
                      <a:pt x="160" y="109"/>
                    </a:cubicBezTo>
                    <a:cubicBezTo>
                      <a:pt x="157" y="105"/>
                      <a:pt x="157" y="105"/>
                      <a:pt x="157" y="105"/>
                    </a:cubicBezTo>
                    <a:cubicBezTo>
                      <a:pt x="153" y="104"/>
                      <a:pt x="153" y="104"/>
                      <a:pt x="153" y="104"/>
                    </a:cubicBezTo>
                    <a:cubicBezTo>
                      <a:pt x="151" y="101"/>
                      <a:pt x="151" y="101"/>
                      <a:pt x="151" y="101"/>
                    </a:cubicBezTo>
                    <a:cubicBezTo>
                      <a:pt x="146" y="101"/>
                      <a:pt x="146" y="101"/>
                      <a:pt x="146" y="101"/>
                    </a:cubicBezTo>
                    <a:cubicBezTo>
                      <a:pt x="143" y="99"/>
                      <a:pt x="143" y="99"/>
                      <a:pt x="143" y="99"/>
                    </a:cubicBezTo>
                    <a:cubicBezTo>
                      <a:pt x="142" y="97"/>
                      <a:pt x="142" y="97"/>
                      <a:pt x="142" y="97"/>
                    </a:cubicBezTo>
                    <a:cubicBezTo>
                      <a:pt x="139" y="97"/>
                      <a:pt x="139" y="97"/>
                      <a:pt x="139" y="97"/>
                    </a:cubicBezTo>
                    <a:cubicBezTo>
                      <a:pt x="135" y="98"/>
                      <a:pt x="135" y="98"/>
                      <a:pt x="135" y="98"/>
                    </a:cubicBezTo>
                    <a:cubicBezTo>
                      <a:pt x="128" y="100"/>
                      <a:pt x="128" y="100"/>
                      <a:pt x="128" y="100"/>
                    </a:cubicBezTo>
                    <a:cubicBezTo>
                      <a:pt x="124" y="97"/>
                      <a:pt x="124" y="97"/>
                      <a:pt x="124" y="97"/>
                    </a:cubicBezTo>
                    <a:cubicBezTo>
                      <a:pt x="123" y="96"/>
                      <a:pt x="123" y="96"/>
                      <a:pt x="123" y="96"/>
                    </a:cubicBezTo>
                    <a:cubicBezTo>
                      <a:pt x="119" y="93"/>
                      <a:pt x="119" y="93"/>
                      <a:pt x="119" y="93"/>
                    </a:cubicBezTo>
                    <a:cubicBezTo>
                      <a:pt x="117" y="87"/>
                      <a:pt x="117" y="87"/>
                      <a:pt x="117" y="87"/>
                    </a:cubicBezTo>
                    <a:cubicBezTo>
                      <a:pt x="117" y="87"/>
                      <a:pt x="113" y="90"/>
                      <a:pt x="112" y="90"/>
                    </a:cubicBezTo>
                    <a:cubicBezTo>
                      <a:pt x="112" y="90"/>
                      <a:pt x="109" y="95"/>
                      <a:pt x="109" y="95"/>
                    </a:cubicBezTo>
                    <a:cubicBezTo>
                      <a:pt x="108" y="99"/>
                      <a:pt x="108" y="99"/>
                      <a:pt x="108" y="99"/>
                    </a:cubicBezTo>
                    <a:cubicBezTo>
                      <a:pt x="102" y="97"/>
                      <a:pt x="102" y="97"/>
                      <a:pt x="102" y="97"/>
                    </a:cubicBezTo>
                    <a:cubicBezTo>
                      <a:pt x="102" y="97"/>
                      <a:pt x="99" y="101"/>
                      <a:pt x="99" y="102"/>
                    </a:cubicBezTo>
                    <a:cubicBezTo>
                      <a:pt x="98" y="102"/>
                      <a:pt x="94" y="100"/>
                      <a:pt x="94" y="100"/>
                    </a:cubicBezTo>
                    <a:cubicBezTo>
                      <a:pt x="88" y="100"/>
                      <a:pt x="88" y="100"/>
                      <a:pt x="88" y="100"/>
                    </a:cubicBezTo>
                    <a:cubicBezTo>
                      <a:pt x="88" y="100"/>
                      <a:pt x="82" y="100"/>
                      <a:pt x="81" y="99"/>
                    </a:cubicBezTo>
                    <a:cubicBezTo>
                      <a:pt x="80" y="99"/>
                      <a:pt x="80" y="100"/>
                      <a:pt x="80" y="100"/>
                    </a:cubicBezTo>
                    <a:cubicBezTo>
                      <a:pt x="75" y="101"/>
                      <a:pt x="75" y="101"/>
                      <a:pt x="75" y="101"/>
                    </a:cubicBezTo>
                    <a:cubicBezTo>
                      <a:pt x="69" y="102"/>
                      <a:pt x="69" y="102"/>
                      <a:pt x="69" y="102"/>
                    </a:cubicBezTo>
                    <a:cubicBezTo>
                      <a:pt x="69" y="102"/>
                      <a:pt x="68" y="106"/>
                      <a:pt x="67" y="107"/>
                    </a:cubicBezTo>
                    <a:cubicBezTo>
                      <a:pt x="66" y="107"/>
                      <a:pt x="63" y="104"/>
                      <a:pt x="62" y="103"/>
                    </a:cubicBezTo>
                    <a:cubicBezTo>
                      <a:pt x="62" y="102"/>
                      <a:pt x="59" y="101"/>
                      <a:pt x="59" y="101"/>
                    </a:cubicBezTo>
                    <a:cubicBezTo>
                      <a:pt x="55" y="104"/>
                      <a:pt x="55" y="104"/>
                      <a:pt x="55" y="104"/>
                    </a:cubicBezTo>
                    <a:cubicBezTo>
                      <a:pt x="55" y="104"/>
                      <a:pt x="48" y="105"/>
                      <a:pt x="47" y="105"/>
                    </a:cubicBezTo>
                    <a:cubicBezTo>
                      <a:pt x="46" y="105"/>
                      <a:pt x="41" y="107"/>
                      <a:pt x="41" y="107"/>
                    </a:cubicBezTo>
                    <a:cubicBezTo>
                      <a:pt x="34" y="106"/>
                      <a:pt x="34" y="106"/>
                      <a:pt x="34" y="106"/>
                    </a:cubicBezTo>
                    <a:cubicBezTo>
                      <a:pt x="31" y="109"/>
                      <a:pt x="31" y="109"/>
                      <a:pt x="31" y="109"/>
                    </a:cubicBezTo>
                    <a:cubicBezTo>
                      <a:pt x="25" y="113"/>
                      <a:pt x="25" y="113"/>
                      <a:pt x="25" y="113"/>
                    </a:cubicBezTo>
                    <a:cubicBezTo>
                      <a:pt x="21" y="113"/>
                      <a:pt x="21" y="113"/>
                      <a:pt x="21" y="113"/>
                    </a:cubicBezTo>
                    <a:cubicBezTo>
                      <a:pt x="19" y="118"/>
                      <a:pt x="19" y="118"/>
                      <a:pt x="19" y="118"/>
                    </a:cubicBezTo>
                    <a:cubicBezTo>
                      <a:pt x="15" y="120"/>
                      <a:pt x="15" y="120"/>
                      <a:pt x="15" y="120"/>
                    </a:cubicBezTo>
                    <a:cubicBezTo>
                      <a:pt x="14" y="122"/>
                      <a:pt x="14" y="122"/>
                      <a:pt x="14" y="122"/>
                    </a:cubicBezTo>
                    <a:cubicBezTo>
                      <a:pt x="13" y="128"/>
                      <a:pt x="13" y="128"/>
                      <a:pt x="13" y="128"/>
                    </a:cubicBezTo>
                    <a:cubicBezTo>
                      <a:pt x="13" y="128"/>
                      <a:pt x="10" y="129"/>
                      <a:pt x="8" y="129"/>
                    </a:cubicBezTo>
                    <a:cubicBezTo>
                      <a:pt x="7" y="130"/>
                      <a:pt x="9" y="131"/>
                      <a:pt x="9" y="131"/>
                    </a:cubicBezTo>
                    <a:cubicBezTo>
                      <a:pt x="8" y="134"/>
                      <a:pt x="8" y="134"/>
                      <a:pt x="8" y="134"/>
                    </a:cubicBezTo>
                    <a:cubicBezTo>
                      <a:pt x="8" y="134"/>
                      <a:pt x="7" y="133"/>
                      <a:pt x="7" y="133"/>
                    </a:cubicBezTo>
                    <a:cubicBezTo>
                      <a:pt x="7" y="133"/>
                      <a:pt x="6" y="130"/>
                      <a:pt x="5" y="128"/>
                    </a:cubicBezTo>
                    <a:cubicBezTo>
                      <a:pt x="3" y="126"/>
                      <a:pt x="1" y="117"/>
                      <a:pt x="1" y="117"/>
                    </a:cubicBezTo>
                    <a:cubicBezTo>
                      <a:pt x="3" y="113"/>
                      <a:pt x="3" y="113"/>
                      <a:pt x="3" y="113"/>
                    </a:cubicBezTo>
                    <a:cubicBezTo>
                      <a:pt x="3" y="113"/>
                      <a:pt x="3" y="109"/>
                      <a:pt x="3" y="108"/>
                    </a:cubicBezTo>
                    <a:cubicBezTo>
                      <a:pt x="2" y="106"/>
                      <a:pt x="1" y="97"/>
                      <a:pt x="1" y="97"/>
                    </a:cubicBezTo>
                    <a:cubicBezTo>
                      <a:pt x="1" y="97"/>
                      <a:pt x="0" y="93"/>
                      <a:pt x="0" y="92"/>
                    </a:cubicBezTo>
                    <a:cubicBezTo>
                      <a:pt x="0" y="91"/>
                      <a:pt x="7" y="83"/>
                      <a:pt x="7" y="83"/>
                    </a:cubicBezTo>
                    <a:cubicBezTo>
                      <a:pt x="7" y="82"/>
                      <a:pt x="8" y="74"/>
                      <a:pt x="8" y="74"/>
                    </a:cubicBezTo>
                    <a:cubicBezTo>
                      <a:pt x="6" y="68"/>
                      <a:pt x="6" y="68"/>
                      <a:pt x="6" y="68"/>
                    </a:cubicBezTo>
                    <a:cubicBezTo>
                      <a:pt x="8" y="60"/>
                      <a:pt x="8" y="60"/>
                      <a:pt x="8" y="60"/>
                    </a:cubicBezTo>
                    <a:cubicBezTo>
                      <a:pt x="10" y="51"/>
                      <a:pt x="10" y="51"/>
                      <a:pt x="10" y="51"/>
                    </a:cubicBezTo>
                    <a:cubicBezTo>
                      <a:pt x="10" y="51"/>
                      <a:pt x="11" y="47"/>
                      <a:pt x="12" y="47"/>
                    </a:cubicBezTo>
                    <a:cubicBezTo>
                      <a:pt x="13" y="46"/>
                      <a:pt x="19" y="45"/>
                      <a:pt x="19" y="45"/>
                    </a:cubicBezTo>
                    <a:close/>
                  </a:path>
                </a:pathLst>
              </a:custGeom>
              <a:pattFill prst="ltDnDiag">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6" name="Freeform 63"/>
              <p:cNvSpPr>
                <a:spLocks noEditPoints="1"/>
              </p:cNvSpPr>
              <p:nvPr/>
            </p:nvSpPr>
            <p:spPr bwMode="auto">
              <a:xfrm>
                <a:off x="4877543" y="1947010"/>
                <a:ext cx="322133" cy="369700"/>
              </a:xfrm>
              <a:custGeom>
                <a:avLst/>
                <a:gdLst>
                  <a:gd name="T0" fmla="*/ 71 w 141"/>
                  <a:gd name="T1" fmla="*/ 5 h 167"/>
                  <a:gd name="T2" fmla="*/ 67 w 141"/>
                  <a:gd name="T3" fmla="*/ 47 h 167"/>
                  <a:gd name="T4" fmla="*/ 87 w 141"/>
                  <a:gd name="T5" fmla="*/ 73 h 167"/>
                  <a:gd name="T6" fmla="*/ 76 w 141"/>
                  <a:gd name="T7" fmla="*/ 89 h 167"/>
                  <a:gd name="T8" fmla="*/ 66 w 141"/>
                  <a:gd name="T9" fmla="*/ 95 h 167"/>
                  <a:gd name="T10" fmla="*/ 60 w 141"/>
                  <a:gd name="T11" fmla="*/ 106 h 167"/>
                  <a:gd name="T12" fmla="*/ 51 w 141"/>
                  <a:gd name="T13" fmla="*/ 115 h 167"/>
                  <a:gd name="T14" fmla="*/ 47 w 141"/>
                  <a:gd name="T15" fmla="*/ 129 h 167"/>
                  <a:gd name="T16" fmla="*/ 44 w 141"/>
                  <a:gd name="T17" fmla="*/ 146 h 167"/>
                  <a:gd name="T18" fmla="*/ 36 w 141"/>
                  <a:gd name="T19" fmla="*/ 157 h 167"/>
                  <a:gd name="T20" fmla="*/ 17 w 141"/>
                  <a:gd name="T21" fmla="*/ 140 h 167"/>
                  <a:gd name="T22" fmla="*/ 4 w 141"/>
                  <a:gd name="T23" fmla="*/ 120 h 167"/>
                  <a:gd name="T24" fmla="*/ 8 w 141"/>
                  <a:gd name="T25" fmla="*/ 95 h 167"/>
                  <a:gd name="T26" fmla="*/ 6 w 141"/>
                  <a:gd name="T27" fmla="*/ 60 h 167"/>
                  <a:gd name="T28" fmla="*/ 18 w 141"/>
                  <a:gd name="T29" fmla="*/ 62 h 167"/>
                  <a:gd name="T30" fmla="*/ 24 w 141"/>
                  <a:gd name="T31" fmla="*/ 44 h 167"/>
                  <a:gd name="T32" fmla="*/ 25 w 141"/>
                  <a:gd name="T33" fmla="*/ 54 h 167"/>
                  <a:gd name="T34" fmla="*/ 33 w 141"/>
                  <a:gd name="T35" fmla="*/ 60 h 167"/>
                  <a:gd name="T36" fmla="*/ 36 w 141"/>
                  <a:gd name="T37" fmla="*/ 56 h 167"/>
                  <a:gd name="T38" fmla="*/ 47 w 141"/>
                  <a:gd name="T39" fmla="*/ 40 h 167"/>
                  <a:gd name="T40" fmla="*/ 34 w 141"/>
                  <a:gd name="T41" fmla="*/ 40 h 167"/>
                  <a:gd name="T42" fmla="*/ 18 w 141"/>
                  <a:gd name="T43" fmla="*/ 46 h 167"/>
                  <a:gd name="T44" fmla="*/ 17 w 141"/>
                  <a:gd name="T45" fmla="*/ 59 h 167"/>
                  <a:gd name="T46" fmla="*/ 5 w 141"/>
                  <a:gd name="T47" fmla="*/ 51 h 167"/>
                  <a:gd name="T48" fmla="*/ 24 w 141"/>
                  <a:gd name="T49" fmla="*/ 33 h 167"/>
                  <a:gd name="T50" fmla="*/ 11 w 141"/>
                  <a:gd name="T51" fmla="*/ 144 h 167"/>
                  <a:gd name="T52" fmla="*/ 68 w 141"/>
                  <a:gd name="T53" fmla="*/ 112 h 167"/>
                  <a:gd name="T54" fmla="*/ 68 w 141"/>
                  <a:gd name="T55" fmla="*/ 112 h 167"/>
                  <a:gd name="T56" fmla="*/ 107 w 141"/>
                  <a:gd name="T57" fmla="*/ 153 h 167"/>
                  <a:gd name="T58" fmla="*/ 105 w 141"/>
                  <a:gd name="T59" fmla="*/ 151 h 167"/>
                  <a:gd name="T60" fmla="*/ 128 w 141"/>
                  <a:gd name="T61" fmla="*/ 143 h 167"/>
                  <a:gd name="T62" fmla="*/ 124 w 141"/>
                  <a:gd name="T63" fmla="*/ 138 h 167"/>
                  <a:gd name="T64" fmla="*/ 132 w 141"/>
                  <a:gd name="T65" fmla="*/ 124 h 167"/>
                  <a:gd name="T66" fmla="*/ 139 w 141"/>
                  <a:gd name="T67" fmla="*/ 110 h 167"/>
                  <a:gd name="T68" fmla="*/ 133 w 141"/>
                  <a:gd name="T69" fmla="*/ 87 h 167"/>
                  <a:gd name="T70" fmla="*/ 119 w 141"/>
                  <a:gd name="T71" fmla="*/ 97 h 167"/>
                  <a:gd name="T72" fmla="*/ 111 w 141"/>
                  <a:gd name="T73" fmla="*/ 108 h 167"/>
                  <a:gd name="T74" fmla="*/ 113 w 141"/>
                  <a:gd name="T75" fmla="*/ 95 h 167"/>
                  <a:gd name="T76" fmla="*/ 105 w 141"/>
                  <a:gd name="T77" fmla="*/ 99 h 167"/>
                  <a:gd name="T78" fmla="*/ 88 w 141"/>
                  <a:gd name="T79" fmla="*/ 108 h 167"/>
                  <a:gd name="T80" fmla="*/ 96 w 141"/>
                  <a:gd name="T81" fmla="*/ 127 h 167"/>
                  <a:gd name="T82" fmla="*/ 112 w 141"/>
                  <a:gd name="T83" fmla="*/ 136 h 167"/>
                  <a:gd name="T84" fmla="*/ 125 w 141"/>
                  <a:gd name="T85" fmla="*/ 147 h 167"/>
                  <a:gd name="T86" fmla="*/ 132 w 141"/>
                  <a:gd name="T87" fmla="*/ 149 h 167"/>
                  <a:gd name="T88" fmla="*/ 128 w 141"/>
                  <a:gd name="T89" fmla="*/ 147 h 167"/>
                  <a:gd name="T90" fmla="*/ 111 w 141"/>
                  <a:gd name="T91" fmla="*/ 154 h 167"/>
                  <a:gd name="T92" fmla="*/ 93 w 141"/>
                  <a:gd name="T93" fmla="*/ 154 h 167"/>
                  <a:gd name="T94" fmla="*/ 106 w 141"/>
                  <a:gd name="T95" fmla="*/ 167 h 167"/>
                  <a:gd name="T96" fmla="*/ 77 w 141"/>
                  <a:gd name="T97" fmla="*/ 121 h 167"/>
                  <a:gd name="T98" fmla="*/ 52 w 141"/>
                  <a:gd name="T99" fmla="*/ 119 h 167"/>
                  <a:gd name="T100" fmla="*/ 61 w 141"/>
                  <a:gd name="T101" fmla="*/ 139 h 167"/>
                  <a:gd name="T102" fmla="*/ 83 w 141"/>
                  <a:gd name="T103" fmla="*/ 143 h 167"/>
                  <a:gd name="T104" fmla="*/ 84 w 141"/>
                  <a:gd name="T105" fmla="*/ 120 h 167"/>
                  <a:gd name="T106" fmla="*/ 74 w 141"/>
                  <a:gd name="T107" fmla="*/ 115 h 167"/>
                  <a:gd name="T108" fmla="*/ 78 w 141"/>
                  <a:gd name="T109" fmla="*/ 99 h 167"/>
                  <a:gd name="T110" fmla="*/ 75 w 141"/>
                  <a:gd name="T111" fmla="*/ 107 h 167"/>
                  <a:gd name="T112" fmla="*/ 89 w 141"/>
                  <a:gd name="T113" fmla="*/ 142 h 167"/>
                  <a:gd name="T114" fmla="*/ 80 w 141"/>
                  <a:gd name="T115" fmla="*/ 157 h 167"/>
                  <a:gd name="T116" fmla="*/ 66 w 141"/>
                  <a:gd name="T117" fmla="*/ 150 h 167"/>
                  <a:gd name="T118" fmla="*/ 67 w 141"/>
                  <a:gd name="T119" fmla="*/ 150 h 167"/>
                  <a:gd name="T120" fmla="*/ 61 w 141"/>
                  <a:gd name="T121" fmla="*/ 155 h 167"/>
                  <a:gd name="T122" fmla="*/ 83 w 141"/>
                  <a:gd name="T123" fmla="*/ 25 h 167"/>
                  <a:gd name="T124" fmla="*/ 85 w 141"/>
                  <a:gd name="T125" fmla="*/ 2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 h="167">
                    <a:moveTo>
                      <a:pt x="38" y="33"/>
                    </a:moveTo>
                    <a:cubicBezTo>
                      <a:pt x="44" y="30"/>
                      <a:pt x="44" y="30"/>
                      <a:pt x="44" y="30"/>
                    </a:cubicBezTo>
                    <a:cubicBezTo>
                      <a:pt x="47" y="24"/>
                      <a:pt x="47" y="24"/>
                      <a:pt x="47" y="24"/>
                    </a:cubicBezTo>
                    <a:cubicBezTo>
                      <a:pt x="51" y="17"/>
                      <a:pt x="51" y="17"/>
                      <a:pt x="51" y="17"/>
                    </a:cubicBezTo>
                    <a:cubicBezTo>
                      <a:pt x="53" y="14"/>
                      <a:pt x="53" y="14"/>
                      <a:pt x="53" y="14"/>
                    </a:cubicBezTo>
                    <a:cubicBezTo>
                      <a:pt x="55" y="9"/>
                      <a:pt x="55" y="9"/>
                      <a:pt x="55" y="9"/>
                    </a:cubicBezTo>
                    <a:cubicBezTo>
                      <a:pt x="61" y="7"/>
                      <a:pt x="61" y="7"/>
                      <a:pt x="61" y="7"/>
                    </a:cubicBezTo>
                    <a:cubicBezTo>
                      <a:pt x="61" y="7"/>
                      <a:pt x="65" y="6"/>
                      <a:pt x="66" y="6"/>
                    </a:cubicBezTo>
                    <a:cubicBezTo>
                      <a:pt x="67" y="5"/>
                      <a:pt x="73" y="0"/>
                      <a:pt x="73" y="0"/>
                    </a:cubicBezTo>
                    <a:cubicBezTo>
                      <a:pt x="74" y="0"/>
                      <a:pt x="74" y="0"/>
                      <a:pt x="74" y="0"/>
                    </a:cubicBezTo>
                    <a:cubicBezTo>
                      <a:pt x="71" y="5"/>
                      <a:pt x="71" y="5"/>
                      <a:pt x="71" y="5"/>
                    </a:cubicBezTo>
                    <a:cubicBezTo>
                      <a:pt x="71" y="8"/>
                      <a:pt x="71" y="8"/>
                      <a:pt x="71" y="8"/>
                    </a:cubicBezTo>
                    <a:cubicBezTo>
                      <a:pt x="71" y="10"/>
                      <a:pt x="71" y="10"/>
                      <a:pt x="71" y="10"/>
                    </a:cubicBezTo>
                    <a:cubicBezTo>
                      <a:pt x="72" y="14"/>
                      <a:pt x="72" y="14"/>
                      <a:pt x="72" y="14"/>
                    </a:cubicBezTo>
                    <a:cubicBezTo>
                      <a:pt x="73" y="15"/>
                      <a:pt x="73" y="15"/>
                      <a:pt x="73" y="15"/>
                    </a:cubicBezTo>
                    <a:cubicBezTo>
                      <a:pt x="73" y="19"/>
                      <a:pt x="73" y="19"/>
                      <a:pt x="73" y="19"/>
                    </a:cubicBezTo>
                    <a:cubicBezTo>
                      <a:pt x="73" y="23"/>
                      <a:pt x="73" y="23"/>
                      <a:pt x="73" y="23"/>
                    </a:cubicBezTo>
                    <a:cubicBezTo>
                      <a:pt x="73" y="23"/>
                      <a:pt x="76" y="25"/>
                      <a:pt x="75" y="26"/>
                    </a:cubicBezTo>
                    <a:cubicBezTo>
                      <a:pt x="73" y="27"/>
                      <a:pt x="71" y="30"/>
                      <a:pt x="71" y="30"/>
                    </a:cubicBezTo>
                    <a:cubicBezTo>
                      <a:pt x="70" y="36"/>
                      <a:pt x="70" y="36"/>
                      <a:pt x="70" y="36"/>
                    </a:cubicBezTo>
                    <a:cubicBezTo>
                      <a:pt x="66" y="41"/>
                      <a:pt x="66" y="41"/>
                      <a:pt x="66" y="41"/>
                    </a:cubicBezTo>
                    <a:cubicBezTo>
                      <a:pt x="67" y="47"/>
                      <a:pt x="67" y="47"/>
                      <a:pt x="67" y="47"/>
                    </a:cubicBezTo>
                    <a:cubicBezTo>
                      <a:pt x="68" y="52"/>
                      <a:pt x="68" y="52"/>
                      <a:pt x="68" y="52"/>
                    </a:cubicBezTo>
                    <a:cubicBezTo>
                      <a:pt x="67" y="56"/>
                      <a:pt x="67" y="56"/>
                      <a:pt x="67" y="56"/>
                    </a:cubicBezTo>
                    <a:cubicBezTo>
                      <a:pt x="70" y="59"/>
                      <a:pt x="70" y="59"/>
                      <a:pt x="70" y="59"/>
                    </a:cubicBezTo>
                    <a:cubicBezTo>
                      <a:pt x="69" y="61"/>
                      <a:pt x="69" y="61"/>
                      <a:pt x="69" y="61"/>
                    </a:cubicBezTo>
                    <a:cubicBezTo>
                      <a:pt x="70" y="64"/>
                      <a:pt x="70" y="64"/>
                      <a:pt x="70" y="64"/>
                    </a:cubicBezTo>
                    <a:cubicBezTo>
                      <a:pt x="73" y="66"/>
                      <a:pt x="73" y="66"/>
                      <a:pt x="73" y="66"/>
                    </a:cubicBezTo>
                    <a:cubicBezTo>
                      <a:pt x="73" y="66"/>
                      <a:pt x="75" y="66"/>
                      <a:pt x="76" y="66"/>
                    </a:cubicBezTo>
                    <a:cubicBezTo>
                      <a:pt x="77" y="66"/>
                      <a:pt x="80" y="65"/>
                      <a:pt x="81" y="65"/>
                    </a:cubicBezTo>
                    <a:cubicBezTo>
                      <a:pt x="82" y="65"/>
                      <a:pt x="84" y="66"/>
                      <a:pt x="84" y="66"/>
                    </a:cubicBezTo>
                    <a:cubicBezTo>
                      <a:pt x="87" y="70"/>
                      <a:pt x="87" y="70"/>
                      <a:pt x="87" y="70"/>
                    </a:cubicBezTo>
                    <a:cubicBezTo>
                      <a:pt x="87" y="73"/>
                      <a:pt x="87" y="73"/>
                      <a:pt x="87" y="73"/>
                    </a:cubicBezTo>
                    <a:cubicBezTo>
                      <a:pt x="87" y="73"/>
                      <a:pt x="86" y="75"/>
                      <a:pt x="86" y="76"/>
                    </a:cubicBezTo>
                    <a:cubicBezTo>
                      <a:pt x="85" y="77"/>
                      <a:pt x="84" y="79"/>
                      <a:pt x="84" y="79"/>
                    </a:cubicBezTo>
                    <a:cubicBezTo>
                      <a:pt x="82" y="81"/>
                      <a:pt x="82" y="81"/>
                      <a:pt x="82" y="81"/>
                    </a:cubicBezTo>
                    <a:cubicBezTo>
                      <a:pt x="81" y="84"/>
                      <a:pt x="81" y="84"/>
                      <a:pt x="81" y="84"/>
                    </a:cubicBezTo>
                    <a:cubicBezTo>
                      <a:pt x="80" y="86"/>
                      <a:pt x="80" y="86"/>
                      <a:pt x="80" y="86"/>
                    </a:cubicBezTo>
                    <a:cubicBezTo>
                      <a:pt x="80" y="86"/>
                      <a:pt x="80" y="86"/>
                      <a:pt x="80" y="86"/>
                    </a:cubicBezTo>
                    <a:cubicBezTo>
                      <a:pt x="78" y="84"/>
                      <a:pt x="78" y="84"/>
                      <a:pt x="78" y="84"/>
                    </a:cubicBezTo>
                    <a:cubicBezTo>
                      <a:pt x="78" y="84"/>
                      <a:pt x="78" y="81"/>
                      <a:pt x="77" y="82"/>
                    </a:cubicBezTo>
                    <a:cubicBezTo>
                      <a:pt x="76" y="82"/>
                      <a:pt x="75" y="84"/>
                      <a:pt x="75" y="84"/>
                    </a:cubicBezTo>
                    <a:cubicBezTo>
                      <a:pt x="76" y="86"/>
                      <a:pt x="76" y="86"/>
                      <a:pt x="76" y="86"/>
                    </a:cubicBezTo>
                    <a:cubicBezTo>
                      <a:pt x="76" y="86"/>
                      <a:pt x="77" y="89"/>
                      <a:pt x="76" y="89"/>
                    </a:cubicBezTo>
                    <a:cubicBezTo>
                      <a:pt x="75" y="89"/>
                      <a:pt x="74" y="89"/>
                      <a:pt x="74" y="89"/>
                    </a:cubicBezTo>
                    <a:cubicBezTo>
                      <a:pt x="73" y="85"/>
                      <a:pt x="73" y="85"/>
                      <a:pt x="73" y="85"/>
                    </a:cubicBezTo>
                    <a:cubicBezTo>
                      <a:pt x="70" y="84"/>
                      <a:pt x="70" y="84"/>
                      <a:pt x="70" y="84"/>
                    </a:cubicBezTo>
                    <a:cubicBezTo>
                      <a:pt x="72" y="80"/>
                      <a:pt x="72" y="80"/>
                      <a:pt x="72" y="80"/>
                    </a:cubicBezTo>
                    <a:cubicBezTo>
                      <a:pt x="70" y="79"/>
                      <a:pt x="70" y="79"/>
                      <a:pt x="70" y="79"/>
                    </a:cubicBezTo>
                    <a:cubicBezTo>
                      <a:pt x="70" y="79"/>
                      <a:pt x="69" y="79"/>
                      <a:pt x="68" y="80"/>
                    </a:cubicBezTo>
                    <a:cubicBezTo>
                      <a:pt x="68" y="81"/>
                      <a:pt x="67" y="85"/>
                      <a:pt x="67" y="85"/>
                    </a:cubicBezTo>
                    <a:cubicBezTo>
                      <a:pt x="66" y="89"/>
                      <a:pt x="66" y="89"/>
                      <a:pt x="66" y="89"/>
                    </a:cubicBezTo>
                    <a:cubicBezTo>
                      <a:pt x="66" y="89"/>
                      <a:pt x="67" y="90"/>
                      <a:pt x="67" y="91"/>
                    </a:cubicBezTo>
                    <a:cubicBezTo>
                      <a:pt x="67" y="92"/>
                      <a:pt x="66" y="93"/>
                      <a:pt x="66" y="93"/>
                    </a:cubicBezTo>
                    <a:cubicBezTo>
                      <a:pt x="66" y="93"/>
                      <a:pt x="66" y="94"/>
                      <a:pt x="66" y="95"/>
                    </a:cubicBezTo>
                    <a:cubicBezTo>
                      <a:pt x="66" y="95"/>
                      <a:pt x="67" y="97"/>
                      <a:pt x="67" y="98"/>
                    </a:cubicBezTo>
                    <a:cubicBezTo>
                      <a:pt x="67" y="98"/>
                      <a:pt x="67" y="99"/>
                      <a:pt x="66" y="99"/>
                    </a:cubicBezTo>
                    <a:cubicBezTo>
                      <a:pt x="66" y="100"/>
                      <a:pt x="66" y="100"/>
                      <a:pt x="66" y="101"/>
                    </a:cubicBezTo>
                    <a:cubicBezTo>
                      <a:pt x="65" y="101"/>
                      <a:pt x="64" y="102"/>
                      <a:pt x="64" y="102"/>
                    </a:cubicBezTo>
                    <a:cubicBezTo>
                      <a:pt x="64" y="102"/>
                      <a:pt x="62" y="103"/>
                      <a:pt x="62" y="103"/>
                    </a:cubicBezTo>
                    <a:cubicBezTo>
                      <a:pt x="62" y="103"/>
                      <a:pt x="61" y="102"/>
                      <a:pt x="60" y="102"/>
                    </a:cubicBezTo>
                    <a:cubicBezTo>
                      <a:pt x="59" y="102"/>
                      <a:pt x="59" y="101"/>
                      <a:pt x="58" y="102"/>
                    </a:cubicBezTo>
                    <a:cubicBezTo>
                      <a:pt x="57" y="103"/>
                      <a:pt x="57" y="103"/>
                      <a:pt x="57" y="103"/>
                    </a:cubicBezTo>
                    <a:cubicBezTo>
                      <a:pt x="58" y="104"/>
                      <a:pt x="58" y="104"/>
                      <a:pt x="58" y="104"/>
                    </a:cubicBezTo>
                    <a:cubicBezTo>
                      <a:pt x="60" y="104"/>
                      <a:pt x="60" y="104"/>
                      <a:pt x="60" y="104"/>
                    </a:cubicBezTo>
                    <a:cubicBezTo>
                      <a:pt x="60" y="106"/>
                      <a:pt x="60" y="106"/>
                      <a:pt x="60" y="106"/>
                    </a:cubicBezTo>
                    <a:cubicBezTo>
                      <a:pt x="60" y="106"/>
                      <a:pt x="61" y="106"/>
                      <a:pt x="61" y="107"/>
                    </a:cubicBezTo>
                    <a:cubicBezTo>
                      <a:pt x="60" y="108"/>
                      <a:pt x="59" y="109"/>
                      <a:pt x="59" y="109"/>
                    </a:cubicBezTo>
                    <a:cubicBezTo>
                      <a:pt x="57" y="111"/>
                      <a:pt x="57" y="111"/>
                      <a:pt x="57" y="111"/>
                    </a:cubicBezTo>
                    <a:cubicBezTo>
                      <a:pt x="55" y="112"/>
                      <a:pt x="55" y="112"/>
                      <a:pt x="55" y="112"/>
                    </a:cubicBezTo>
                    <a:cubicBezTo>
                      <a:pt x="55" y="112"/>
                      <a:pt x="53" y="111"/>
                      <a:pt x="53" y="112"/>
                    </a:cubicBezTo>
                    <a:cubicBezTo>
                      <a:pt x="52" y="112"/>
                      <a:pt x="51" y="112"/>
                      <a:pt x="51" y="112"/>
                    </a:cubicBezTo>
                    <a:cubicBezTo>
                      <a:pt x="51" y="113"/>
                      <a:pt x="53" y="115"/>
                      <a:pt x="53" y="115"/>
                    </a:cubicBezTo>
                    <a:cubicBezTo>
                      <a:pt x="49" y="111"/>
                      <a:pt x="49" y="111"/>
                      <a:pt x="49" y="111"/>
                    </a:cubicBezTo>
                    <a:cubicBezTo>
                      <a:pt x="47" y="111"/>
                      <a:pt x="47" y="111"/>
                      <a:pt x="47" y="111"/>
                    </a:cubicBezTo>
                    <a:cubicBezTo>
                      <a:pt x="50" y="113"/>
                      <a:pt x="50" y="113"/>
                      <a:pt x="50" y="113"/>
                    </a:cubicBezTo>
                    <a:cubicBezTo>
                      <a:pt x="51" y="115"/>
                      <a:pt x="51" y="115"/>
                      <a:pt x="51" y="115"/>
                    </a:cubicBezTo>
                    <a:cubicBezTo>
                      <a:pt x="53" y="116"/>
                      <a:pt x="53" y="116"/>
                      <a:pt x="53" y="116"/>
                    </a:cubicBezTo>
                    <a:cubicBezTo>
                      <a:pt x="52" y="117"/>
                      <a:pt x="52" y="117"/>
                      <a:pt x="52" y="117"/>
                    </a:cubicBezTo>
                    <a:cubicBezTo>
                      <a:pt x="51" y="118"/>
                      <a:pt x="51" y="118"/>
                      <a:pt x="51" y="118"/>
                    </a:cubicBezTo>
                    <a:cubicBezTo>
                      <a:pt x="49" y="120"/>
                      <a:pt x="49" y="120"/>
                      <a:pt x="49" y="120"/>
                    </a:cubicBezTo>
                    <a:cubicBezTo>
                      <a:pt x="49" y="120"/>
                      <a:pt x="48" y="121"/>
                      <a:pt x="47" y="121"/>
                    </a:cubicBezTo>
                    <a:cubicBezTo>
                      <a:pt x="47" y="121"/>
                      <a:pt x="44" y="121"/>
                      <a:pt x="44" y="121"/>
                    </a:cubicBezTo>
                    <a:cubicBezTo>
                      <a:pt x="45" y="122"/>
                      <a:pt x="45" y="122"/>
                      <a:pt x="45" y="122"/>
                    </a:cubicBezTo>
                    <a:cubicBezTo>
                      <a:pt x="47" y="123"/>
                      <a:pt x="47" y="123"/>
                      <a:pt x="47" y="123"/>
                    </a:cubicBezTo>
                    <a:cubicBezTo>
                      <a:pt x="47" y="123"/>
                      <a:pt x="48" y="122"/>
                      <a:pt x="48" y="123"/>
                    </a:cubicBezTo>
                    <a:cubicBezTo>
                      <a:pt x="47" y="123"/>
                      <a:pt x="47" y="123"/>
                      <a:pt x="47" y="124"/>
                    </a:cubicBezTo>
                    <a:cubicBezTo>
                      <a:pt x="47" y="126"/>
                      <a:pt x="47" y="129"/>
                      <a:pt x="47" y="129"/>
                    </a:cubicBezTo>
                    <a:cubicBezTo>
                      <a:pt x="49" y="132"/>
                      <a:pt x="49" y="132"/>
                      <a:pt x="49" y="132"/>
                    </a:cubicBezTo>
                    <a:cubicBezTo>
                      <a:pt x="50" y="133"/>
                      <a:pt x="50" y="133"/>
                      <a:pt x="50" y="133"/>
                    </a:cubicBezTo>
                    <a:cubicBezTo>
                      <a:pt x="50" y="133"/>
                      <a:pt x="50" y="133"/>
                      <a:pt x="50" y="134"/>
                    </a:cubicBezTo>
                    <a:cubicBezTo>
                      <a:pt x="50" y="134"/>
                      <a:pt x="50" y="135"/>
                      <a:pt x="50" y="135"/>
                    </a:cubicBezTo>
                    <a:cubicBezTo>
                      <a:pt x="50" y="137"/>
                      <a:pt x="50" y="137"/>
                      <a:pt x="50" y="137"/>
                    </a:cubicBezTo>
                    <a:cubicBezTo>
                      <a:pt x="50" y="137"/>
                      <a:pt x="49" y="138"/>
                      <a:pt x="48" y="138"/>
                    </a:cubicBezTo>
                    <a:cubicBezTo>
                      <a:pt x="48" y="138"/>
                      <a:pt x="44" y="139"/>
                      <a:pt x="44" y="139"/>
                    </a:cubicBezTo>
                    <a:cubicBezTo>
                      <a:pt x="43" y="141"/>
                      <a:pt x="43" y="141"/>
                      <a:pt x="43" y="141"/>
                    </a:cubicBezTo>
                    <a:cubicBezTo>
                      <a:pt x="45" y="142"/>
                      <a:pt x="45" y="142"/>
                      <a:pt x="45" y="142"/>
                    </a:cubicBezTo>
                    <a:cubicBezTo>
                      <a:pt x="45" y="142"/>
                      <a:pt x="45" y="144"/>
                      <a:pt x="45" y="144"/>
                    </a:cubicBezTo>
                    <a:cubicBezTo>
                      <a:pt x="45" y="145"/>
                      <a:pt x="44" y="146"/>
                      <a:pt x="44" y="146"/>
                    </a:cubicBezTo>
                    <a:cubicBezTo>
                      <a:pt x="46" y="146"/>
                      <a:pt x="46" y="146"/>
                      <a:pt x="46" y="146"/>
                    </a:cubicBezTo>
                    <a:cubicBezTo>
                      <a:pt x="49" y="147"/>
                      <a:pt x="49" y="147"/>
                      <a:pt x="49" y="147"/>
                    </a:cubicBezTo>
                    <a:cubicBezTo>
                      <a:pt x="53" y="152"/>
                      <a:pt x="53" y="152"/>
                      <a:pt x="53" y="152"/>
                    </a:cubicBezTo>
                    <a:cubicBezTo>
                      <a:pt x="52" y="156"/>
                      <a:pt x="52" y="156"/>
                      <a:pt x="52" y="156"/>
                    </a:cubicBezTo>
                    <a:cubicBezTo>
                      <a:pt x="50" y="158"/>
                      <a:pt x="50" y="158"/>
                      <a:pt x="50" y="158"/>
                    </a:cubicBezTo>
                    <a:cubicBezTo>
                      <a:pt x="48" y="154"/>
                      <a:pt x="48" y="154"/>
                      <a:pt x="48" y="154"/>
                    </a:cubicBezTo>
                    <a:cubicBezTo>
                      <a:pt x="48" y="154"/>
                      <a:pt x="47" y="154"/>
                      <a:pt x="47" y="155"/>
                    </a:cubicBezTo>
                    <a:cubicBezTo>
                      <a:pt x="46" y="155"/>
                      <a:pt x="43" y="157"/>
                      <a:pt x="43" y="157"/>
                    </a:cubicBezTo>
                    <a:cubicBezTo>
                      <a:pt x="43" y="157"/>
                      <a:pt x="41" y="158"/>
                      <a:pt x="40" y="158"/>
                    </a:cubicBezTo>
                    <a:cubicBezTo>
                      <a:pt x="40" y="158"/>
                      <a:pt x="39" y="158"/>
                      <a:pt x="39" y="158"/>
                    </a:cubicBezTo>
                    <a:cubicBezTo>
                      <a:pt x="36" y="157"/>
                      <a:pt x="36" y="157"/>
                      <a:pt x="36" y="157"/>
                    </a:cubicBezTo>
                    <a:cubicBezTo>
                      <a:pt x="32" y="155"/>
                      <a:pt x="32" y="155"/>
                      <a:pt x="32" y="155"/>
                    </a:cubicBezTo>
                    <a:cubicBezTo>
                      <a:pt x="32" y="155"/>
                      <a:pt x="30" y="154"/>
                      <a:pt x="29" y="154"/>
                    </a:cubicBezTo>
                    <a:cubicBezTo>
                      <a:pt x="28" y="154"/>
                      <a:pt x="23" y="152"/>
                      <a:pt x="23" y="152"/>
                    </a:cubicBezTo>
                    <a:cubicBezTo>
                      <a:pt x="21" y="153"/>
                      <a:pt x="21" y="153"/>
                      <a:pt x="21" y="153"/>
                    </a:cubicBezTo>
                    <a:cubicBezTo>
                      <a:pt x="18" y="153"/>
                      <a:pt x="18" y="153"/>
                      <a:pt x="18" y="153"/>
                    </a:cubicBezTo>
                    <a:cubicBezTo>
                      <a:pt x="16" y="152"/>
                      <a:pt x="16" y="152"/>
                      <a:pt x="16" y="152"/>
                    </a:cubicBezTo>
                    <a:cubicBezTo>
                      <a:pt x="14" y="149"/>
                      <a:pt x="14" y="149"/>
                      <a:pt x="14" y="149"/>
                    </a:cubicBezTo>
                    <a:cubicBezTo>
                      <a:pt x="14" y="149"/>
                      <a:pt x="13" y="147"/>
                      <a:pt x="13" y="147"/>
                    </a:cubicBezTo>
                    <a:cubicBezTo>
                      <a:pt x="13" y="147"/>
                      <a:pt x="16" y="145"/>
                      <a:pt x="16" y="145"/>
                    </a:cubicBezTo>
                    <a:cubicBezTo>
                      <a:pt x="17" y="145"/>
                      <a:pt x="17" y="144"/>
                      <a:pt x="17" y="144"/>
                    </a:cubicBezTo>
                    <a:cubicBezTo>
                      <a:pt x="17" y="140"/>
                      <a:pt x="17" y="140"/>
                      <a:pt x="17" y="140"/>
                    </a:cubicBezTo>
                    <a:cubicBezTo>
                      <a:pt x="17" y="140"/>
                      <a:pt x="17" y="138"/>
                      <a:pt x="17" y="138"/>
                    </a:cubicBezTo>
                    <a:cubicBezTo>
                      <a:pt x="17" y="137"/>
                      <a:pt x="18" y="136"/>
                      <a:pt x="18" y="136"/>
                    </a:cubicBezTo>
                    <a:cubicBezTo>
                      <a:pt x="18" y="136"/>
                      <a:pt x="18" y="133"/>
                      <a:pt x="17" y="132"/>
                    </a:cubicBezTo>
                    <a:cubicBezTo>
                      <a:pt x="17" y="130"/>
                      <a:pt x="17" y="128"/>
                      <a:pt x="17" y="128"/>
                    </a:cubicBezTo>
                    <a:cubicBezTo>
                      <a:pt x="15" y="125"/>
                      <a:pt x="15" y="125"/>
                      <a:pt x="15" y="125"/>
                    </a:cubicBezTo>
                    <a:cubicBezTo>
                      <a:pt x="15" y="125"/>
                      <a:pt x="14" y="125"/>
                      <a:pt x="12" y="124"/>
                    </a:cubicBezTo>
                    <a:cubicBezTo>
                      <a:pt x="10" y="123"/>
                      <a:pt x="7" y="122"/>
                      <a:pt x="7" y="122"/>
                    </a:cubicBezTo>
                    <a:cubicBezTo>
                      <a:pt x="7" y="119"/>
                      <a:pt x="7" y="119"/>
                      <a:pt x="7" y="119"/>
                    </a:cubicBezTo>
                    <a:cubicBezTo>
                      <a:pt x="6" y="118"/>
                      <a:pt x="6" y="118"/>
                      <a:pt x="6" y="118"/>
                    </a:cubicBezTo>
                    <a:cubicBezTo>
                      <a:pt x="6" y="118"/>
                      <a:pt x="4" y="118"/>
                      <a:pt x="4" y="119"/>
                    </a:cubicBezTo>
                    <a:cubicBezTo>
                      <a:pt x="4" y="119"/>
                      <a:pt x="4" y="120"/>
                      <a:pt x="4" y="120"/>
                    </a:cubicBezTo>
                    <a:cubicBezTo>
                      <a:pt x="2" y="119"/>
                      <a:pt x="2" y="119"/>
                      <a:pt x="2" y="119"/>
                    </a:cubicBezTo>
                    <a:cubicBezTo>
                      <a:pt x="2" y="119"/>
                      <a:pt x="0" y="116"/>
                      <a:pt x="0" y="115"/>
                    </a:cubicBezTo>
                    <a:cubicBezTo>
                      <a:pt x="1" y="115"/>
                      <a:pt x="2" y="114"/>
                      <a:pt x="2" y="113"/>
                    </a:cubicBezTo>
                    <a:cubicBezTo>
                      <a:pt x="3" y="112"/>
                      <a:pt x="4" y="110"/>
                      <a:pt x="4" y="109"/>
                    </a:cubicBezTo>
                    <a:cubicBezTo>
                      <a:pt x="4" y="109"/>
                      <a:pt x="4" y="105"/>
                      <a:pt x="4" y="105"/>
                    </a:cubicBezTo>
                    <a:cubicBezTo>
                      <a:pt x="4" y="105"/>
                      <a:pt x="3" y="104"/>
                      <a:pt x="4" y="104"/>
                    </a:cubicBezTo>
                    <a:cubicBezTo>
                      <a:pt x="5" y="104"/>
                      <a:pt x="4" y="104"/>
                      <a:pt x="5" y="104"/>
                    </a:cubicBezTo>
                    <a:cubicBezTo>
                      <a:pt x="6" y="103"/>
                      <a:pt x="9" y="101"/>
                      <a:pt x="9" y="101"/>
                    </a:cubicBezTo>
                    <a:cubicBezTo>
                      <a:pt x="9" y="99"/>
                      <a:pt x="9" y="99"/>
                      <a:pt x="9" y="99"/>
                    </a:cubicBezTo>
                    <a:cubicBezTo>
                      <a:pt x="9" y="99"/>
                      <a:pt x="8" y="97"/>
                      <a:pt x="8" y="96"/>
                    </a:cubicBezTo>
                    <a:cubicBezTo>
                      <a:pt x="8" y="96"/>
                      <a:pt x="8" y="96"/>
                      <a:pt x="8" y="95"/>
                    </a:cubicBezTo>
                    <a:cubicBezTo>
                      <a:pt x="8" y="93"/>
                      <a:pt x="4" y="89"/>
                      <a:pt x="4" y="89"/>
                    </a:cubicBezTo>
                    <a:cubicBezTo>
                      <a:pt x="2" y="89"/>
                      <a:pt x="2" y="89"/>
                      <a:pt x="2" y="89"/>
                    </a:cubicBezTo>
                    <a:cubicBezTo>
                      <a:pt x="2" y="89"/>
                      <a:pt x="2" y="88"/>
                      <a:pt x="2" y="87"/>
                    </a:cubicBezTo>
                    <a:cubicBezTo>
                      <a:pt x="2" y="87"/>
                      <a:pt x="2" y="84"/>
                      <a:pt x="2" y="84"/>
                    </a:cubicBezTo>
                    <a:cubicBezTo>
                      <a:pt x="3" y="80"/>
                      <a:pt x="3" y="80"/>
                      <a:pt x="3" y="80"/>
                    </a:cubicBezTo>
                    <a:cubicBezTo>
                      <a:pt x="2" y="73"/>
                      <a:pt x="2" y="73"/>
                      <a:pt x="2" y="73"/>
                    </a:cubicBezTo>
                    <a:cubicBezTo>
                      <a:pt x="2" y="68"/>
                      <a:pt x="2" y="68"/>
                      <a:pt x="2" y="68"/>
                    </a:cubicBezTo>
                    <a:cubicBezTo>
                      <a:pt x="2" y="68"/>
                      <a:pt x="2" y="64"/>
                      <a:pt x="2" y="63"/>
                    </a:cubicBezTo>
                    <a:cubicBezTo>
                      <a:pt x="2" y="63"/>
                      <a:pt x="4" y="59"/>
                      <a:pt x="4" y="59"/>
                    </a:cubicBezTo>
                    <a:cubicBezTo>
                      <a:pt x="5" y="57"/>
                      <a:pt x="5" y="57"/>
                      <a:pt x="5" y="57"/>
                    </a:cubicBezTo>
                    <a:cubicBezTo>
                      <a:pt x="6" y="60"/>
                      <a:pt x="6" y="60"/>
                      <a:pt x="6" y="60"/>
                    </a:cubicBezTo>
                    <a:cubicBezTo>
                      <a:pt x="6" y="60"/>
                      <a:pt x="5" y="61"/>
                      <a:pt x="6" y="62"/>
                    </a:cubicBezTo>
                    <a:cubicBezTo>
                      <a:pt x="7" y="62"/>
                      <a:pt x="8" y="62"/>
                      <a:pt x="9" y="62"/>
                    </a:cubicBezTo>
                    <a:cubicBezTo>
                      <a:pt x="9" y="62"/>
                      <a:pt x="10" y="63"/>
                      <a:pt x="10" y="63"/>
                    </a:cubicBezTo>
                    <a:cubicBezTo>
                      <a:pt x="13" y="65"/>
                      <a:pt x="13" y="65"/>
                      <a:pt x="13" y="65"/>
                    </a:cubicBezTo>
                    <a:cubicBezTo>
                      <a:pt x="15" y="67"/>
                      <a:pt x="15" y="67"/>
                      <a:pt x="15" y="67"/>
                    </a:cubicBezTo>
                    <a:cubicBezTo>
                      <a:pt x="17" y="68"/>
                      <a:pt x="17" y="68"/>
                      <a:pt x="17" y="68"/>
                    </a:cubicBezTo>
                    <a:cubicBezTo>
                      <a:pt x="19" y="68"/>
                      <a:pt x="19" y="68"/>
                      <a:pt x="19" y="68"/>
                    </a:cubicBezTo>
                    <a:cubicBezTo>
                      <a:pt x="20" y="67"/>
                      <a:pt x="20" y="67"/>
                      <a:pt x="20" y="67"/>
                    </a:cubicBezTo>
                    <a:cubicBezTo>
                      <a:pt x="20" y="67"/>
                      <a:pt x="20" y="66"/>
                      <a:pt x="20" y="66"/>
                    </a:cubicBezTo>
                    <a:cubicBezTo>
                      <a:pt x="20" y="66"/>
                      <a:pt x="19" y="64"/>
                      <a:pt x="19" y="64"/>
                    </a:cubicBezTo>
                    <a:cubicBezTo>
                      <a:pt x="19" y="63"/>
                      <a:pt x="18" y="62"/>
                      <a:pt x="18" y="62"/>
                    </a:cubicBezTo>
                    <a:cubicBezTo>
                      <a:pt x="21" y="60"/>
                      <a:pt x="21" y="60"/>
                      <a:pt x="21" y="60"/>
                    </a:cubicBezTo>
                    <a:cubicBezTo>
                      <a:pt x="22" y="58"/>
                      <a:pt x="22" y="58"/>
                      <a:pt x="22" y="58"/>
                    </a:cubicBezTo>
                    <a:cubicBezTo>
                      <a:pt x="22" y="58"/>
                      <a:pt x="22" y="57"/>
                      <a:pt x="21" y="57"/>
                    </a:cubicBezTo>
                    <a:cubicBezTo>
                      <a:pt x="20" y="57"/>
                      <a:pt x="18" y="57"/>
                      <a:pt x="18" y="57"/>
                    </a:cubicBezTo>
                    <a:cubicBezTo>
                      <a:pt x="18" y="57"/>
                      <a:pt x="17" y="56"/>
                      <a:pt x="17" y="56"/>
                    </a:cubicBezTo>
                    <a:cubicBezTo>
                      <a:pt x="17" y="56"/>
                      <a:pt x="16" y="54"/>
                      <a:pt x="16" y="54"/>
                    </a:cubicBezTo>
                    <a:cubicBezTo>
                      <a:pt x="16" y="54"/>
                      <a:pt x="16" y="52"/>
                      <a:pt x="17" y="52"/>
                    </a:cubicBezTo>
                    <a:cubicBezTo>
                      <a:pt x="17" y="51"/>
                      <a:pt x="18" y="48"/>
                      <a:pt x="18" y="48"/>
                    </a:cubicBezTo>
                    <a:cubicBezTo>
                      <a:pt x="18" y="48"/>
                      <a:pt x="17" y="46"/>
                      <a:pt x="19" y="46"/>
                    </a:cubicBezTo>
                    <a:cubicBezTo>
                      <a:pt x="21" y="46"/>
                      <a:pt x="22" y="46"/>
                      <a:pt x="22" y="46"/>
                    </a:cubicBezTo>
                    <a:cubicBezTo>
                      <a:pt x="22" y="46"/>
                      <a:pt x="23" y="44"/>
                      <a:pt x="24" y="44"/>
                    </a:cubicBezTo>
                    <a:cubicBezTo>
                      <a:pt x="24" y="44"/>
                      <a:pt x="25" y="43"/>
                      <a:pt x="25" y="44"/>
                    </a:cubicBezTo>
                    <a:cubicBezTo>
                      <a:pt x="26" y="44"/>
                      <a:pt x="25" y="47"/>
                      <a:pt x="25" y="47"/>
                    </a:cubicBezTo>
                    <a:cubicBezTo>
                      <a:pt x="23" y="49"/>
                      <a:pt x="23" y="49"/>
                      <a:pt x="23" y="49"/>
                    </a:cubicBezTo>
                    <a:cubicBezTo>
                      <a:pt x="23" y="49"/>
                      <a:pt x="24" y="50"/>
                      <a:pt x="24" y="51"/>
                    </a:cubicBezTo>
                    <a:cubicBezTo>
                      <a:pt x="24" y="52"/>
                      <a:pt x="24" y="53"/>
                      <a:pt x="24" y="53"/>
                    </a:cubicBezTo>
                    <a:cubicBezTo>
                      <a:pt x="22" y="56"/>
                      <a:pt x="22" y="56"/>
                      <a:pt x="22" y="56"/>
                    </a:cubicBezTo>
                    <a:cubicBezTo>
                      <a:pt x="22" y="56"/>
                      <a:pt x="23" y="56"/>
                      <a:pt x="23" y="56"/>
                    </a:cubicBezTo>
                    <a:cubicBezTo>
                      <a:pt x="23" y="57"/>
                      <a:pt x="23" y="58"/>
                      <a:pt x="23" y="58"/>
                    </a:cubicBezTo>
                    <a:cubicBezTo>
                      <a:pt x="26" y="57"/>
                      <a:pt x="26" y="57"/>
                      <a:pt x="26" y="57"/>
                    </a:cubicBezTo>
                    <a:cubicBezTo>
                      <a:pt x="26" y="57"/>
                      <a:pt x="25" y="56"/>
                      <a:pt x="25" y="56"/>
                    </a:cubicBezTo>
                    <a:cubicBezTo>
                      <a:pt x="25" y="56"/>
                      <a:pt x="24" y="55"/>
                      <a:pt x="25" y="54"/>
                    </a:cubicBezTo>
                    <a:cubicBezTo>
                      <a:pt x="26" y="53"/>
                      <a:pt x="26" y="52"/>
                      <a:pt x="27" y="52"/>
                    </a:cubicBezTo>
                    <a:cubicBezTo>
                      <a:pt x="27" y="51"/>
                      <a:pt x="27" y="51"/>
                      <a:pt x="29" y="51"/>
                    </a:cubicBezTo>
                    <a:cubicBezTo>
                      <a:pt x="30" y="51"/>
                      <a:pt x="32" y="53"/>
                      <a:pt x="32" y="53"/>
                    </a:cubicBezTo>
                    <a:cubicBezTo>
                      <a:pt x="32" y="53"/>
                      <a:pt x="33" y="54"/>
                      <a:pt x="32" y="54"/>
                    </a:cubicBezTo>
                    <a:cubicBezTo>
                      <a:pt x="32" y="55"/>
                      <a:pt x="31" y="56"/>
                      <a:pt x="31" y="56"/>
                    </a:cubicBezTo>
                    <a:cubicBezTo>
                      <a:pt x="33" y="59"/>
                      <a:pt x="33" y="59"/>
                      <a:pt x="33" y="59"/>
                    </a:cubicBezTo>
                    <a:cubicBezTo>
                      <a:pt x="33" y="59"/>
                      <a:pt x="32" y="59"/>
                      <a:pt x="31" y="60"/>
                    </a:cubicBezTo>
                    <a:cubicBezTo>
                      <a:pt x="31" y="60"/>
                      <a:pt x="31" y="61"/>
                      <a:pt x="31" y="61"/>
                    </a:cubicBezTo>
                    <a:cubicBezTo>
                      <a:pt x="31" y="62"/>
                      <a:pt x="28" y="63"/>
                      <a:pt x="31" y="63"/>
                    </a:cubicBezTo>
                    <a:cubicBezTo>
                      <a:pt x="33" y="63"/>
                      <a:pt x="33" y="63"/>
                      <a:pt x="33" y="62"/>
                    </a:cubicBezTo>
                    <a:cubicBezTo>
                      <a:pt x="33" y="62"/>
                      <a:pt x="33" y="60"/>
                      <a:pt x="33" y="60"/>
                    </a:cubicBezTo>
                    <a:cubicBezTo>
                      <a:pt x="33" y="60"/>
                      <a:pt x="34" y="60"/>
                      <a:pt x="34" y="60"/>
                    </a:cubicBezTo>
                    <a:cubicBezTo>
                      <a:pt x="35" y="60"/>
                      <a:pt x="36" y="60"/>
                      <a:pt x="36" y="60"/>
                    </a:cubicBezTo>
                    <a:cubicBezTo>
                      <a:pt x="37" y="61"/>
                      <a:pt x="37" y="61"/>
                      <a:pt x="37" y="61"/>
                    </a:cubicBezTo>
                    <a:cubicBezTo>
                      <a:pt x="37" y="61"/>
                      <a:pt x="37" y="62"/>
                      <a:pt x="37" y="63"/>
                    </a:cubicBezTo>
                    <a:cubicBezTo>
                      <a:pt x="37" y="63"/>
                      <a:pt x="37" y="64"/>
                      <a:pt x="37" y="64"/>
                    </a:cubicBezTo>
                    <a:cubicBezTo>
                      <a:pt x="37" y="64"/>
                      <a:pt x="39" y="66"/>
                      <a:pt x="39" y="65"/>
                    </a:cubicBezTo>
                    <a:cubicBezTo>
                      <a:pt x="39" y="64"/>
                      <a:pt x="40" y="65"/>
                      <a:pt x="39" y="63"/>
                    </a:cubicBezTo>
                    <a:cubicBezTo>
                      <a:pt x="38" y="62"/>
                      <a:pt x="38" y="60"/>
                      <a:pt x="38" y="60"/>
                    </a:cubicBezTo>
                    <a:cubicBezTo>
                      <a:pt x="38" y="60"/>
                      <a:pt x="38" y="60"/>
                      <a:pt x="38" y="59"/>
                    </a:cubicBezTo>
                    <a:cubicBezTo>
                      <a:pt x="38" y="59"/>
                      <a:pt x="38" y="58"/>
                      <a:pt x="38" y="58"/>
                    </a:cubicBezTo>
                    <a:cubicBezTo>
                      <a:pt x="37" y="57"/>
                      <a:pt x="36" y="57"/>
                      <a:pt x="36" y="56"/>
                    </a:cubicBezTo>
                    <a:cubicBezTo>
                      <a:pt x="36" y="56"/>
                      <a:pt x="33" y="53"/>
                      <a:pt x="33" y="53"/>
                    </a:cubicBezTo>
                    <a:cubicBezTo>
                      <a:pt x="33" y="53"/>
                      <a:pt x="33" y="52"/>
                      <a:pt x="33" y="51"/>
                    </a:cubicBezTo>
                    <a:cubicBezTo>
                      <a:pt x="33" y="49"/>
                      <a:pt x="33" y="48"/>
                      <a:pt x="33" y="47"/>
                    </a:cubicBezTo>
                    <a:cubicBezTo>
                      <a:pt x="33" y="47"/>
                      <a:pt x="34" y="45"/>
                      <a:pt x="34" y="45"/>
                    </a:cubicBezTo>
                    <a:cubicBezTo>
                      <a:pt x="34" y="45"/>
                      <a:pt x="34" y="43"/>
                      <a:pt x="35" y="42"/>
                    </a:cubicBezTo>
                    <a:cubicBezTo>
                      <a:pt x="36" y="42"/>
                      <a:pt x="35" y="41"/>
                      <a:pt x="36" y="41"/>
                    </a:cubicBezTo>
                    <a:cubicBezTo>
                      <a:pt x="38" y="40"/>
                      <a:pt x="37" y="40"/>
                      <a:pt x="39" y="40"/>
                    </a:cubicBezTo>
                    <a:cubicBezTo>
                      <a:pt x="40" y="40"/>
                      <a:pt x="42" y="41"/>
                      <a:pt x="43" y="41"/>
                    </a:cubicBezTo>
                    <a:cubicBezTo>
                      <a:pt x="43" y="41"/>
                      <a:pt x="46" y="42"/>
                      <a:pt x="46" y="42"/>
                    </a:cubicBezTo>
                    <a:cubicBezTo>
                      <a:pt x="46" y="42"/>
                      <a:pt x="46" y="41"/>
                      <a:pt x="46" y="41"/>
                    </a:cubicBezTo>
                    <a:cubicBezTo>
                      <a:pt x="47" y="41"/>
                      <a:pt x="47" y="39"/>
                      <a:pt x="47" y="40"/>
                    </a:cubicBezTo>
                    <a:cubicBezTo>
                      <a:pt x="48" y="40"/>
                      <a:pt x="48" y="41"/>
                      <a:pt x="49" y="40"/>
                    </a:cubicBezTo>
                    <a:cubicBezTo>
                      <a:pt x="50" y="39"/>
                      <a:pt x="50" y="38"/>
                      <a:pt x="50" y="38"/>
                    </a:cubicBezTo>
                    <a:cubicBezTo>
                      <a:pt x="50" y="38"/>
                      <a:pt x="51" y="38"/>
                      <a:pt x="52" y="37"/>
                    </a:cubicBezTo>
                    <a:cubicBezTo>
                      <a:pt x="52" y="37"/>
                      <a:pt x="51" y="36"/>
                      <a:pt x="50" y="36"/>
                    </a:cubicBezTo>
                    <a:cubicBezTo>
                      <a:pt x="50" y="36"/>
                      <a:pt x="48" y="36"/>
                      <a:pt x="47" y="37"/>
                    </a:cubicBezTo>
                    <a:cubicBezTo>
                      <a:pt x="46" y="37"/>
                      <a:pt x="47" y="37"/>
                      <a:pt x="45" y="37"/>
                    </a:cubicBezTo>
                    <a:cubicBezTo>
                      <a:pt x="44" y="38"/>
                      <a:pt x="44" y="38"/>
                      <a:pt x="42" y="38"/>
                    </a:cubicBezTo>
                    <a:cubicBezTo>
                      <a:pt x="40" y="38"/>
                      <a:pt x="40" y="38"/>
                      <a:pt x="39" y="39"/>
                    </a:cubicBezTo>
                    <a:cubicBezTo>
                      <a:pt x="38" y="40"/>
                      <a:pt x="37" y="40"/>
                      <a:pt x="37" y="40"/>
                    </a:cubicBezTo>
                    <a:cubicBezTo>
                      <a:pt x="36" y="40"/>
                      <a:pt x="36" y="40"/>
                      <a:pt x="36" y="40"/>
                    </a:cubicBezTo>
                    <a:cubicBezTo>
                      <a:pt x="36" y="40"/>
                      <a:pt x="35" y="40"/>
                      <a:pt x="34" y="40"/>
                    </a:cubicBezTo>
                    <a:cubicBezTo>
                      <a:pt x="34" y="40"/>
                      <a:pt x="33" y="39"/>
                      <a:pt x="33" y="39"/>
                    </a:cubicBezTo>
                    <a:cubicBezTo>
                      <a:pt x="33" y="39"/>
                      <a:pt x="33" y="39"/>
                      <a:pt x="32" y="39"/>
                    </a:cubicBezTo>
                    <a:cubicBezTo>
                      <a:pt x="31" y="39"/>
                      <a:pt x="30" y="40"/>
                      <a:pt x="30" y="40"/>
                    </a:cubicBezTo>
                    <a:cubicBezTo>
                      <a:pt x="28" y="40"/>
                      <a:pt x="28" y="40"/>
                      <a:pt x="28" y="40"/>
                    </a:cubicBezTo>
                    <a:cubicBezTo>
                      <a:pt x="28" y="40"/>
                      <a:pt x="27" y="40"/>
                      <a:pt x="26" y="40"/>
                    </a:cubicBezTo>
                    <a:cubicBezTo>
                      <a:pt x="26" y="41"/>
                      <a:pt x="24" y="41"/>
                      <a:pt x="24" y="41"/>
                    </a:cubicBezTo>
                    <a:cubicBezTo>
                      <a:pt x="24" y="41"/>
                      <a:pt x="24" y="41"/>
                      <a:pt x="23" y="41"/>
                    </a:cubicBezTo>
                    <a:cubicBezTo>
                      <a:pt x="23" y="42"/>
                      <a:pt x="24" y="42"/>
                      <a:pt x="23" y="43"/>
                    </a:cubicBezTo>
                    <a:cubicBezTo>
                      <a:pt x="22" y="43"/>
                      <a:pt x="20" y="43"/>
                      <a:pt x="20" y="43"/>
                    </a:cubicBezTo>
                    <a:cubicBezTo>
                      <a:pt x="19" y="44"/>
                      <a:pt x="19" y="44"/>
                      <a:pt x="19" y="44"/>
                    </a:cubicBezTo>
                    <a:cubicBezTo>
                      <a:pt x="18" y="46"/>
                      <a:pt x="18" y="46"/>
                      <a:pt x="18" y="46"/>
                    </a:cubicBezTo>
                    <a:cubicBezTo>
                      <a:pt x="17" y="46"/>
                      <a:pt x="17" y="46"/>
                      <a:pt x="17" y="46"/>
                    </a:cubicBezTo>
                    <a:cubicBezTo>
                      <a:pt x="16" y="49"/>
                      <a:pt x="16" y="49"/>
                      <a:pt x="16" y="49"/>
                    </a:cubicBezTo>
                    <a:cubicBezTo>
                      <a:pt x="16" y="50"/>
                      <a:pt x="16" y="50"/>
                      <a:pt x="16" y="50"/>
                    </a:cubicBezTo>
                    <a:cubicBezTo>
                      <a:pt x="14" y="52"/>
                      <a:pt x="14" y="52"/>
                      <a:pt x="14" y="52"/>
                    </a:cubicBezTo>
                    <a:cubicBezTo>
                      <a:pt x="13" y="53"/>
                      <a:pt x="13" y="53"/>
                      <a:pt x="13" y="53"/>
                    </a:cubicBezTo>
                    <a:cubicBezTo>
                      <a:pt x="13" y="53"/>
                      <a:pt x="13" y="53"/>
                      <a:pt x="14" y="54"/>
                    </a:cubicBezTo>
                    <a:cubicBezTo>
                      <a:pt x="14" y="54"/>
                      <a:pt x="14" y="55"/>
                      <a:pt x="14" y="55"/>
                    </a:cubicBezTo>
                    <a:cubicBezTo>
                      <a:pt x="13" y="56"/>
                      <a:pt x="13" y="56"/>
                      <a:pt x="13" y="56"/>
                    </a:cubicBezTo>
                    <a:cubicBezTo>
                      <a:pt x="14" y="58"/>
                      <a:pt x="14" y="58"/>
                      <a:pt x="14" y="58"/>
                    </a:cubicBezTo>
                    <a:cubicBezTo>
                      <a:pt x="16" y="57"/>
                      <a:pt x="16" y="57"/>
                      <a:pt x="16" y="57"/>
                    </a:cubicBezTo>
                    <a:cubicBezTo>
                      <a:pt x="17" y="59"/>
                      <a:pt x="17" y="59"/>
                      <a:pt x="17" y="59"/>
                    </a:cubicBezTo>
                    <a:cubicBezTo>
                      <a:pt x="16" y="61"/>
                      <a:pt x="16" y="61"/>
                      <a:pt x="16" y="61"/>
                    </a:cubicBezTo>
                    <a:cubicBezTo>
                      <a:pt x="16" y="61"/>
                      <a:pt x="15" y="62"/>
                      <a:pt x="14" y="62"/>
                    </a:cubicBezTo>
                    <a:cubicBezTo>
                      <a:pt x="14" y="62"/>
                      <a:pt x="13" y="61"/>
                      <a:pt x="13" y="61"/>
                    </a:cubicBezTo>
                    <a:cubicBezTo>
                      <a:pt x="12" y="59"/>
                      <a:pt x="12" y="59"/>
                      <a:pt x="12" y="59"/>
                    </a:cubicBezTo>
                    <a:cubicBezTo>
                      <a:pt x="12" y="58"/>
                      <a:pt x="12" y="58"/>
                      <a:pt x="12" y="58"/>
                    </a:cubicBezTo>
                    <a:cubicBezTo>
                      <a:pt x="12" y="57"/>
                      <a:pt x="12" y="57"/>
                      <a:pt x="12" y="57"/>
                    </a:cubicBezTo>
                    <a:cubicBezTo>
                      <a:pt x="9" y="58"/>
                      <a:pt x="9" y="58"/>
                      <a:pt x="9" y="58"/>
                    </a:cubicBezTo>
                    <a:cubicBezTo>
                      <a:pt x="9" y="57"/>
                      <a:pt x="9" y="57"/>
                      <a:pt x="9" y="57"/>
                    </a:cubicBezTo>
                    <a:cubicBezTo>
                      <a:pt x="9" y="57"/>
                      <a:pt x="8" y="56"/>
                      <a:pt x="8" y="56"/>
                    </a:cubicBezTo>
                    <a:cubicBezTo>
                      <a:pt x="8" y="55"/>
                      <a:pt x="7" y="54"/>
                      <a:pt x="7" y="54"/>
                    </a:cubicBezTo>
                    <a:cubicBezTo>
                      <a:pt x="5" y="51"/>
                      <a:pt x="5" y="51"/>
                      <a:pt x="5" y="51"/>
                    </a:cubicBezTo>
                    <a:cubicBezTo>
                      <a:pt x="5" y="51"/>
                      <a:pt x="5" y="51"/>
                      <a:pt x="6" y="51"/>
                    </a:cubicBezTo>
                    <a:cubicBezTo>
                      <a:pt x="6" y="50"/>
                      <a:pt x="6" y="50"/>
                      <a:pt x="7" y="49"/>
                    </a:cubicBezTo>
                    <a:cubicBezTo>
                      <a:pt x="7" y="48"/>
                      <a:pt x="9" y="46"/>
                      <a:pt x="9" y="46"/>
                    </a:cubicBezTo>
                    <a:cubicBezTo>
                      <a:pt x="10" y="43"/>
                      <a:pt x="10" y="43"/>
                      <a:pt x="10" y="43"/>
                    </a:cubicBezTo>
                    <a:cubicBezTo>
                      <a:pt x="12" y="41"/>
                      <a:pt x="12" y="41"/>
                      <a:pt x="12" y="41"/>
                    </a:cubicBezTo>
                    <a:cubicBezTo>
                      <a:pt x="13" y="39"/>
                      <a:pt x="13" y="39"/>
                      <a:pt x="13" y="39"/>
                    </a:cubicBezTo>
                    <a:cubicBezTo>
                      <a:pt x="15" y="36"/>
                      <a:pt x="15" y="36"/>
                      <a:pt x="15" y="36"/>
                    </a:cubicBezTo>
                    <a:cubicBezTo>
                      <a:pt x="17" y="34"/>
                      <a:pt x="17" y="34"/>
                      <a:pt x="17" y="34"/>
                    </a:cubicBezTo>
                    <a:cubicBezTo>
                      <a:pt x="20" y="34"/>
                      <a:pt x="20" y="34"/>
                      <a:pt x="20" y="34"/>
                    </a:cubicBezTo>
                    <a:cubicBezTo>
                      <a:pt x="20" y="34"/>
                      <a:pt x="22" y="35"/>
                      <a:pt x="22" y="35"/>
                    </a:cubicBezTo>
                    <a:cubicBezTo>
                      <a:pt x="23" y="34"/>
                      <a:pt x="24" y="33"/>
                      <a:pt x="24" y="33"/>
                    </a:cubicBezTo>
                    <a:cubicBezTo>
                      <a:pt x="28" y="32"/>
                      <a:pt x="28" y="32"/>
                      <a:pt x="28" y="32"/>
                    </a:cubicBezTo>
                    <a:cubicBezTo>
                      <a:pt x="29" y="32"/>
                      <a:pt x="29" y="32"/>
                      <a:pt x="29" y="32"/>
                    </a:cubicBezTo>
                    <a:cubicBezTo>
                      <a:pt x="32" y="33"/>
                      <a:pt x="32" y="33"/>
                      <a:pt x="32" y="33"/>
                    </a:cubicBezTo>
                    <a:cubicBezTo>
                      <a:pt x="34" y="33"/>
                      <a:pt x="34" y="33"/>
                      <a:pt x="34" y="33"/>
                    </a:cubicBezTo>
                    <a:cubicBezTo>
                      <a:pt x="38" y="33"/>
                      <a:pt x="38" y="33"/>
                      <a:pt x="38" y="33"/>
                    </a:cubicBezTo>
                    <a:close/>
                    <a:moveTo>
                      <a:pt x="16" y="139"/>
                    </a:moveTo>
                    <a:cubicBezTo>
                      <a:pt x="16" y="139"/>
                      <a:pt x="16" y="139"/>
                      <a:pt x="16" y="139"/>
                    </a:cubicBezTo>
                    <a:cubicBezTo>
                      <a:pt x="16" y="139"/>
                      <a:pt x="14" y="138"/>
                      <a:pt x="14" y="138"/>
                    </a:cubicBezTo>
                    <a:cubicBezTo>
                      <a:pt x="14" y="139"/>
                      <a:pt x="13" y="140"/>
                      <a:pt x="13" y="140"/>
                    </a:cubicBezTo>
                    <a:cubicBezTo>
                      <a:pt x="12" y="143"/>
                      <a:pt x="12" y="143"/>
                      <a:pt x="12" y="143"/>
                    </a:cubicBezTo>
                    <a:cubicBezTo>
                      <a:pt x="11" y="144"/>
                      <a:pt x="11" y="144"/>
                      <a:pt x="11" y="144"/>
                    </a:cubicBezTo>
                    <a:cubicBezTo>
                      <a:pt x="11" y="146"/>
                      <a:pt x="11" y="146"/>
                      <a:pt x="11" y="146"/>
                    </a:cubicBezTo>
                    <a:cubicBezTo>
                      <a:pt x="8" y="147"/>
                      <a:pt x="8" y="147"/>
                      <a:pt x="8" y="147"/>
                    </a:cubicBezTo>
                    <a:cubicBezTo>
                      <a:pt x="8" y="147"/>
                      <a:pt x="8" y="148"/>
                      <a:pt x="9" y="148"/>
                    </a:cubicBezTo>
                    <a:cubicBezTo>
                      <a:pt x="10" y="148"/>
                      <a:pt x="11" y="148"/>
                      <a:pt x="11" y="148"/>
                    </a:cubicBezTo>
                    <a:cubicBezTo>
                      <a:pt x="11" y="147"/>
                      <a:pt x="12" y="146"/>
                      <a:pt x="12" y="146"/>
                    </a:cubicBezTo>
                    <a:cubicBezTo>
                      <a:pt x="12" y="146"/>
                      <a:pt x="13" y="145"/>
                      <a:pt x="13" y="145"/>
                    </a:cubicBezTo>
                    <a:cubicBezTo>
                      <a:pt x="14" y="145"/>
                      <a:pt x="16" y="145"/>
                      <a:pt x="16" y="144"/>
                    </a:cubicBezTo>
                    <a:cubicBezTo>
                      <a:pt x="16" y="143"/>
                      <a:pt x="16" y="142"/>
                      <a:pt x="16" y="142"/>
                    </a:cubicBezTo>
                    <a:cubicBezTo>
                      <a:pt x="16" y="141"/>
                      <a:pt x="16" y="141"/>
                      <a:pt x="16" y="141"/>
                    </a:cubicBezTo>
                    <a:cubicBezTo>
                      <a:pt x="16" y="139"/>
                      <a:pt x="16" y="139"/>
                      <a:pt x="16" y="139"/>
                    </a:cubicBezTo>
                    <a:close/>
                    <a:moveTo>
                      <a:pt x="68" y="112"/>
                    </a:moveTo>
                    <a:cubicBezTo>
                      <a:pt x="68" y="112"/>
                      <a:pt x="68" y="112"/>
                      <a:pt x="68" y="112"/>
                    </a:cubicBezTo>
                    <a:cubicBezTo>
                      <a:pt x="68" y="112"/>
                      <a:pt x="68" y="112"/>
                      <a:pt x="68" y="112"/>
                    </a:cubicBezTo>
                    <a:cubicBezTo>
                      <a:pt x="68" y="112"/>
                      <a:pt x="69" y="111"/>
                      <a:pt x="69" y="111"/>
                    </a:cubicBezTo>
                    <a:cubicBezTo>
                      <a:pt x="69" y="110"/>
                      <a:pt x="68" y="109"/>
                      <a:pt x="68" y="109"/>
                    </a:cubicBezTo>
                    <a:cubicBezTo>
                      <a:pt x="68" y="108"/>
                      <a:pt x="69" y="108"/>
                      <a:pt x="69" y="108"/>
                    </a:cubicBezTo>
                    <a:cubicBezTo>
                      <a:pt x="69" y="108"/>
                      <a:pt x="69" y="107"/>
                      <a:pt x="69" y="107"/>
                    </a:cubicBezTo>
                    <a:cubicBezTo>
                      <a:pt x="69" y="107"/>
                      <a:pt x="68" y="107"/>
                      <a:pt x="68" y="107"/>
                    </a:cubicBezTo>
                    <a:cubicBezTo>
                      <a:pt x="67" y="107"/>
                      <a:pt x="67" y="108"/>
                      <a:pt x="67" y="108"/>
                    </a:cubicBezTo>
                    <a:cubicBezTo>
                      <a:pt x="67" y="108"/>
                      <a:pt x="67" y="109"/>
                      <a:pt x="67" y="109"/>
                    </a:cubicBezTo>
                    <a:cubicBezTo>
                      <a:pt x="67" y="109"/>
                      <a:pt x="67" y="110"/>
                      <a:pt x="67" y="110"/>
                    </a:cubicBezTo>
                    <a:cubicBezTo>
                      <a:pt x="67" y="110"/>
                      <a:pt x="68" y="112"/>
                      <a:pt x="68" y="112"/>
                    </a:cubicBezTo>
                    <a:close/>
                    <a:moveTo>
                      <a:pt x="95" y="139"/>
                    </a:moveTo>
                    <a:cubicBezTo>
                      <a:pt x="95" y="139"/>
                      <a:pt x="95" y="139"/>
                      <a:pt x="95" y="139"/>
                    </a:cubicBezTo>
                    <a:cubicBezTo>
                      <a:pt x="96" y="138"/>
                      <a:pt x="96" y="138"/>
                      <a:pt x="96" y="138"/>
                    </a:cubicBezTo>
                    <a:cubicBezTo>
                      <a:pt x="97" y="139"/>
                      <a:pt x="97" y="139"/>
                      <a:pt x="97" y="139"/>
                    </a:cubicBezTo>
                    <a:cubicBezTo>
                      <a:pt x="97" y="139"/>
                      <a:pt x="96" y="140"/>
                      <a:pt x="96" y="140"/>
                    </a:cubicBezTo>
                    <a:cubicBezTo>
                      <a:pt x="96" y="140"/>
                      <a:pt x="95" y="139"/>
                      <a:pt x="95" y="139"/>
                    </a:cubicBezTo>
                    <a:cubicBezTo>
                      <a:pt x="95" y="139"/>
                      <a:pt x="95" y="139"/>
                      <a:pt x="95" y="139"/>
                    </a:cubicBezTo>
                    <a:close/>
                    <a:moveTo>
                      <a:pt x="106" y="152"/>
                    </a:moveTo>
                    <a:cubicBezTo>
                      <a:pt x="106" y="152"/>
                      <a:pt x="106" y="152"/>
                      <a:pt x="106" y="152"/>
                    </a:cubicBezTo>
                    <a:cubicBezTo>
                      <a:pt x="107" y="152"/>
                      <a:pt x="107" y="152"/>
                      <a:pt x="107" y="152"/>
                    </a:cubicBezTo>
                    <a:cubicBezTo>
                      <a:pt x="107" y="153"/>
                      <a:pt x="107" y="153"/>
                      <a:pt x="107" y="153"/>
                    </a:cubicBezTo>
                    <a:cubicBezTo>
                      <a:pt x="106" y="154"/>
                      <a:pt x="106" y="154"/>
                      <a:pt x="106" y="154"/>
                    </a:cubicBezTo>
                    <a:cubicBezTo>
                      <a:pt x="106" y="153"/>
                      <a:pt x="106" y="153"/>
                      <a:pt x="106" y="153"/>
                    </a:cubicBezTo>
                    <a:cubicBezTo>
                      <a:pt x="106" y="152"/>
                      <a:pt x="106" y="152"/>
                      <a:pt x="106" y="152"/>
                    </a:cubicBezTo>
                    <a:close/>
                    <a:moveTo>
                      <a:pt x="103" y="150"/>
                    </a:moveTo>
                    <a:cubicBezTo>
                      <a:pt x="103" y="150"/>
                      <a:pt x="103" y="150"/>
                      <a:pt x="103" y="150"/>
                    </a:cubicBezTo>
                    <a:cubicBezTo>
                      <a:pt x="102" y="149"/>
                      <a:pt x="102" y="149"/>
                      <a:pt x="102" y="149"/>
                    </a:cubicBezTo>
                    <a:cubicBezTo>
                      <a:pt x="104" y="149"/>
                      <a:pt x="104" y="149"/>
                      <a:pt x="104" y="149"/>
                    </a:cubicBezTo>
                    <a:cubicBezTo>
                      <a:pt x="104" y="149"/>
                      <a:pt x="104" y="149"/>
                      <a:pt x="105" y="149"/>
                    </a:cubicBezTo>
                    <a:cubicBezTo>
                      <a:pt x="105" y="149"/>
                      <a:pt x="106" y="150"/>
                      <a:pt x="106" y="150"/>
                    </a:cubicBezTo>
                    <a:cubicBezTo>
                      <a:pt x="106" y="150"/>
                      <a:pt x="106" y="150"/>
                      <a:pt x="106" y="150"/>
                    </a:cubicBezTo>
                    <a:cubicBezTo>
                      <a:pt x="105" y="150"/>
                      <a:pt x="105" y="151"/>
                      <a:pt x="105" y="151"/>
                    </a:cubicBezTo>
                    <a:cubicBezTo>
                      <a:pt x="104" y="151"/>
                      <a:pt x="103" y="150"/>
                      <a:pt x="103" y="150"/>
                    </a:cubicBezTo>
                    <a:close/>
                    <a:moveTo>
                      <a:pt x="108" y="150"/>
                    </a:moveTo>
                    <a:cubicBezTo>
                      <a:pt x="108" y="150"/>
                      <a:pt x="108" y="150"/>
                      <a:pt x="108" y="150"/>
                    </a:cubicBezTo>
                    <a:cubicBezTo>
                      <a:pt x="107" y="148"/>
                      <a:pt x="107" y="148"/>
                      <a:pt x="107" y="148"/>
                    </a:cubicBezTo>
                    <a:cubicBezTo>
                      <a:pt x="108" y="147"/>
                      <a:pt x="108" y="147"/>
                      <a:pt x="108" y="147"/>
                    </a:cubicBezTo>
                    <a:cubicBezTo>
                      <a:pt x="108" y="147"/>
                      <a:pt x="109" y="148"/>
                      <a:pt x="109" y="148"/>
                    </a:cubicBezTo>
                    <a:cubicBezTo>
                      <a:pt x="109" y="148"/>
                      <a:pt x="108" y="149"/>
                      <a:pt x="108" y="149"/>
                    </a:cubicBezTo>
                    <a:cubicBezTo>
                      <a:pt x="108" y="150"/>
                      <a:pt x="108" y="150"/>
                      <a:pt x="108" y="150"/>
                    </a:cubicBezTo>
                    <a:close/>
                    <a:moveTo>
                      <a:pt x="129" y="144"/>
                    </a:moveTo>
                    <a:cubicBezTo>
                      <a:pt x="129" y="144"/>
                      <a:pt x="129" y="144"/>
                      <a:pt x="129" y="144"/>
                    </a:cubicBezTo>
                    <a:cubicBezTo>
                      <a:pt x="128" y="143"/>
                      <a:pt x="128" y="143"/>
                      <a:pt x="128" y="143"/>
                    </a:cubicBezTo>
                    <a:cubicBezTo>
                      <a:pt x="128" y="143"/>
                      <a:pt x="129" y="142"/>
                      <a:pt x="129" y="142"/>
                    </a:cubicBezTo>
                    <a:cubicBezTo>
                      <a:pt x="130" y="142"/>
                      <a:pt x="131" y="142"/>
                      <a:pt x="131" y="142"/>
                    </a:cubicBezTo>
                    <a:cubicBezTo>
                      <a:pt x="129" y="144"/>
                      <a:pt x="129" y="144"/>
                      <a:pt x="129" y="144"/>
                    </a:cubicBezTo>
                    <a:close/>
                    <a:moveTo>
                      <a:pt x="127" y="145"/>
                    </a:moveTo>
                    <a:cubicBezTo>
                      <a:pt x="127" y="145"/>
                      <a:pt x="127" y="145"/>
                      <a:pt x="127" y="145"/>
                    </a:cubicBezTo>
                    <a:cubicBezTo>
                      <a:pt x="127" y="142"/>
                      <a:pt x="127" y="142"/>
                      <a:pt x="127" y="142"/>
                    </a:cubicBezTo>
                    <a:cubicBezTo>
                      <a:pt x="128" y="141"/>
                      <a:pt x="128" y="141"/>
                      <a:pt x="128" y="141"/>
                    </a:cubicBezTo>
                    <a:cubicBezTo>
                      <a:pt x="127" y="140"/>
                      <a:pt x="127" y="140"/>
                      <a:pt x="127" y="140"/>
                    </a:cubicBezTo>
                    <a:cubicBezTo>
                      <a:pt x="126" y="140"/>
                      <a:pt x="126" y="140"/>
                      <a:pt x="126" y="140"/>
                    </a:cubicBezTo>
                    <a:cubicBezTo>
                      <a:pt x="126" y="140"/>
                      <a:pt x="125" y="138"/>
                      <a:pt x="125" y="138"/>
                    </a:cubicBezTo>
                    <a:cubicBezTo>
                      <a:pt x="125" y="138"/>
                      <a:pt x="124" y="138"/>
                      <a:pt x="124" y="138"/>
                    </a:cubicBezTo>
                    <a:cubicBezTo>
                      <a:pt x="124" y="138"/>
                      <a:pt x="123" y="138"/>
                      <a:pt x="123" y="138"/>
                    </a:cubicBezTo>
                    <a:cubicBezTo>
                      <a:pt x="123" y="138"/>
                      <a:pt x="124" y="137"/>
                      <a:pt x="124" y="137"/>
                    </a:cubicBezTo>
                    <a:cubicBezTo>
                      <a:pt x="124" y="137"/>
                      <a:pt x="124" y="137"/>
                      <a:pt x="125" y="137"/>
                    </a:cubicBezTo>
                    <a:cubicBezTo>
                      <a:pt x="126" y="136"/>
                      <a:pt x="126" y="136"/>
                      <a:pt x="126" y="136"/>
                    </a:cubicBezTo>
                    <a:cubicBezTo>
                      <a:pt x="126" y="136"/>
                      <a:pt x="128" y="133"/>
                      <a:pt x="130" y="133"/>
                    </a:cubicBezTo>
                    <a:cubicBezTo>
                      <a:pt x="131" y="133"/>
                      <a:pt x="133" y="133"/>
                      <a:pt x="133" y="133"/>
                    </a:cubicBezTo>
                    <a:cubicBezTo>
                      <a:pt x="135" y="131"/>
                      <a:pt x="135" y="131"/>
                      <a:pt x="135" y="131"/>
                    </a:cubicBezTo>
                    <a:cubicBezTo>
                      <a:pt x="135" y="131"/>
                      <a:pt x="135" y="130"/>
                      <a:pt x="135" y="130"/>
                    </a:cubicBezTo>
                    <a:cubicBezTo>
                      <a:pt x="136" y="130"/>
                      <a:pt x="135" y="128"/>
                      <a:pt x="135" y="128"/>
                    </a:cubicBezTo>
                    <a:cubicBezTo>
                      <a:pt x="135" y="126"/>
                      <a:pt x="135" y="126"/>
                      <a:pt x="135" y="126"/>
                    </a:cubicBezTo>
                    <a:cubicBezTo>
                      <a:pt x="135" y="126"/>
                      <a:pt x="132" y="124"/>
                      <a:pt x="132" y="124"/>
                    </a:cubicBezTo>
                    <a:cubicBezTo>
                      <a:pt x="132" y="124"/>
                      <a:pt x="128" y="122"/>
                      <a:pt x="128" y="122"/>
                    </a:cubicBezTo>
                    <a:cubicBezTo>
                      <a:pt x="128" y="122"/>
                      <a:pt x="128" y="120"/>
                      <a:pt x="127" y="120"/>
                    </a:cubicBezTo>
                    <a:cubicBezTo>
                      <a:pt x="127" y="120"/>
                      <a:pt x="128" y="118"/>
                      <a:pt x="128" y="118"/>
                    </a:cubicBezTo>
                    <a:cubicBezTo>
                      <a:pt x="128" y="118"/>
                      <a:pt x="130" y="115"/>
                      <a:pt x="132" y="114"/>
                    </a:cubicBezTo>
                    <a:cubicBezTo>
                      <a:pt x="133" y="113"/>
                      <a:pt x="134" y="113"/>
                      <a:pt x="134" y="113"/>
                    </a:cubicBezTo>
                    <a:cubicBezTo>
                      <a:pt x="135" y="113"/>
                      <a:pt x="136" y="114"/>
                      <a:pt x="137" y="115"/>
                    </a:cubicBezTo>
                    <a:cubicBezTo>
                      <a:pt x="137" y="115"/>
                      <a:pt x="138" y="115"/>
                      <a:pt x="139" y="115"/>
                    </a:cubicBezTo>
                    <a:cubicBezTo>
                      <a:pt x="140" y="115"/>
                      <a:pt x="141" y="115"/>
                      <a:pt x="141" y="115"/>
                    </a:cubicBezTo>
                    <a:cubicBezTo>
                      <a:pt x="141" y="115"/>
                      <a:pt x="141" y="113"/>
                      <a:pt x="141" y="112"/>
                    </a:cubicBezTo>
                    <a:cubicBezTo>
                      <a:pt x="141" y="111"/>
                      <a:pt x="141" y="112"/>
                      <a:pt x="140" y="111"/>
                    </a:cubicBezTo>
                    <a:cubicBezTo>
                      <a:pt x="140" y="111"/>
                      <a:pt x="139" y="110"/>
                      <a:pt x="139" y="110"/>
                    </a:cubicBezTo>
                    <a:cubicBezTo>
                      <a:pt x="139" y="110"/>
                      <a:pt x="139" y="109"/>
                      <a:pt x="139" y="109"/>
                    </a:cubicBezTo>
                    <a:cubicBezTo>
                      <a:pt x="139" y="109"/>
                      <a:pt x="139" y="108"/>
                      <a:pt x="139" y="107"/>
                    </a:cubicBezTo>
                    <a:cubicBezTo>
                      <a:pt x="139" y="107"/>
                      <a:pt x="139" y="104"/>
                      <a:pt x="139" y="104"/>
                    </a:cubicBezTo>
                    <a:cubicBezTo>
                      <a:pt x="139" y="103"/>
                      <a:pt x="138" y="101"/>
                      <a:pt x="138" y="101"/>
                    </a:cubicBezTo>
                    <a:cubicBezTo>
                      <a:pt x="138" y="100"/>
                      <a:pt x="137" y="99"/>
                      <a:pt x="137" y="99"/>
                    </a:cubicBezTo>
                    <a:cubicBezTo>
                      <a:pt x="136" y="97"/>
                      <a:pt x="136" y="97"/>
                      <a:pt x="136" y="97"/>
                    </a:cubicBezTo>
                    <a:cubicBezTo>
                      <a:pt x="136" y="97"/>
                      <a:pt x="136" y="97"/>
                      <a:pt x="136" y="96"/>
                    </a:cubicBezTo>
                    <a:cubicBezTo>
                      <a:pt x="136" y="94"/>
                      <a:pt x="137" y="92"/>
                      <a:pt x="137" y="92"/>
                    </a:cubicBezTo>
                    <a:cubicBezTo>
                      <a:pt x="138" y="91"/>
                      <a:pt x="138" y="89"/>
                      <a:pt x="138" y="89"/>
                    </a:cubicBezTo>
                    <a:cubicBezTo>
                      <a:pt x="137" y="88"/>
                      <a:pt x="137" y="88"/>
                      <a:pt x="137" y="88"/>
                    </a:cubicBezTo>
                    <a:cubicBezTo>
                      <a:pt x="137" y="88"/>
                      <a:pt x="133" y="87"/>
                      <a:pt x="133" y="87"/>
                    </a:cubicBezTo>
                    <a:cubicBezTo>
                      <a:pt x="133" y="87"/>
                      <a:pt x="132" y="86"/>
                      <a:pt x="132" y="86"/>
                    </a:cubicBezTo>
                    <a:cubicBezTo>
                      <a:pt x="132" y="85"/>
                      <a:pt x="131" y="85"/>
                      <a:pt x="131" y="85"/>
                    </a:cubicBezTo>
                    <a:cubicBezTo>
                      <a:pt x="131" y="85"/>
                      <a:pt x="127" y="86"/>
                      <a:pt x="127" y="86"/>
                    </a:cubicBezTo>
                    <a:cubicBezTo>
                      <a:pt x="127" y="86"/>
                      <a:pt x="125" y="87"/>
                      <a:pt x="124" y="88"/>
                    </a:cubicBezTo>
                    <a:cubicBezTo>
                      <a:pt x="122" y="88"/>
                      <a:pt x="122" y="88"/>
                      <a:pt x="121" y="89"/>
                    </a:cubicBezTo>
                    <a:cubicBezTo>
                      <a:pt x="119" y="90"/>
                      <a:pt x="119" y="91"/>
                      <a:pt x="118" y="92"/>
                    </a:cubicBezTo>
                    <a:cubicBezTo>
                      <a:pt x="117" y="92"/>
                      <a:pt x="116" y="94"/>
                      <a:pt x="116" y="94"/>
                    </a:cubicBezTo>
                    <a:cubicBezTo>
                      <a:pt x="115" y="95"/>
                      <a:pt x="115" y="95"/>
                      <a:pt x="116" y="96"/>
                    </a:cubicBezTo>
                    <a:cubicBezTo>
                      <a:pt x="116" y="97"/>
                      <a:pt x="117" y="96"/>
                      <a:pt x="117" y="96"/>
                    </a:cubicBezTo>
                    <a:cubicBezTo>
                      <a:pt x="117" y="96"/>
                      <a:pt x="118" y="96"/>
                      <a:pt x="119" y="96"/>
                    </a:cubicBezTo>
                    <a:cubicBezTo>
                      <a:pt x="120" y="96"/>
                      <a:pt x="120" y="97"/>
                      <a:pt x="119" y="97"/>
                    </a:cubicBezTo>
                    <a:cubicBezTo>
                      <a:pt x="119" y="97"/>
                      <a:pt x="119" y="98"/>
                      <a:pt x="119" y="98"/>
                    </a:cubicBezTo>
                    <a:cubicBezTo>
                      <a:pt x="119" y="98"/>
                      <a:pt x="119" y="98"/>
                      <a:pt x="118" y="99"/>
                    </a:cubicBezTo>
                    <a:cubicBezTo>
                      <a:pt x="118" y="99"/>
                      <a:pt x="118" y="100"/>
                      <a:pt x="118" y="101"/>
                    </a:cubicBezTo>
                    <a:cubicBezTo>
                      <a:pt x="118" y="102"/>
                      <a:pt x="117" y="102"/>
                      <a:pt x="117" y="102"/>
                    </a:cubicBezTo>
                    <a:cubicBezTo>
                      <a:pt x="116" y="103"/>
                      <a:pt x="116" y="103"/>
                      <a:pt x="115" y="104"/>
                    </a:cubicBezTo>
                    <a:cubicBezTo>
                      <a:pt x="114" y="104"/>
                      <a:pt x="114" y="105"/>
                      <a:pt x="114" y="105"/>
                    </a:cubicBezTo>
                    <a:cubicBezTo>
                      <a:pt x="114" y="106"/>
                      <a:pt x="114" y="106"/>
                      <a:pt x="115" y="107"/>
                    </a:cubicBezTo>
                    <a:cubicBezTo>
                      <a:pt x="115" y="108"/>
                      <a:pt x="115" y="108"/>
                      <a:pt x="115" y="108"/>
                    </a:cubicBezTo>
                    <a:cubicBezTo>
                      <a:pt x="115" y="109"/>
                      <a:pt x="114" y="110"/>
                      <a:pt x="114" y="109"/>
                    </a:cubicBezTo>
                    <a:cubicBezTo>
                      <a:pt x="114" y="109"/>
                      <a:pt x="114" y="108"/>
                      <a:pt x="114" y="108"/>
                    </a:cubicBezTo>
                    <a:cubicBezTo>
                      <a:pt x="111" y="108"/>
                      <a:pt x="111" y="108"/>
                      <a:pt x="111" y="108"/>
                    </a:cubicBezTo>
                    <a:cubicBezTo>
                      <a:pt x="111" y="108"/>
                      <a:pt x="111" y="108"/>
                      <a:pt x="110" y="108"/>
                    </a:cubicBezTo>
                    <a:cubicBezTo>
                      <a:pt x="110" y="108"/>
                      <a:pt x="112" y="106"/>
                      <a:pt x="112" y="106"/>
                    </a:cubicBezTo>
                    <a:cubicBezTo>
                      <a:pt x="113" y="105"/>
                      <a:pt x="113" y="105"/>
                      <a:pt x="113" y="105"/>
                    </a:cubicBezTo>
                    <a:cubicBezTo>
                      <a:pt x="113" y="104"/>
                      <a:pt x="113" y="104"/>
                      <a:pt x="113" y="104"/>
                    </a:cubicBezTo>
                    <a:cubicBezTo>
                      <a:pt x="110" y="104"/>
                      <a:pt x="110" y="104"/>
                      <a:pt x="110" y="104"/>
                    </a:cubicBezTo>
                    <a:cubicBezTo>
                      <a:pt x="109" y="104"/>
                      <a:pt x="109" y="104"/>
                      <a:pt x="109" y="104"/>
                    </a:cubicBezTo>
                    <a:cubicBezTo>
                      <a:pt x="110" y="103"/>
                      <a:pt x="110" y="103"/>
                      <a:pt x="110" y="103"/>
                    </a:cubicBezTo>
                    <a:cubicBezTo>
                      <a:pt x="110" y="101"/>
                      <a:pt x="110" y="101"/>
                      <a:pt x="110" y="101"/>
                    </a:cubicBezTo>
                    <a:cubicBezTo>
                      <a:pt x="111" y="99"/>
                      <a:pt x="111" y="99"/>
                      <a:pt x="111" y="99"/>
                    </a:cubicBezTo>
                    <a:cubicBezTo>
                      <a:pt x="111" y="99"/>
                      <a:pt x="111" y="97"/>
                      <a:pt x="112" y="97"/>
                    </a:cubicBezTo>
                    <a:cubicBezTo>
                      <a:pt x="112" y="97"/>
                      <a:pt x="113" y="96"/>
                      <a:pt x="113" y="95"/>
                    </a:cubicBezTo>
                    <a:cubicBezTo>
                      <a:pt x="114" y="95"/>
                      <a:pt x="113" y="94"/>
                      <a:pt x="113" y="94"/>
                    </a:cubicBezTo>
                    <a:cubicBezTo>
                      <a:pt x="111" y="94"/>
                      <a:pt x="111" y="94"/>
                      <a:pt x="111" y="94"/>
                    </a:cubicBezTo>
                    <a:cubicBezTo>
                      <a:pt x="109" y="95"/>
                      <a:pt x="109" y="95"/>
                      <a:pt x="109" y="95"/>
                    </a:cubicBezTo>
                    <a:cubicBezTo>
                      <a:pt x="109" y="95"/>
                      <a:pt x="106" y="96"/>
                      <a:pt x="105" y="96"/>
                    </a:cubicBezTo>
                    <a:cubicBezTo>
                      <a:pt x="104" y="96"/>
                      <a:pt x="105" y="96"/>
                      <a:pt x="104" y="96"/>
                    </a:cubicBezTo>
                    <a:cubicBezTo>
                      <a:pt x="104" y="95"/>
                      <a:pt x="103" y="95"/>
                      <a:pt x="103" y="95"/>
                    </a:cubicBezTo>
                    <a:cubicBezTo>
                      <a:pt x="103" y="95"/>
                      <a:pt x="101" y="95"/>
                      <a:pt x="101" y="95"/>
                    </a:cubicBezTo>
                    <a:cubicBezTo>
                      <a:pt x="100" y="95"/>
                      <a:pt x="100" y="96"/>
                      <a:pt x="100" y="96"/>
                    </a:cubicBezTo>
                    <a:cubicBezTo>
                      <a:pt x="100" y="96"/>
                      <a:pt x="103" y="97"/>
                      <a:pt x="104" y="98"/>
                    </a:cubicBezTo>
                    <a:cubicBezTo>
                      <a:pt x="104" y="98"/>
                      <a:pt x="105" y="98"/>
                      <a:pt x="105" y="98"/>
                    </a:cubicBezTo>
                    <a:cubicBezTo>
                      <a:pt x="105" y="99"/>
                      <a:pt x="105" y="99"/>
                      <a:pt x="105" y="99"/>
                    </a:cubicBezTo>
                    <a:cubicBezTo>
                      <a:pt x="105" y="99"/>
                      <a:pt x="104" y="101"/>
                      <a:pt x="103" y="101"/>
                    </a:cubicBezTo>
                    <a:cubicBezTo>
                      <a:pt x="103" y="102"/>
                      <a:pt x="102" y="102"/>
                      <a:pt x="102" y="102"/>
                    </a:cubicBezTo>
                    <a:cubicBezTo>
                      <a:pt x="100" y="103"/>
                      <a:pt x="100" y="103"/>
                      <a:pt x="100" y="103"/>
                    </a:cubicBezTo>
                    <a:cubicBezTo>
                      <a:pt x="100" y="103"/>
                      <a:pt x="101" y="105"/>
                      <a:pt x="101" y="105"/>
                    </a:cubicBezTo>
                    <a:cubicBezTo>
                      <a:pt x="101" y="105"/>
                      <a:pt x="101" y="107"/>
                      <a:pt x="101" y="107"/>
                    </a:cubicBezTo>
                    <a:cubicBezTo>
                      <a:pt x="99" y="106"/>
                      <a:pt x="99" y="106"/>
                      <a:pt x="99" y="106"/>
                    </a:cubicBezTo>
                    <a:cubicBezTo>
                      <a:pt x="96" y="108"/>
                      <a:pt x="96" y="108"/>
                      <a:pt x="96" y="108"/>
                    </a:cubicBezTo>
                    <a:cubicBezTo>
                      <a:pt x="96" y="108"/>
                      <a:pt x="95" y="108"/>
                      <a:pt x="95" y="108"/>
                    </a:cubicBezTo>
                    <a:cubicBezTo>
                      <a:pt x="94" y="108"/>
                      <a:pt x="94" y="107"/>
                      <a:pt x="94" y="107"/>
                    </a:cubicBezTo>
                    <a:cubicBezTo>
                      <a:pt x="93" y="109"/>
                      <a:pt x="93" y="109"/>
                      <a:pt x="93" y="109"/>
                    </a:cubicBezTo>
                    <a:cubicBezTo>
                      <a:pt x="93" y="109"/>
                      <a:pt x="89" y="108"/>
                      <a:pt x="88" y="108"/>
                    </a:cubicBezTo>
                    <a:cubicBezTo>
                      <a:pt x="88" y="108"/>
                      <a:pt x="88" y="110"/>
                      <a:pt x="88" y="110"/>
                    </a:cubicBezTo>
                    <a:cubicBezTo>
                      <a:pt x="90" y="111"/>
                      <a:pt x="90" y="111"/>
                      <a:pt x="90" y="111"/>
                    </a:cubicBezTo>
                    <a:cubicBezTo>
                      <a:pt x="88" y="112"/>
                      <a:pt x="88" y="112"/>
                      <a:pt x="88" y="112"/>
                    </a:cubicBezTo>
                    <a:cubicBezTo>
                      <a:pt x="92" y="114"/>
                      <a:pt x="92" y="114"/>
                      <a:pt x="92" y="114"/>
                    </a:cubicBezTo>
                    <a:cubicBezTo>
                      <a:pt x="93" y="115"/>
                      <a:pt x="93" y="115"/>
                      <a:pt x="93" y="115"/>
                    </a:cubicBezTo>
                    <a:cubicBezTo>
                      <a:pt x="94" y="118"/>
                      <a:pt x="94" y="118"/>
                      <a:pt x="94" y="118"/>
                    </a:cubicBezTo>
                    <a:cubicBezTo>
                      <a:pt x="93" y="119"/>
                      <a:pt x="93" y="119"/>
                      <a:pt x="93" y="119"/>
                    </a:cubicBezTo>
                    <a:cubicBezTo>
                      <a:pt x="95" y="121"/>
                      <a:pt x="95" y="121"/>
                      <a:pt x="95" y="121"/>
                    </a:cubicBezTo>
                    <a:cubicBezTo>
                      <a:pt x="95" y="121"/>
                      <a:pt x="95" y="122"/>
                      <a:pt x="96" y="123"/>
                    </a:cubicBezTo>
                    <a:cubicBezTo>
                      <a:pt x="96" y="123"/>
                      <a:pt x="96" y="125"/>
                      <a:pt x="96" y="125"/>
                    </a:cubicBezTo>
                    <a:cubicBezTo>
                      <a:pt x="96" y="127"/>
                      <a:pt x="96" y="127"/>
                      <a:pt x="96" y="127"/>
                    </a:cubicBezTo>
                    <a:cubicBezTo>
                      <a:pt x="96" y="128"/>
                      <a:pt x="96" y="128"/>
                      <a:pt x="96" y="128"/>
                    </a:cubicBezTo>
                    <a:cubicBezTo>
                      <a:pt x="96" y="128"/>
                      <a:pt x="94" y="129"/>
                      <a:pt x="94" y="130"/>
                    </a:cubicBezTo>
                    <a:cubicBezTo>
                      <a:pt x="94" y="130"/>
                      <a:pt x="95" y="130"/>
                      <a:pt x="95" y="130"/>
                    </a:cubicBezTo>
                    <a:cubicBezTo>
                      <a:pt x="97" y="132"/>
                      <a:pt x="97" y="132"/>
                      <a:pt x="97" y="132"/>
                    </a:cubicBezTo>
                    <a:cubicBezTo>
                      <a:pt x="98" y="134"/>
                      <a:pt x="98" y="134"/>
                      <a:pt x="98" y="134"/>
                    </a:cubicBezTo>
                    <a:cubicBezTo>
                      <a:pt x="98" y="134"/>
                      <a:pt x="97" y="135"/>
                      <a:pt x="97" y="136"/>
                    </a:cubicBezTo>
                    <a:cubicBezTo>
                      <a:pt x="97" y="136"/>
                      <a:pt x="99" y="137"/>
                      <a:pt x="99" y="137"/>
                    </a:cubicBezTo>
                    <a:cubicBezTo>
                      <a:pt x="103" y="137"/>
                      <a:pt x="103" y="137"/>
                      <a:pt x="103" y="137"/>
                    </a:cubicBezTo>
                    <a:cubicBezTo>
                      <a:pt x="105" y="137"/>
                      <a:pt x="105" y="137"/>
                      <a:pt x="105" y="137"/>
                    </a:cubicBezTo>
                    <a:cubicBezTo>
                      <a:pt x="105" y="137"/>
                      <a:pt x="108" y="137"/>
                      <a:pt x="109" y="137"/>
                    </a:cubicBezTo>
                    <a:cubicBezTo>
                      <a:pt x="109" y="137"/>
                      <a:pt x="112" y="136"/>
                      <a:pt x="112" y="136"/>
                    </a:cubicBezTo>
                    <a:cubicBezTo>
                      <a:pt x="112" y="136"/>
                      <a:pt x="114" y="138"/>
                      <a:pt x="115" y="138"/>
                    </a:cubicBezTo>
                    <a:cubicBezTo>
                      <a:pt x="116" y="139"/>
                      <a:pt x="115" y="140"/>
                      <a:pt x="115" y="140"/>
                    </a:cubicBezTo>
                    <a:cubicBezTo>
                      <a:pt x="115" y="141"/>
                      <a:pt x="114" y="141"/>
                      <a:pt x="114" y="141"/>
                    </a:cubicBezTo>
                    <a:cubicBezTo>
                      <a:pt x="114" y="141"/>
                      <a:pt x="115" y="144"/>
                      <a:pt x="115" y="144"/>
                    </a:cubicBezTo>
                    <a:cubicBezTo>
                      <a:pt x="116" y="145"/>
                      <a:pt x="116" y="144"/>
                      <a:pt x="116" y="144"/>
                    </a:cubicBezTo>
                    <a:cubicBezTo>
                      <a:pt x="116" y="144"/>
                      <a:pt x="117" y="145"/>
                      <a:pt x="118" y="146"/>
                    </a:cubicBezTo>
                    <a:cubicBezTo>
                      <a:pt x="118" y="147"/>
                      <a:pt x="119" y="147"/>
                      <a:pt x="119" y="147"/>
                    </a:cubicBezTo>
                    <a:cubicBezTo>
                      <a:pt x="120" y="147"/>
                      <a:pt x="120" y="147"/>
                      <a:pt x="120" y="147"/>
                    </a:cubicBezTo>
                    <a:cubicBezTo>
                      <a:pt x="120" y="147"/>
                      <a:pt x="121" y="147"/>
                      <a:pt x="121" y="148"/>
                    </a:cubicBezTo>
                    <a:cubicBezTo>
                      <a:pt x="122" y="148"/>
                      <a:pt x="123" y="148"/>
                      <a:pt x="124" y="148"/>
                    </a:cubicBezTo>
                    <a:cubicBezTo>
                      <a:pt x="124" y="148"/>
                      <a:pt x="125" y="148"/>
                      <a:pt x="125" y="147"/>
                    </a:cubicBezTo>
                    <a:cubicBezTo>
                      <a:pt x="125" y="147"/>
                      <a:pt x="126" y="147"/>
                      <a:pt x="127" y="147"/>
                    </a:cubicBezTo>
                    <a:cubicBezTo>
                      <a:pt x="127" y="146"/>
                      <a:pt x="127" y="145"/>
                      <a:pt x="127" y="145"/>
                    </a:cubicBezTo>
                    <a:cubicBezTo>
                      <a:pt x="127" y="145"/>
                      <a:pt x="127" y="145"/>
                      <a:pt x="127" y="145"/>
                    </a:cubicBezTo>
                    <a:close/>
                    <a:moveTo>
                      <a:pt x="127" y="150"/>
                    </a:moveTo>
                    <a:cubicBezTo>
                      <a:pt x="127" y="150"/>
                      <a:pt x="127" y="150"/>
                      <a:pt x="127" y="150"/>
                    </a:cubicBezTo>
                    <a:cubicBezTo>
                      <a:pt x="126" y="151"/>
                      <a:pt x="126" y="151"/>
                      <a:pt x="126" y="151"/>
                    </a:cubicBezTo>
                    <a:cubicBezTo>
                      <a:pt x="127" y="151"/>
                      <a:pt x="127" y="151"/>
                      <a:pt x="127" y="151"/>
                    </a:cubicBezTo>
                    <a:cubicBezTo>
                      <a:pt x="127" y="151"/>
                      <a:pt x="129" y="152"/>
                      <a:pt x="129" y="152"/>
                    </a:cubicBezTo>
                    <a:cubicBezTo>
                      <a:pt x="130" y="152"/>
                      <a:pt x="130" y="152"/>
                      <a:pt x="130" y="152"/>
                    </a:cubicBezTo>
                    <a:cubicBezTo>
                      <a:pt x="131" y="151"/>
                      <a:pt x="131" y="151"/>
                      <a:pt x="131" y="151"/>
                    </a:cubicBezTo>
                    <a:cubicBezTo>
                      <a:pt x="132" y="149"/>
                      <a:pt x="132" y="149"/>
                      <a:pt x="132" y="149"/>
                    </a:cubicBezTo>
                    <a:cubicBezTo>
                      <a:pt x="135" y="148"/>
                      <a:pt x="135" y="148"/>
                      <a:pt x="135" y="148"/>
                    </a:cubicBezTo>
                    <a:cubicBezTo>
                      <a:pt x="135" y="148"/>
                      <a:pt x="138" y="148"/>
                      <a:pt x="138" y="148"/>
                    </a:cubicBezTo>
                    <a:cubicBezTo>
                      <a:pt x="138" y="148"/>
                      <a:pt x="139" y="147"/>
                      <a:pt x="139" y="147"/>
                    </a:cubicBezTo>
                    <a:cubicBezTo>
                      <a:pt x="139" y="146"/>
                      <a:pt x="139" y="146"/>
                      <a:pt x="139" y="146"/>
                    </a:cubicBezTo>
                    <a:cubicBezTo>
                      <a:pt x="137" y="144"/>
                      <a:pt x="137" y="144"/>
                      <a:pt x="137" y="144"/>
                    </a:cubicBezTo>
                    <a:cubicBezTo>
                      <a:pt x="135" y="144"/>
                      <a:pt x="135" y="144"/>
                      <a:pt x="135" y="144"/>
                    </a:cubicBezTo>
                    <a:cubicBezTo>
                      <a:pt x="135" y="144"/>
                      <a:pt x="133" y="144"/>
                      <a:pt x="132" y="144"/>
                    </a:cubicBezTo>
                    <a:cubicBezTo>
                      <a:pt x="132" y="144"/>
                      <a:pt x="131" y="144"/>
                      <a:pt x="131" y="144"/>
                    </a:cubicBezTo>
                    <a:cubicBezTo>
                      <a:pt x="131" y="144"/>
                      <a:pt x="131" y="145"/>
                      <a:pt x="131" y="146"/>
                    </a:cubicBezTo>
                    <a:cubicBezTo>
                      <a:pt x="130" y="147"/>
                      <a:pt x="130" y="147"/>
                      <a:pt x="129" y="147"/>
                    </a:cubicBezTo>
                    <a:cubicBezTo>
                      <a:pt x="129" y="147"/>
                      <a:pt x="128" y="147"/>
                      <a:pt x="128" y="147"/>
                    </a:cubicBezTo>
                    <a:cubicBezTo>
                      <a:pt x="127" y="150"/>
                      <a:pt x="127" y="150"/>
                      <a:pt x="127" y="150"/>
                    </a:cubicBezTo>
                    <a:close/>
                    <a:moveTo>
                      <a:pt x="116" y="162"/>
                    </a:moveTo>
                    <a:cubicBezTo>
                      <a:pt x="116" y="162"/>
                      <a:pt x="116" y="162"/>
                      <a:pt x="116" y="162"/>
                    </a:cubicBezTo>
                    <a:cubicBezTo>
                      <a:pt x="117" y="162"/>
                      <a:pt x="117" y="162"/>
                      <a:pt x="117" y="162"/>
                    </a:cubicBezTo>
                    <a:cubicBezTo>
                      <a:pt x="118" y="161"/>
                      <a:pt x="118" y="161"/>
                      <a:pt x="118" y="161"/>
                    </a:cubicBezTo>
                    <a:cubicBezTo>
                      <a:pt x="117" y="159"/>
                      <a:pt x="117" y="159"/>
                      <a:pt x="117" y="159"/>
                    </a:cubicBezTo>
                    <a:cubicBezTo>
                      <a:pt x="116" y="158"/>
                      <a:pt x="116" y="158"/>
                      <a:pt x="116" y="158"/>
                    </a:cubicBezTo>
                    <a:cubicBezTo>
                      <a:pt x="115" y="155"/>
                      <a:pt x="115" y="155"/>
                      <a:pt x="115" y="155"/>
                    </a:cubicBezTo>
                    <a:cubicBezTo>
                      <a:pt x="113" y="153"/>
                      <a:pt x="113" y="153"/>
                      <a:pt x="113" y="153"/>
                    </a:cubicBezTo>
                    <a:cubicBezTo>
                      <a:pt x="112" y="152"/>
                      <a:pt x="112" y="152"/>
                      <a:pt x="112" y="152"/>
                    </a:cubicBezTo>
                    <a:cubicBezTo>
                      <a:pt x="111" y="154"/>
                      <a:pt x="111" y="154"/>
                      <a:pt x="111" y="154"/>
                    </a:cubicBezTo>
                    <a:cubicBezTo>
                      <a:pt x="110" y="155"/>
                      <a:pt x="110" y="155"/>
                      <a:pt x="110" y="155"/>
                    </a:cubicBezTo>
                    <a:cubicBezTo>
                      <a:pt x="109" y="156"/>
                      <a:pt x="109" y="156"/>
                      <a:pt x="109" y="156"/>
                    </a:cubicBezTo>
                    <a:cubicBezTo>
                      <a:pt x="109" y="156"/>
                      <a:pt x="106" y="155"/>
                      <a:pt x="105" y="154"/>
                    </a:cubicBezTo>
                    <a:cubicBezTo>
                      <a:pt x="103" y="153"/>
                      <a:pt x="103" y="153"/>
                      <a:pt x="103" y="153"/>
                    </a:cubicBezTo>
                    <a:cubicBezTo>
                      <a:pt x="103" y="153"/>
                      <a:pt x="102" y="153"/>
                      <a:pt x="101" y="152"/>
                    </a:cubicBezTo>
                    <a:cubicBezTo>
                      <a:pt x="101" y="152"/>
                      <a:pt x="100" y="151"/>
                      <a:pt x="100" y="151"/>
                    </a:cubicBezTo>
                    <a:cubicBezTo>
                      <a:pt x="100" y="151"/>
                      <a:pt x="100" y="150"/>
                      <a:pt x="99" y="150"/>
                    </a:cubicBezTo>
                    <a:cubicBezTo>
                      <a:pt x="99" y="149"/>
                      <a:pt x="98" y="150"/>
                      <a:pt x="97" y="150"/>
                    </a:cubicBezTo>
                    <a:cubicBezTo>
                      <a:pt x="95" y="150"/>
                      <a:pt x="95" y="150"/>
                      <a:pt x="94" y="150"/>
                    </a:cubicBezTo>
                    <a:cubicBezTo>
                      <a:pt x="94" y="151"/>
                      <a:pt x="93" y="151"/>
                      <a:pt x="93" y="151"/>
                    </a:cubicBezTo>
                    <a:cubicBezTo>
                      <a:pt x="92" y="152"/>
                      <a:pt x="93" y="154"/>
                      <a:pt x="93" y="154"/>
                    </a:cubicBezTo>
                    <a:cubicBezTo>
                      <a:pt x="93" y="155"/>
                      <a:pt x="93" y="155"/>
                      <a:pt x="93" y="155"/>
                    </a:cubicBezTo>
                    <a:cubicBezTo>
                      <a:pt x="94" y="157"/>
                      <a:pt x="94" y="157"/>
                      <a:pt x="94" y="157"/>
                    </a:cubicBezTo>
                    <a:cubicBezTo>
                      <a:pt x="92" y="157"/>
                      <a:pt x="92" y="157"/>
                      <a:pt x="92" y="157"/>
                    </a:cubicBezTo>
                    <a:cubicBezTo>
                      <a:pt x="91" y="157"/>
                      <a:pt x="91" y="157"/>
                      <a:pt x="91" y="157"/>
                    </a:cubicBezTo>
                    <a:cubicBezTo>
                      <a:pt x="92" y="159"/>
                      <a:pt x="92" y="159"/>
                      <a:pt x="92" y="159"/>
                    </a:cubicBezTo>
                    <a:cubicBezTo>
                      <a:pt x="92" y="159"/>
                      <a:pt x="92" y="160"/>
                      <a:pt x="93" y="161"/>
                    </a:cubicBezTo>
                    <a:cubicBezTo>
                      <a:pt x="93" y="161"/>
                      <a:pt x="94" y="162"/>
                      <a:pt x="94" y="162"/>
                    </a:cubicBezTo>
                    <a:cubicBezTo>
                      <a:pt x="94" y="162"/>
                      <a:pt x="99" y="163"/>
                      <a:pt x="99" y="163"/>
                    </a:cubicBezTo>
                    <a:cubicBezTo>
                      <a:pt x="100" y="163"/>
                      <a:pt x="100" y="163"/>
                      <a:pt x="100" y="163"/>
                    </a:cubicBezTo>
                    <a:cubicBezTo>
                      <a:pt x="100" y="163"/>
                      <a:pt x="102" y="164"/>
                      <a:pt x="104" y="165"/>
                    </a:cubicBezTo>
                    <a:cubicBezTo>
                      <a:pt x="105" y="166"/>
                      <a:pt x="106" y="167"/>
                      <a:pt x="106" y="167"/>
                    </a:cubicBezTo>
                    <a:cubicBezTo>
                      <a:pt x="106" y="167"/>
                      <a:pt x="108" y="167"/>
                      <a:pt x="108" y="167"/>
                    </a:cubicBezTo>
                    <a:cubicBezTo>
                      <a:pt x="109" y="166"/>
                      <a:pt x="109" y="166"/>
                      <a:pt x="109" y="166"/>
                    </a:cubicBezTo>
                    <a:cubicBezTo>
                      <a:pt x="112" y="165"/>
                      <a:pt x="112" y="165"/>
                      <a:pt x="112" y="165"/>
                    </a:cubicBezTo>
                    <a:cubicBezTo>
                      <a:pt x="114" y="165"/>
                      <a:pt x="114" y="165"/>
                      <a:pt x="114" y="165"/>
                    </a:cubicBezTo>
                    <a:cubicBezTo>
                      <a:pt x="117" y="166"/>
                      <a:pt x="117" y="166"/>
                      <a:pt x="117" y="166"/>
                    </a:cubicBezTo>
                    <a:cubicBezTo>
                      <a:pt x="118" y="166"/>
                      <a:pt x="118" y="166"/>
                      <a:pt x="118" y="166"/>
                    </a:cubicBezTo>
                    <a:cubicBezTo>
                      <a:pt x="118" y="164"/>
                      <a:pt x="118" y="164"/>
                      <a:pt x="118" y="164"/>
                    </a:cubicBezTo>
                    <a:cubicBezTo>
                      <a:pt x="118" y="163"/>
                      <a:pt x="118" y="163"/>
                      <a:pt x="118" y="163"/>
                    </a:cubicBezTo>
                    <a:cubicBezTo>
                      <a:pt x="116" y="162"/>
                      <a:pt x="116" y="162"/>
                      <a:pt x="116" y="162"/>
                    </a:cubicBezTo>
                    <a:close/>
                    <a:moveTo>
                      <a:pt x="77" y="121"/>
                    </a:moveTo>
                    <a:cubicBezTo>
                      <a:pt x="77" y="121"/>
                      <a:pt x="77" y="121"/>
                      <a:pt x="77" y="121"/>
                    </a:cubicBezTo>
                    <a:cubicBezTo>
                      <a:pt x="75" y="120"/>
                      <a:pt x="75" y="120"/>
                      <a:pt x="75" y="120"/>
                    </a:cubicBezTo>
                    <a:cubicBezTo>
                      <a:pt x="73" y="117"/>
                      <a:pt x="73" y="117"/>
                      <a:pt x="73" y="117"/>
                    </a:cubicBezTo>
                    <a:cubicBezTo>
                      <a:pt x="70" y="116"/>
                      <a:pt x="70" y="116"/>
                      <a:pt x="70" y="116"/>
                    </a:cubicBezTo>
                    <a:cubicBezTo>
                      <a:pt x="70" y="116"/>
                      <a:pt x="69" y="113"/>
                      <a:pt x="69" y="113"/>
                    </a:cubicBezTo>
                    <a:cubicBezTo>
                      <a:pt x="68" y="112"/>
                      <a:pt x="68" y="113"/>
                      <a:pt x="68" y="113"/>
                    </a:cubicBezTo>
                    <a:cubicBezTo>
                      <a:pt x="68" y="113"/>
                      <a:pt x="68" y="115"/>
                      <a:pt x="67" y="116"/>
                    </a:cubicBezTo>
                    <a:cubicBezTo>
                      <a:pt x="66" y="116"/>
                      <a:pt x="65" y="116"/>
                      <a:pt x="65" y="116"/>
                    </a:cubicBezTo>
                    <a:cubicBezTo>
                      <a:pt x="63" y="118"/>
                      <a:pt x="63" y="118"/>
                      <a:pt x="63" y="118"/>
                    </a:cubicBezTo>
                    <a:cubicBezTo>
                      <a:pt x="63" y="118"/>
                      <a:pt x="60" y="119"/>
                      <a:pt x="59" y="119"/>
                    </a:cubicBezTo>
                    <a:cubicBezTo>
                      <a:pt x="59" y="119"/>
                      <a:pt x="58" y="120"/>
                      <a:pt x="58" y="120"/>
                    </a:cubicBezTo>
                    <a:cubicBezTo>
                      <a:pt x="52" y="119"/>
                      <a:pt x="52" y="119"/>
                      <a:pt x="52" y="119"/>
                    </a:cubicBezTo>
                    <a:cubicBezTo>
                      <a:pt x="50" y="121"/>
                      <a:pt x="50" y="121"/>
                      <a:pt x="50" y="121"/>
                    </a:cubicBezTo>
                    <a:cubicBezTo>
                      <a:pt x="50" y="122"/>
                      <a:pt x="50" y="122"/>
                      <a:pt x="50" y="122"/>
                    </a:cubicBezTo>
                    <a:cubicBezTo>
                      <a:pt x="51" y="124"/>
                      <a:pt x="51" y="124"/>
                      <a:pt x="51" y="124"/>
                    </a:cubicBezTo>
                    <a:cubicBezTo>
                      <a:pt x="52" y="125"/>
                      <a:pt x="52" y="125"/>
                      <a:pt x="52" y="125"/>
                    </a:cubicBezTo>
                    <a:cubicBezTo>
                      <a:pt x="53" y="125"/>
                      <a:pt x="53" y="125"/>
                      <a:pt x="53" y="125"/>
                    </a:cubicBezTo>
                    <a:cubicBezTo>
                      <a:pt x="53" y="127"/>
                      <a:pt x="53" y="127"/>
                      <a:pt x="53" y="127"/>
                    </a:cubicBezTo>
                    <a:cubicBezTo>
                      <a:pt x="54" y="129"/>
                      <a:pt x="54" y="129"/>
                      <a:pt x="54" y="129"/>
                    </a:cubicBezTo>
                    <a:cubicBezTo>
                      <a:pt x="54" y="129"/>
                      <a:pt x="55" y="130"/>
                      <a:pt x="56" y="132"/>
                    </a:cubicBezTo>
                    <a:cubicBezTo>
                      <a:pt x="57" y="134"/>
                      <a:pt x="56" y="135"/>
                      <a:pt x="56" y="135"/>
                    </a:cubicBezTo>
                    <a:cubicBezTo>
                      <a:pt x="59" y="138"/>
                      <a:pt x="59" y="138"/>
                      <a:pt x="59" y="138"/>
                    </a:cubicBezTo>
                    <a:cubicBezTo>
                      <a:pt x="61" y="139"/>
                      <a:pt x="61" y="139"/>
                      <a:pt x="61" y="139"/>
                    </a:cubicBezTo>
                    <a:cubicBezTo>
                      <a:pt x="61" y="139"/>
                      <a:pt x="62" y="140"/>
                      <a:pt x="63" y="140"/>
                    </a:cubicBezTo>
                    <a:cubicBezTo>
                      <a:pt x="63" y="140"/>
                      <a:pt x="63" y="141"/>
                      <a:pt x="63" y="141"/>
                    </a:cubicBezTo>
                    <a:cubicBezTo>
                      <a:pt x="63" y="143"/>
                      <a:pt x="63" y="143"/>
                      <a:pt x="63" y="143"/>
                    </a:cubicBezTo>
                    <a:cubicBezTo>
                      <a:pt x="64" y="145"/>
                      <a:pt x="64" y="145"/>
                      <a:pt x="64" y="145"/>
                    </a:cubicBezTo>
                    <a:cubicBezTo>
                      <a:pt x="65" y="144"/>
                      <a:pt x="65" y="144"/>
                      <a:pt x="65" y="144"/>
                    </a:cubicBezTo>
                    <a:cubicBezTo>
                      <a:pt x="66" y="143"/>
                      <a:pt x="66" y="143"/>
                      <a:pt x="66" y="143"/>
                    </a:cubicBezTo>
                    <a:cubicBezTo>
                      <a:pt x="71" y="145"/>
                      <a:pt x="71" y="145"/>
                      <a:pt x="71" y="145"/>
                    </a:cubicBezTo>
                    <a:cubicBezTo>
                      <a:pt x="71" y="145"/>
                      <a:pt x="75" y="147"/>
                      <a:pt x="76" y="147"/>
                    </a:cubicBezTo>
                    <a:cubicBezTo>
                      <a:pt x="76" y="147"/>
                      <a:pt x="78" y="145"/>
                      <a:pt x="78" y="145"/>
                    </a:cubicBezTo>
                    <a:cubicBezTo>
                      <a:pt x="79" y="144"/>
                      <a:pt x="82" y="144"/>
                      <a:pt x="82" y="144"/>
                    </a:cubicBezTo>
                    <a:cubicBezTo>
                      <a:pt x="83" y="144"/>
                      <a:pt x="83" y="143"/>
                      <a:pt x="83" y="143"/>
                    </a:cubicBezTo>
                    <a:cubicBezTo>
                      <a:pt x="83" y="142"/>
                      <a:pt x="84" y="141"/>
                      <a:pt x="84" y="140"/>
                    </a:cubicBezTo>
                    <a:cubicBezTo>
                      <a:pt x="84" y="139"/>
                      <a:pt x="85" y="138"/>
                      <a:pt x="85" y="138"/>
                    </a:cubicBezTo>
                    <a:cubicBezTo>
                      <a:pt x="85" y="136"/>
                      <a:pt x="85" y="136"/>
                      <a:pt x="85" y="136"/>
                    </a:cubicBezTo>
                    <a:cubicBezTo>
                      <a:pt x="84" y="133"/>
                      <a:pt x="84" y="133"/>
                      <a:pt x="84" y="133"/>
                    </a:cubicBezTo>
                    <a:cubicBezTo>
                      <a:pt x="85" y="129"/>
                      <a:pt x="85" y="129"/>
                      <a:pt x="85" y="129"/>
                    </a:cubicBezTo>
                    <a:cubicBezTo>
                      <a:pt x="83" y="127"/>
                      <a:pt x="83" y="127"/>
                      <a:pt x="83" y="127"/>
                    </a:cubicBezTo>
                    <a:cubicBezTo>
                      <a:pt x="82" y="126"/>
                      <a:pt x="82" y="126"/>
                      <a:pt x="82" y="126"/>
                    </a:cubicBezTo>
                    <a:cubicBezTo>
                      <a:pt x="82" y="125"/>
                      <a:pt x="82" y="125"/>
                      <a:pt x="82" y="125"/>
                    </a:cubicBezTo>
                    <a:cubicBezTo>
                      <a:pt x="82" y="124"/>
                      <a:pt x="82" y="124"/>
                      <a:pt x="82" y="124"/>
                    </a:cubicBezTo>
                    <a:cubicBezTo>
                      <a:pt x="84" y="123"/>
                      <a:pt x="84" y="123"/>
                      <a:pt x="84" y="123"/>
                    </a:cubicBezTo>
                    <a:cubicBezTo>
                      <a:pt x="84" y="120"/>
                      <a:pt x="84" y="120"/>
                      <a:pt x="84" y="120"/>
                    </a:cubicBezTo>
                    <a:cubicBezTo>
                      <a:pt x="87" y="118"/>
                      <a:pt x="87" y="118"/>
                      <a:pt x="87" y="118"/>
                    </a:cubicBezTo>
                    <a:cubicBezTo>
                      <a:pt x="88" y="115"/>
                      <a:pt x="88" y="115"/>
                      <a:pt x="88" y="115"/>
                    </a:cubicBezTo>
                    <a:cubicBezTo>
                      <a:pt x="88" y="115"/>
                      <a:pt x="84" y="114"/>
                      <a:pt x="83" y="114"/>
                    </a:cubicBezTo>
                    <a:cubicBezTo>
                      <a:pt x="81" y="114"/>
                      <a:pt x="82" y="114"/>
                      <a:pt x="82" y="113"/>
                    </a:cubicBezTo>
                    <a:cubicBezTo>
                      <a:pt x="82" y="113"/>
                      <a:pt x="81" y="112"/>
                      <a:pt x="81" y="112"/>
                    </a:cubicBezTo>
                    <a:cubicBezTo>
                      <a:pt x="81" y="112"/>
                      <a:pt x="79" y="113"/>
                      <a:pt x="79" y="113"/>
                    </a:cubicBezTo>
                    <a:cubicBezTo>
                      <a:pt x="78" y="113"/>
                      <a:pt x="78" y="111"/>
                      <a:pt x="78" y="111"/>
                    </a:cubicBezTo>
                    <a:cubicBezTo>
                      <a:pt x="78" y="111"/>
                      <a:pt x="76" y="112"/>
                      <a:pt x="76" y="112"/>
                    </a:cubicBezTo>
                    <a:cubicBezTo>
                      <a:pt x="75" y="112"/>
                      <a:pt x="73" y="112"/>
                      <a:pt x="73" y="112"/>
                    </a:cubicBezTo>
                    <a:cubicBezTo>
                      <a:pt x="73" y="112"/>
                      <a:pt x="73" y="113"/>
                      <a:pt x="73" y="113"/>
                    </a:cubicBezTo>
                    <a:cubicBezTo>
                      <a:pt x="72" y="114"/>
                      <a:pt x="73" y="115"/>
                      <a:pt x="74" y="115"/>
                    </a:cubicBezTo>
                    <a:cubicBezTo>
                      <a:pt x="74" y="116"/>
                      <a:pt x="75" y="118"/>
                      <a:pt x="75" y="118"/>
                    </a:cubicBezTo>
                    <a:cubicBezTo>
                      <a:pt x="76" y="120"/>
                      <a:pt x="76" y="120"/>
                      <a:pt x="76" y="120"/>
                    </a:cubicBezTo>
                    <a:cubicBezTo>
                      <a:pt x="77" y="121"/>
                      <a:pt x="77" y="121"/>
                      <a:pt x="77" y="121"/>
                    </a:cubicBezTo>
                    <a:close/>
                    <a:moveTo>
                      <a:pt x="75" y="107"/>
                    </a:moveTo>
                    <a:cubicBezTo>
                      <a:pt x="75" y="107"/>
                      <a:pt x="75" y="107"/>
                      <a:pt x="75" y="107"/>
                    </a:cubicBezTo>
                    <a:cubicBezTo>
                      <a:pt x="77" y="107"/>
                      <a:pt x="77" y="107"/>
                      <a:pt x="77" y="107"/>
                    </a:cubicBezTo>
                    <a:cubicBezTo>
                      <a:pt x="78" y="105"/>
                      <a:pt x="78" y="105"/>
                      <a:pt x="78" y="105"/>
                    </a:cubicBezTo>
                    <a:cubicBezTo>
                      <a:pt x="78" y="105"/>
                      <a:pt x="79" y="104"/>
                      <a:pt x="79" y="103"/>
                    </a:cubicBezTo>
                    <a:cubicBezTo>
                      <a:pt x="79" y="103"/>
                      <a:pt x="79" y="102"/>
                      <a:pt x="79" y="102"/>
                    </a:cubicBezTo>
                    <a:cubicBezTo>
                      <a:pt x="79" y="100"/>
                      <a:pt x="79" y="100"/>
                      <a:pt x="79" y="100"/>
                    </a:cubicBezTo>
                    <a:cubicBezTo>
                      <a:pt x="78" y="99"/>
                      <a:pt x="78" y="99"/>
                      <a:pt x="78" y="99"/>
                    </a:cubicBezTo>
                    <a:cubicBezTo>
                      <a:pt x="77" y="97"/>
                      <a:pt x="77" y="97"/>
                      <a:pt x="77" y="97"/>
                    </a:cubicBezTo>
                    <a:cubicBezTo>
                      <a:pt x="76" y="94"/>
                      <a:pt x="76" y="94"/>
                      <a:pt x="76" y="94"/>
                    </a:cubicBezTo>
                    <a:cubicBezTo>
                      <a:pt x="74" y="94"/>
                      <a:pt x="74" y="94"/>
                      <a:pt x="74" y="94"/>
                    </a:cubicBezTo>
                    <a:cubicBezTo>
                      <a:pt x="74" y="94"/>
                      <a:pt x="74" y="96"/>
                      <a:pt x="74" y="96"/>
                    </a:cubicBezTo>
                    <a:cubicBezTo>
                      <a:pt x="74" y="97"/>
                      <a:pt x="75" y="98"/>
                      <a:pt x="75" y="98"/>
                    </a:cubicBezTo>
                    <a:cubicBezTo>
                      <a:pt x="76" y="99"/>
                      <a:pt x="76" y="99"/>
                      <a:pt x="76" y="99"/>
                    </a:cubicBezTo>
                    <a:cubicBezTo>
                      <a:pt x="76" y="100"/>
                      <a:pt x="76" y="100"/>
                      <a:pt x="76" y="100"/>
                    </a:cubicBezTo>
                    <a:cubicBezTo>
                      <a:pt x="75" y="101"/>
                      <a:pt x="75" y="101"/>
                      <a:pt x="75" y="101"/>
                    </a:cubicBezTo>
                    <a:cubicBezTo>
                      <a:pt x="74" y="103"/>
                      <a:pt x="74" y="103"/>
                      <a:pt x="74" y="103"/>
                    </a:cubicBezTo>
                    <a:cubicBezTo>
                      <a:pt x="75" y="105"/>
                      <a:pt x="75" y="105"/>
                      <a:pt x="75" y="105"/>
                    </a:cubicBezTo>
                    <a:cubicBezTo>
                      <a:pt x="75" y="107"/>
                      <a:pt x="75" y="107"/>
                      <a:pt x="75" y="107"/>
                    </a:cubicBezTo>
                    <a:close/>
                    <a:moveTo>
                      <a:pt x="80" y="157"/>
                    </a:moveTo>
                    <a:cubicBezTo>
                      <a:pt x="80" y="157"/>
                      <a:pt x="80" y="157"/>
                      <a:pt x="80" y="157"/>
                    </a:cubicBezTo>
                    <a:cubicBezTo>
                      <a:pt x="81" y="160"/>
                      <a:pt x="81" y="160"/>
                      <a:pt x="81" y="160"/>
                    </a:cubicBezTo>
                    <a:cubicBezTo>
                      <a:pt x="82" y="162"/>
                      <a:pt x="82" y="162"/>
                      <a:pt x="82" y="162"/>
                    </a:cubicBezTo>
                    <a:cubicBezTo>
                      <a:pt x="82" y="162"/>
                      <a:pt x="84" y="163"/>
                      <a:pt x="84" y="162"/>
                    </a:cubicBezTo>
                    <a:cubicBezTo>
                      <a:pt x="84" y="161"/>
                      <a:pt x="83" y="160"/>
                      <a:pt x="84" y="159"/>
                    </a:cubicBezTo>
                    <a:cubicBezTo>
                      <a:pt x="84" y="158"/>
                      <a:pt x="85" y="156"/>
                      <a:pt x="85" y="155"/>
                    </a:cubicBezTo>
                    <a:cubicBezTo>
                      <a:pt x="85" y="154"/>
                      <a:pt x="86" y="153"/>
                      <a:pt x="86" y="152"/>
                    </a:cubicBezTo>
                    <a:cubicBezTo>
                      <a:pt x="87" y="151"/>
                      <a:pt x="88" y="149"/>
                      <a:pt x="88" y="148"/>
                    </a:cubicBezTo>
                    <a:cubicBezTo>
                      <a:pt x="88" y="148"/>
                      <a:pt x="89" y="146"/>
                      <a:pt x="89" y="145"/>
                    </a:cubicBezTo>
                    <a:cubicBezTo>
                      <a:pt x="89" y="145"/>
                      <a:pt x="89" y="142"/>
                      <a:pt x="89" y="142"/>
                    </a:cubicBezTo>
                    <a:cubicBezTo>
                      <a:pt x="89" y="142"/>
                      <a:pt x="88" y="139"/>
                      <a:pt x="88" y="139"/>
                    </a:cubicBezTo>
                    <a:cubicBezTo>
                      <a:pt x="87" y="141"/>
                      <a:pt x="87" y="141"/>
                      <a:pt x="87" y="141"/>
                    </a:cubicBezTo>
                    <a:cubicBezTo>
                      <a:pt x="87" y="143"/>
                      <a:pt x="87" y="143"/>
                      <a:pt x="87" y="143"/>
                    </a:cubicBezTo>
                    <a:cubicBezTo>
                      <a:pt x="85" y="147"/>
                      <a:pt x="85" y="147"/>
                      <a:pt x="85" y="147"/>
                    </a:cubicBezTo>
                    <a:cubicBezTo>
                      <a:pt x="84" y="149"/>
                      <a:pt x="84" y="149"/>
                      <a:pt x="84" y="149"/>
                    </a:cubicBezTo>
                    <a:cubicBezTo>
                      <a:pt x="82" y="151"/>
                      <a:pt x="82" y="151"/>
                      <a:pt x="82" y="151"/>
                    </a:cubicBezTo>
                    <a:cubicBezTo>
                      <a:pt x="82" y="152"/>
                      <a:pt x="82" y="152"/>
                      <a:pt x="82" y="152"/>
                    </a:cubicBezTo>
                    <a:cubicBezTo>
                      <a:pt x="82" y="154"/>
                      <a:pt x="82" y="154"/>
                      <a:pt x="82" y="154"/>
                    </a:cubicBezTo>
                    <a:cubicBezTo>
                      <a:pt x="81" y="155"/>
                      <a:pt x="81" y="155"/>
                      <a:pt x="81" y="155"/>
                    </a:cubicBezTo>
                    <a:cubicBezTo>
                      <a:pt x="81" y="156"/>
                      <a:pt x="81" y="156"/>
                      <a:pt x="81" y="156"/>
                    </a:cubicBezTo>
                    <a:cubicBezTo>
                      <a:pt x="80" y="157"/>
                      <a:pt x="80" y="157"/>
                      <a:pt x="80" y="157"/>
                    </a:cubicBezTo>
                    <a:close/>
                    <a:moveTo>
                      <a:pt x="75" y="148"/>
                    </a:moveTo>
                    <a:cubicBezTo>
                      <a:pt x="75" y="148"/>
                      <a:pt x="75" y="148"/>
                      <a:pt x="75" y="148"/>
                    </a:cubicBezTo>
                    <a:cubicBezTo>
                      <a:pt x="76" y="149"/>
                      <a:pt x="76" y="149"/>
                      <a:pt x="76" y="149"/>
                    </a:cubicBezTo>
                    <a:cubicBezTo>
                      <a:pt x="76" y="149"/>
                      <a:pt x="77" y="152"/>
                      <a:pt x="78" y="152"/>
                    </a:cubicBezTo>
                    <a:cubicBezTo>
                      <a:pt x="78" y="152"/>
                      <a:pt x="81" y="149"/>
                      <a:pt x="81" y="149"/>
                    </a:cubicBezTo>
                    <a:cubicBezTo>
                      <a:pt x="81" y="147"/>
                      <a:pt x="81" y="147"/>
                      <a:pt x="81" y="147"/>
                    </a:cubicBezTo>
                    <a:cubicBezTo>
                      <a:pt x="82" y="145"/>
                      <a:pt x="82" y="145"/>
                      <a:pt x="82" y="145"/>
                    </a:cubicBezTo>
                    <a:cubicBezTo>
                      <a:pt x="79" y="146"/>
                      <a:pt x="79" y="146"/>
                      <a:pt x="79" y="146"/>
                    </a:cubicBezTo>
                    <a:cubicBezTo>
                      <a:pt x="77" y="148"/>
                      <a:pt x="77" y="148"/>
                      <a:pt x="77" y="148"/>
                    </a:cubicBezTo>
                    <a:cubicBezTo>
                      <a:pt x="75" y="148"/>
                      <a:pt x="75" y="148"/>
                      <a:pt x="75" y="148"/>
                    </a:cubicBezTo>
                    <a:close/>
                    <a:moveTo>
                      <a:pt x="66" y="150"/>
                    </a:moveTo>
                    <a:cubicBezTo>
                      <a:pt x="66" y="150"/>
                      <a:pt x="66" y="150"/>
                      <a:pt x="66" y="150"/>
                    </a:cubicBezTo>
                    <a:cubicBezTo>
                      <a:pt x="66" y="150"/>
                      <a:pt x="67" y="153"/>
                      <a:pt x="67" y="153"/>
                    </a:cubicBezTo>
                    <a:cubicBezTo>
                      <a:pt x="68" y="153"/>
                      <a:pt x="69" y="154"/>
                      <a:pt x="69" y="154"/>
                    </a:cubicBezTo>
                    <a:cubicBezTo>
                      <a:pt x="71" y="156"/>
                      <a:pt x="71" y="156"/>
                      <a:pt x="71" y="156"/>
                    </a:cubicBezTo>
                    <a:cubicBezTo>
                      <a:pt x="71" y="156"/>
                      <a:pt x="71" y="157"/>
                      <a:pt x="72" y="157"/>
                    </a:cubicBezTo>
                    <a:cubicBezTo>
                      <a:pt x="72" y="157"/>
                      <a:pt x="74" y="156"/>
                      <a:pt x="74" y="156"/>
                    </a:cubicBezTo>
                    <a:cubicBezTo>
                      <a:pt x="75" y="154"/>
                      <a:pt x="75" y="154"/>
                      <a:pt x="75" y="154"/>
                    </a:cubicBezTo>
                    <a:cubicBezTo>
                      <a:pt x="75" y="154"/>
                      <a:pt x="73" y="154"/>
                      <a:pt x="73" y="154"/>
                    </a:cubicBezTo>
                    <a:cubicBezTo>
                      <a:pt x="72" y="154"/>
                      <a:pt x="71" y="152"/>
                      <a:pt x="71" y="152"/>
                    </a:cubicBezTo>
                    <a:cubicBezTo>
                      <a:pt x="71" y="152"/>
                      <a:pt x="70" y="152"/>
                      <a:pt x="70" y="152"/>
                    </a:cubicBezTo>
                    <a:cubicBezTo>
                      <a:pt x="69" y="152"/>
                      <a:pt x="67" y="150"/>
                      <a:pt x="67" y="150"/>
                    </a:cubicBezTo>
                    <a:cubicBezTo>
                      <a:pt x="66" y="150"/>
                      <a:pt x="66" y="150"/>
                      <a:pt x="66" y="150"/>
                    </a:cubicBezTo>
                    <a:close/>
                    <a:moveTo>
                      <a:pt x="50" y="147"/>
                    </a:moveTo>
                    <a:cubicBezTo>
                      <a:pt x="50" y="147"/>
                      <a:pt x="50" y="147"/>
                      <a:pt x="50" y="147"/>
                    </a:cubicBezTo>
                    <a:cubicBezTo>
                      <a:pt x="52" y="148"/>
                      <a:pt x="52" y="148"/>
                      <a:pt x="52" y="148"/>
                    </a:cubicBezTo>
                    <a:cubicBezTo>
                      <a:pt x="53" y="149"/>
                      <a:pt x="53" y="149"/>
                      <a:pt x="53" y="149"/>
                    </a:cubicBezTo>
                    <a:cubicBezTo>
                      <a:pt x="55" y="150"/>
                      <a:pt x="55" y="150"/>
                      <a:pt x="55" y="150"/>
                    </a:cubicBezTo>
                    <a:cubicBezTo>
                      <a:pt x="53" y="152"/>
                      <a:pt x="53" y="152"/>
                      <a:pt x="53" y="152"/>
                    </a:cubicBezTo>
                    <a:cubicBezTo>
                      <a:pt x="53" y="152"/>
                      <a:pt x="54" y="154"/>
                      <a:pt x="55" y="153"/>
                    </a:cubicBezTo>
                    <a:cubicBezTo>
                      <a:pt x="56" y="153"/>
                      <a:pt x="56" y="153"/>
                      <a:pt x="56" y="153"/>
                    </a:cubicBezTo>
                    <a:cubicBezTo>
                      <a:pt x="56" y="153"/>
                      <a:pt x="58" y="154"/>
                      <a:pt x="58" y="154"/>
                    </a:cubicBezTo>
                    <a:cubicBezTo>
                      <a:pt x="59" y="155"/>
                      <a:pt x="60" y="155"/>
                      <a:pt x="61" y="155"/>
                    </a:cubicBezTo>
                    <a:cubicBezTo>
                      <a:pt x="62" y="155"/>
                      <a:pt x="62" y="154"/>
                      <a:pt x="62" y="154"/>
                    </a:cubicBezTo>
                    <a:cubicBezTo>
                      <a:pt x="62" y="153"/>
                      <a:pt x="62" y="152"/>
                      <a:pt x="62" y="152"/>
                    </a:cubicBezTo>
                    <a:cubicBezTo>
                      <a:pt x="61" y="150"/>
                      <a:pt x="61" y="150"/>
                      <a:pt x="61" y="150"/>
                    </a:cubicBezTo>
                    <a:cubicBezTo>
                      <a:pt x="60" y="148"/>
                      <a:pt x="60" y="148"/>
                      <a:pt x="60" y="148"/>
                    </a:cubicBezTo>
                    <a:cubicBezTo>
                      <a:pt x="56" y="147"/>
                      <a:pt x="56" y="147"/>
                      <a:pt x="56" y="147"/>
                    </a:cubicBezTo>
                    <a:cubicBezTo>
                      <a:pt x="54" y="145"/>
                      <a:pt x="54" y="145"/>
                      <a:pt x="54" y="145"/>
                    </a:cubicBezTo>
                    <a:cubicBezTo>
                      <a:pt x="51" y="144"/>
                      <a:pt x="51" y="144"/>
                      <a:pt x="51" y="144"/>
                    </a:cubicBezTo>
                    <a:cubicBezTo>
                      <a:pt x="50" y="144"/>
                      <a:pt x="50" y="144"/>
                      <a:pt x="50" y="144"/>
                    </a:cubicBezTo>
                    <a:cubicBezTo>
                      <a:pt x="50" y="147"/>
                      <a:pt x="50" y="147"/>
                      <a:pt x="50" y="147"/>
                    </a:cubicBezTo>
                    <a:close/>
                    <a:moveTo>
                      <a:pt x="83" y="25"/>
                    </a:moveTo>
                    <a:cubicBezTo>
                      <a:pt x="83" y="25"/>
                      <a:pt x="83" y="25"/>
                      <a:pt x="83" y="25"/>
                    </a:cubicBezTo>
                    <a:cubicBezTo>
                      <a:pt x="83" y="26"/>
                      <a:pt x="83" y="26"/>
                      <a:pt x="83" y="26"/>
                    </a:cubicBezTo>
                    <a:cubicBezTo>
                      <a:pt x="83" y="26"/>
                      <a:pt x="84" y="26"/>
                      <a:pt x="84" y="26"/>
                    </a:cubicBezTo>
                    <a:cubicBezTo>
                      <a:pt x="84" y="26"/>
                      <a:pt x="85" y="26"/>
                      <a:pt x="85" y="26"/>
                    </a:cubicBezTo>
                    <a:cubicBezTo>
                      <a:pt x="85" y="26"/>
                      <a:pt x="87" y="27"/>
                      <a:pt x="87" y="27"/>
                    </a:cubicBezTo>
                    <a:cubicBezTo>
                      <a:pt x="87" y="28"/>
                      <a:pt x="88" y="27"/>
                      <a:pt x="88" y="27"/>
                    </a:cubicBezTo>
                    <a:cubicBezTo>
                      <a:pt x="89" y="27"/>
                      <a:pt x="89" y="26"/>
                      <a:pt x="89" y="25"/>
                    </a:cubicBezTo>
                    <a:cubicBezTo>
                      <a:pt x="89" y="25"/>
                      <a:pt x="90" y="24"/>
                      <a:pt x="90" y="24"/>
                    </a:cubicBezTo>
                    <a:cubicBezTo>
                      <a:pt x="90" y="24"/>
                      <a:pt x="93" y="22"/>
                      <a:pt x="93" y="22"/>
                    </a:cubicBezTo>
                    <a:cubicBezTo>
                      <a:pt x="93" y="21"/>
                      <a:pt x="91" y="21"/>
                      <a:pt x="91" y="21"/>
                    </a:cubicBezTo>
                    <a:cubicBezTo>
                      <a:pt x="91" y="21"/>
                      <a:pt x="88" y="22"/>
                      <a:pt x="88" y="22"/>
                    </a:cubicBezTo>
                    <a:cubicBezTo>
                      <a:pt x="88" y="22"/>
                      <a:pt x="85" y="23"/>
                      <a:pt x="85" y="23"/>
                    </a:cubicBezTo>
                    <a:lnTo>
                      <a:pt x="83" y="25"/>
                    </a:lnTo>
                    <a:close/>
                  </a:path>
                </a:pathLst>
              </a:custGeom>
              <a:pattFill prst="ltDnDiag">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7" name="Freeform 144"/>
              <p:cNvSpPr>
                <a:spLocks noEditPoints="1"/>
              </p:cNvSpPr>
              <p:nvPr/>
            </p:nvSpPr>
            <p:spPr bwMode="auto">
              <a:xfrm>
                <a:off x="4518029" y="2422186"/>
                <a:ext cx="310039" cy="351588"/>
              </a:xfrm>
              <a:custGeom>
                <a:avLst/>
                <a:gdLst>
                  <a:gd name="T0" fmla="*/ 75 w 136"/>
                  <a:gd name="T1" fmla="*/ 25 h 159"/>
                  <a:gd name="T2" fmla="*/ 117 w 136"/>
                  <a:gd name="T3" fmla="*/ 17 h 159"/>
                  <a:gd name="T4" fmla="*/ 125 w 136"/>
                  <a:gd name="T5" fmla="*/ 49 h 159"/>
                  <a:gd name="T6" fmla="*/ 112 w 136"/>
                  <a:gd name="T7" fmla="*/ 67 h 159"/>
                  <a:gd name="T8" fmla="*/ 121 w 136"/>
                  <a:gd name="T9" fmla="*/ 84 h 159"/>
                  <a:gd name="T10" fmla="*/ 114 w 136"/>
                  <a:gd name="T11" fmla="*/ 97 h 159"/>
                  <a:gd name="T12" fmla="*/ 96 w 136"/>
                  <a:gd name="T13" fmla="*/ 100 h 159"/>
                  <a:gd name="T14" fmla="*/ 90 w 136"/>
                  <a:gd name="T15" fmla="*/ 108 h 159"/>
                  <a:gd name="T16" fmla="*/ 92 w 136"/>
                  <a:gd name="T17" fmla="*/ 130 h 159"/>
                  <a:gd name="T18" fmla="*/ 85 w 136"/>
                  <a:gd name="T19" fmla="*/ 141 h 159"/>
                  <a:gd name="T20" fmla="*/ 88 w 136"/>
                  <a:gd name="T21" fmla="*/ 149 h 159"/>
                  <a:gd name="T22" fmla="*/ 85 w 136"/>
                  <a:gd name="T23" fmla="*/ 159 h 159"/>
                  <a:gd name="T24" fmla="*/ 76 w 136"/>
                  <a:gd name="T25" fmla="*/ 148 h 159"/>
                  <a:gd name="T26" fmla="*/ 69 w 136"/>
                  <a:gd name="T27" fmla="*/ 128 h 159"/>
                  <a:gd name="T28" fmla="*/ 56 w 136"/>
                  <a:gd name="T29" fmla="*/ 121 h 159"/>
                  <a:gd name="T30" fmla="*/ 42 w 136"/>
                  <a:gd name="T31" fmla="*/ 119 h 159"/>
                  <a:gd name="T32" fmla="*/ 27 w 136"/>
                  <a:gd name="T33" fmla="*/ 121 h 159"/>
                  <a:gd name="T34" fmla="*/ 13 w 136"/>
                  <a:gd name="T35" fmla="*/ 121 h 159"/>
                  <a:gd name="T36" fmla="*/ 6 w 136"/>
                  <a:gd name="T37" fmla="*/ 112 h 159"/>
                  <a:gd name="T38" fmla="*/ 22 w 136"/>
                  <a:gd name="T39" fmla="*/ 114 h 159"/>
                  <a:gd name="T40" fmla="*/ 27 w 136"/>
                  <a:gd name="T41" fmla="*/ 116 h 159"/>
                  <a:gd name="T42" fmla="*/ 9 w 136"/>
                  <a:gd name="T43" fmla="*/ 111 h 159"/>
                  <a:gd name="T44" fmla="*/ 15 w 136"/>
                  <a:gd name="T45" fmla="*/ 103 h 159"/>
                  <a:gd name="T46" fmla="*/ 25 w 136"/>
                  <a:gd name="T47" fmla="*/ 111 h 159"/>
                  <a:gd name="T48" fmla="*/ 22 w 136"/>
                  <a:gd name="T49" fmla="*/ 105 h 159"/>
                  <a:gd name="T50" fmla="*/ 20 w 136"/>
                  <a:gd name="T51" fmla="*/ 102 h 159"/>
                  <a:gd name="T52" fmla="*/ 20 w 136"/>
                  <a:gd name="T53" fmla="*/ 96 h 159"/>
                  <a:gd name="T54" fmla="*/ 32 w 136"/>
                  <a:gd name="T55" fmla="*/ 104 h 159"/>
                  <a:gd name="T56" fmla="*/ 48 w 136"/>
                  <a:gd name="T57" fmla="*/ 100 h 159"/>
                  <a:gd name="T58" fmla="*/ 30 w 136"/>
                  <a:gd name="T59" fmla="*/ 95 h 159"/>
                  <a:gd name="T60" fmla="*/ 37 w 136"/>
                  <a:gd name="T61" fmla="*/ 73 h 159"/>
                  <a:gd name="T62" fmla="*/ 58 w 136"/>
                  <a:gd name="T63" fmla="*/ 37 h 159"/>
                  <a:gd name="T64" fmla="*/ 67 w 136"/>
                  <a:gd name="T65" fmla="*/ 52 h 159"/>
                  <a:gd name="T66" fmla="*/ 61 w 136"/>
                  <a:gd name="T67" fmla="*/ 64 h 159"/>
                  <a:gd name="T68" fmla="*/ 67 w 136"/>
                  <a:gd name="T69" fmla="*/ 74 h 159"/>
                  <a:gd name="T70" fmla="*/ 66 w 136"/>
                  <a:gd name="T71" fmla="*/ 66 h 159"/>
                  <a:gd name="T72" fmla="*/ 85 w 136"/>
                  <a:gd name="T73" fmla="*/ 65 h 159"/>
                  <a:gd name="T74" fmla="*/ 77 w 136"/>
                  <a:gd name="T75" fmla="*/ 51 h 159"/>
                  <a:gd name="T76" fmla="*/ 71 w 136"/>
                  <a:gd name="T77" fmla="*/ 41 h 159"/>
                  <a:gd name="T78" fmla="*/ 134 w 136"/>
                  <a:gd name="T79" fmla="*/ 0 h 159"/>
                  <a:gd name="T80" fmla="*/ 118 w 136"/>
                  <a:gd name="T81" fmla="*/ 6 h 159"/>
                  <a:gd name="T82" fmla="*/ 111 w 136"/>
                  <a:gd name="T83" fmla="*/ 8 h 159"/>
                  <a:gd name="T84" fmla="*/ 112 w 136"/>
                  <a:gd name="T85" fmla="*/ 9 h 159"/>
                  <a:gd name="T86" fmla="*/ 96 w 136"/>
                  <a:gd name="T87" fmla="*/ 12 h 159"/>
                  <a:gd name="T88" fmla="*/ 98 w 136"/>
                  <a:gd name="T89" fmla="*/ 13 h 159"/>
                  <a:gd name="T90" fmla="*/ 93 w 136"/>
                  <a:gd name="T91" fmla="*/ 13 h 159"/>
                  <a:gd name="T92" fmla="*/ 91 w 136"/>
                  <a:gd name="T93" fmla="*/ 13 h 159"/>
                  <a:gd name="T94" fmla="*/ 81 w 136"/>
                  <a:gd name="T95" fmla="*/ 14 h 159"/>
                  <a:gd name="T96" fmla="*/ 78 w 136"/>
                  <a:gd name="T97" fmla="*/ 14 h 159"/>
                  <a:gd name="T98" fmla="*/ 56 w 136"/>
                  <a:gd name="T99" fmla="*/ 22 h 159"/>
                  <a:gd name="T100" fmla="*/ 60 w 136"/>
                  <a:gd name="T101" fmla="*/ 18 h 159"/>
                  <a:gd name="T102" fmla="*/ 54 w 136"/>
                  <a:gd name="T103" fmla="*/ 25 h 159"/>
                  <a:gd name="T104" fmla="*/ 22 w 136"/>
                  <a:gd name="T105" fmla="*/ 94 h 159"/>
                  <a:gd name="T106" fmla="*/ 29 w 136"/>
                  <a:gd name="T107" fmla="*/ 101 h 159"/>
                  <a:gd name="T108" fmla="*/ 30 w 136"/>
                  <a:gd name="T109" fmla="*/ 97 h 159"/>
                  <a:gd name="T110" fmla="*/ 20 w 136"/>
                  <a:gd name="T111" fmla="*/ 94 h 159"/>
                  <a:gd name="T112" fmla="*/ 76 w 136"/>
                  <a:gd name="T113" fmla="*/ 74 h 159"/>
                  <a:gd name="T114" fmla="*/ 74 w 136"/>
                  <a:gd name="T115" fmla="*/ 7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159">
                    <a:moveTo>
                      <a:pt x="72" y="35"/>
                    </a:moveTo>
                    <a:cubicBezTo>
                      <a:pt x="71" y="33"/>
                      <a:pt x="71" y="33"/>
                      <a:pt x="71" y="33"/>
                    </a:cubicBezTo>
                    <a:cubicBezTo>
                      <a:pt x="69" y="33"/>
                      <a:pt x="69" y="33"/>
                      <a:pt x="69" y="33"/>
                    </a:cubicBezTo>
                    <a:cubicBezTo>
                      <a:pt x="66" y="35"/>
                      <a:pt x="66" y="35"/>
                      <a:pt x="66" y="35"/>
                    </a:cubicBezTo>
                    <a:cubicBezTo>
                      <a:pt x="66" y="33"/>
                      <a:pt x="66" y="33"/>
                      <a:pt x="66" y="33"/>
                    </a:cubicBezTo>
                    <a:cubicBezTo>
                      <a:pt x="70" y="31"/>
                      <a:pt x="70" y="31"/>
                      <a:pt x="70" y="31"/>
                    </a:cubicBezTo>
                    <a:cubicBezTo>
                      <a:pt x="72" y="30"/>
                      <a:pt x="72" y="30"/>
                      <a:pt x="72" y="30"/>
                    </a:cubicBezTo>
                    <a:cubicBezTo>
                      <a:pt x="73" y="28"/>
                      <a:pt x="73" y="28"/>
                      <a:pt x="73" y="28"/>
                    </a:cubicBezTo>
                    <a:cubicBezTo>
                      <a:pt x="75" y="25"/>
                      <a:pt x="75" y="25"/>
                      <a:pt x="75" y="25"/>
                    </a:cubicBezTo>
                    <a:cubicBezTo>
                      <a:pt x="75" y="25"/>
                      <a:pt x="77" y="23"/>
                      <a:pt x="78" y="22"/>
                    </a:cubicBezTo>
                    <a:cubicBezTo>
                      <a:pt x="79" y="22"/>
                      <a:pt x="83" y="20"/>
                      <a:pt x="83" y="20"/>
                    </a:cubicBezTo>
                    <a:cubicBezTo>
                      <a:pt x="83" y="20"/>
                      <a:pt x="87" y="18"/>
                      <a:pt x="88" y="18"/>
                    </a:cubicBezTo>
                    <a:cubicBezTo>
                      <a:pt x="89" y="18"/>
                      <a:pt x="96" y="17"/>
                      <a:pt x="96" y="17"/>
                    </a:cubicBezTo>
                    <a:cubicBezTo>
                      <a:pt x="103" y="19"/>
                      <a:pt x="103" y="19"/>
                      <a:pt x="103" y="19"/>
                    </a:cubicBezTo>
                    <a:cubicBezTo>
                      <a:pt x="103" y="19"/>
                      <a:pt x="105" y="17"/>
                      <a:pt x="107" y="17"/>
                    </a:cubicBezTo>
                    <a:cubicBezTo>
                      <a:pt x="107" y="17"/>
                      <a:pt x="109" y="18"/>
                      <a:pt x="110" y="18"/>
                    </a:cubicBezTo>
                    <a:cubicBezTo>
                      <a:pt x="111" y="18"/>
                      <a:pt x="113" y="17"/>
                      <a:pt x="113" y="17"/>
                    </a:cubicBezTo>
                    <a:cubicBezTo>
                      <a:pt x="117" y="17"/>
                      <a:pt x="117" y="17"/>
                      <a:pt x="117" y="17"/>
                    </a:cubicBezTo>
                    <a:cubicBezTo>
                      <a:pt x="120" y="21"/>
                      <a:pt x="120" y="21"/>
                      <a:pt x="120" y="21"/>
                    </a:cubicBezTo>
                    <a:cubicBezTo>
                      <a:pt x="121" y="25"/>
                      <a:pt x="121" y="25"/>
                      <a:pt x="121" y="25"/>
                    </a:cubicBezTo>
                    <a:cubicBezTo>
                      <a:pt x="126" y="26"/>
                      <a:pt x="126" y="26"/>
                      <a:pt x="126" y="26"/>
                    </a:cubicBezTo>
                    <a:cubicBezTo>
                      <a:pt x="126" y="26"/>
                      <a:pt x="125" y="28"/>
                      <a:pt x="125" y="29"/>
                    </a:cubicBezTo>
                    <a:cubicBezTo>
                      <a:pt x="126" y="29"/>
                      <a:pt x="129" y="30"/>
                      <a:pt x="129" y="30"/>
                    </a:cubicBezTo>
                    <a:cubicBezTo>
                      <a:pt x="129" y="31"/>
                      <a:pt x="129" y="31"/>
                      <a:pt x="129" y="31"/>
                    </a:cubicBezTo>
                    <a:cubicBezTo>
                      <a:pt x="129" y="31"/>
                      <a:pt x="129" y="35"/>
                      <a:pt x="129" y="36"/>
                    </a:cubicBezTo>
                    <a:cubicBezTo>
                      <a:pt x="129" y="37"/>
                      <a:pt x="129" y="43"/>
                      <a:pt x="129" y="43"/>
                    </a:cubicBezTo>
                    <a:cubicBezTo>
                      <a:pt x="129" y="43"/>
                      <a:pt x="126" y="49"/>
                      <a:pt x="125" y="49"/>
                    </a:cubicBezTo>
                    <a:cubicBezTo>
                      <a:pt x="124" y="50"/>
                      <a:pt x="125" y="54"/>
                      <a:pt x="125" y="54"/>
                    </a:cubicBezTo>
                    <a:cubicBezTo>
                      <a:pt x="124" y="59"/>
                      <a:pt x="124" y="59"/>
                      <a:pt x="124" y="59"/>
                    </a:cubicBezTo>
                    <a:cubicBezTo>
                      <a:pt x="124" y="59"/>
                      <a:pt x="124" y="63"/>
                      <a:pt x="123" y="62"/>
                    </a:cubicBezTo>
                    <a:cubicBezTo>
                      <a:pt x="122" y="62"/>
                      <a:pt x="117" y="60"/>
                      <a:pt x="117" y="60"/>
                    </a:cubicBezTo>
                    <a:cubicBezTo>
                      <a:pt x="113" y="61"/>
                      <a:pt x="113" y="61"/>
                      <a:pt x="113" y="61"/>
                    </a:cubicBezTo>
                    <a:cubicBezTo>
                      <a:pt x="113" y="64"/>
                      <a:pt x="113" y="64"/>
                      <a:pt x="113" y="64"/>
                    </a:cubicBezTo>
                    <a:cubicBezTo>
                      <a:pt x="115" y="65"/>
                      <a:pt x="115" y="65"/>
                      <a:pt x="115" y="65"/>
                    </a:cubicBezTo>
                    <a:cubicBezTo>
                      <a:pt x="112" y="65"/>
                      <a:pt x="112" y="65"/>
                      <a:pt x="112" y="65"/>
                    </a:cubicBezTo>
                    <a:cubicBezTo>
                      <a:pt x="112" y="67"/>
                      <a:pt x="112" y="67"/>
                      <a:pt x="112" y="67"/>
                    </a:cubicBezTo>
                    <a:cubicBezTo>
                      <a:pt x="112" y="67"/>
                      <a:pt x="113" y="69"/>
                      <a:pt x="114" y="70"/>
                    </a:cubicBezTo>
                    <a:cubicBezTo>
                      <a:pt x="114" y="71"/>
                      <a:pt x="117" y="71"/>
                      <a:pt x="117" y="71"/>
                    </a:cubicBezTo>
                    <a:cubicBezTo>
                      <a:pt x="119" y="73"/>
                      <a:pt x="119" y="73"/>
                      <a:pt x="119" y="73"/>
                    </a:cubicBezTo>
                    <a:cubicBezTo>
                      <a:pt x="122" y="72"/>
                      <a:pt x="122" y="72"/>
                      <a:pt x="122" y="72"/>
                    </a:cubicBezTo>
                    <a:cubicBezTo>
                      <a:pt x="124" y="76"/>
                      <a:pt x="124" y="76"/>
                      <a:pt x="124" y="76"/>
                    </a:cubicBezTo>
                    <a:cubicBezTo>
                      <a:pt x="123" y="78"/>
                      <a:pt x="123" y="78"/>
                      <a:pt x="123" y="78"/>
                    </a:cubicBezTo>
                    <a:cubicBezTo>
                      <a:pt x="123" y="78"/>
                      <a:pt x="123" y="80"/>
                      <a:pt x="123" y="81"/>
                    </a:cubicBezTo>
                    <a:cubicBezTo>
                      <a:pt x="123" y="82"/>
                      <a:pt x="124" y="83"/>
                      <a:pt x="123" y="83"/>
                    </a:cubicBezTo>
                    <a:cubicBezTo>
                      <a:pt x="123" y="83"/>
                      <a:pt x="121" y="84"/>
                      <a:pt x="121" y="84"/>
                    </a:cubicBezTo>
                    <a:cubicBezTo>
                      <a:pt x="120" y="86"/>
                      <a:pt x="120" y="86"/>
                      <a:pt x="120" y="86"/>
                    </a:cubicBezTo>
                    <a:cubicBezTo>
                      <a:pt x="120" y="86"/>
                      <a:pt x="118" y="87"/>
                      <a:pt x="117" y="87"/>
                    </a:cubicBezTo>
                    <a:cubicBezTo>
                      <a:pt x="116" y="88"/>
                      <a:pt x="116" y="88"/>
                      <a:pt x="116" y="89"/>
                    </a:cubicBezTo>
                    <a:cubicBezTo>
                      <a:pt x="116" y="89"/>
                      <a:pt x="112" y="88"/>
                      <a:pt x="112" y="88"/>
                    </a:cubicBezTo>
                    <a:cubicBezTo>
                      <a:pt x="112" y="91"/>
                      <a:pt x="112" y="91"/>
                      <a:pt x="112" y="91"/>
                    </a:cubicBezTo>
                    <a:cubicBezTo>
                      <a:pt x="110" y="91"/>
                      <a:pt x="110" y="91"/>
                      <a:pt x="110" y="91"/>
                    </a:cubicBezTo>
                    <a:cubicBezTo>
                      <a:pt x="112" y="94"/>
                      <a:pt x="112" y="94"/>
                      <a:pt x="112" y="94"/>
                    </a:cubicBezTo>
                    <a:cubicBezTo>
                      <a:pt x="115" y="96"/>
                      <a:pt x="115" y="96"/>
                      <a:pt x="115" y="96"/>
                    </a:cubicBezTo>
                    <a:cubicBezTo>
                      <a:pt x="114" y="97"/>
                      <a:pt x="114" y="97"/>
                      <a:pt x="114" y="97"/>
                    </a:cubicBezTo>
                    <a:cubicBezTo>
                      <a:pt x="112" y="98"/>
                      <a:pt x="112" y="98"/>
                      <a:pt x="112" y="98"/>
                    </a:cubicBezTo>
                    <a:cubicBezTo>
                      <a:pt x="111" y="100"/>
                      <a:pt x="111" y="100"/>
                      <a:pt x="111" y="100"/>
                    </a:cubicBezTo>
                    <a:cubicBezTo>
                      <a:pt x="108" y="100"/>
                      <a:pt x="108" y="100"/>
                      <a:pt x="108" y="100"/>
                    </a:cubicBezTo>
                    <a:cubicBezTo>
                      <a:pt x="105" y="101"/>
                      <a:pt x="105" y="101"/>
                      <a:pt x="105" y="101"/>
                    </a:cubicBezTo>
                    <a:cubicBezTo>
                      <a:pt x="104" y="101"/>
                      <a:pt x="104" y="101"/>
                      <a:pt x="104" y="101"/>
                    </a:cubicBezTo>
                    <a:cubicBezTo>
                      <a:pt x="101" y="101"/>
                      <a:pt x="101" y="101"/>
                      <a:pt x="101" y="101"/>
                    </a:cubicBezTo>
                    <a:cubicBezTo>
                      <a:pt x="100" y="103"/>
                      <a:pt x="100" y="103"/>
                      <a:pt x="100" y="103"/>
                    </a:cubicBezTo>
                    <a:cubicBezTo>
                      <a:pt x="99" y="101"/>
                      <a:pt x="99" y="101"/>
                      <a:pt x="99" y="101"/>
                    </a:cubicBezTo>
                    <a:cubicBezTo>
                      <a:pt x="96" y="100"/>
                      <a:pt x="96" y="100"/>
                      <a:pt x="96" y="100"/>
                    </a:cubicBezTo>
                    <a:cubicBezTo>
                      <a:pt x="94" y="98"/>
                      <a:pt x="94" y="98"/>
                      <a:pt x="94" y="98"/>
                    </a:cubicBezTo>
                    <a:cubicBezTo>
                      <a:pt x="91" y="99"/>
                      <a:pt x="91" y="99"/>
                      <a:pt x="91" y="99"/>
                    </a:cubicBezTo>
                    <a:cubicBezTo>
                      <a:pt x="94" y="101"/>
                      <a:pt x="94" y="101"/>
                      <a:pt x="94" y="101"/>
                    </a:cubicBezTo>
                    <a:cubicBezTo>
                      <a:pt x="92" y="101"/>
                      <a:pt x="92" y="101"/>
                      <a:pt x="92" y="101"/>
                    </a:cubicBezTo>
                    <a:cubicBezTo>
                      <a:pt x="87" y="100"/>
                      <a:pt x="87" y="100"/>
                      <a:pt x="87" y="100"/>
                    </a:cubicBezTo>
                    <a:cubicBezTo>
                      <a:pt x="87" y="103"/>
                      <a:pt x="87" y="103"/>
                      <a:pt x="87" y="103"/>
                    </a:cubicBezTo>
                    <a:cubicBezTo>
                      <a:pt x="87" y="105"/>
                      <a:pt x="87" y="105"/>
                      <a:pt x="87" y="105"/>
                    </a:cubicBezTo>
                    <a:cubicBezTo>
                      <a:pt x="87" y="105"/>
                      <a:pt x="86" y="106"/>
                      <a:pt x="87" y="106"/>
                    </a:cubicBezTo>
                    <a:cubicBezTo>
                      <a:pt x="88" y="106"/>
                      <a:pt x="90" y="108"/>
                      <a:pt x="90" y="108"/>
                    </a:cubicBezTo>
                    <a:cubicBezTo>
                      <a:pt x="90" y="110"/>
                      <a:pt x="90" y="110"/>
                      <a:pt x="90" y="110"/>
                    </a:cubicBezTo>
                    <a:cubicBezTo>
                      <a:pt x="91" y="112"/>
                      <a:pt x="91" y="112"/>
                      <a:pt x="91" y="112"/>
                    </a:cubicBezTo>
                    <a:cubicBezTo>
                      <a:pt x="91" y="113"/>
                      <a:pt x="91" y="113"/>
                      <a:pt x="91" y="113"/>
                    </a:cubicBezTo>
                    <a:cubicBezTo>
                      <a:pt x="93" y="116"/>
                      <a:pt x="93" y="116"/>
                      <a:pt x="93" y="116"/>
                    </a:cubicBezTo>
                    <a:cubicBezTo>
                      <a:pt x="93" y="119"/>
                      <a:pt x="93" y="119"/>
                      <a:pt x="93" y="119"/>
                    </a:cubicBezTo>
                    <a:cubicBezTo>
                      <a:pt x="95" y="122"/>
                      <a:pt x="95" y="122"/>
                      <a:pt x="95" y="122"/>
                    </a:cubicBezTo>
                    <a:cubicBezTo>
                      <a:pt x="94" y="125"/>
                      <a:pt x="94" y="125"/>
                      <a:pt x="94" y="125"/>
                    </a:cubicBezTo>
                    <a:cubicBezTo>
                      <a:pt x="94" y="125"/>
                      <a:pt x="95" y="127"/>
                      <a:pt x="94" y="128"/>
                    </a:cubicBezTo>
                    <a:cubicBezTo>
                      <a:pt x="94" y="128"/>
                      <a:pt x="92" y="130"/>
                      <a:pt x="92" y="130"/>
                    </a:cubicBezTo>
                    <a:cubicBezTo>
                      <a:pt x="91" y="132"/>
                      <a:pt x="91" y="132"/>
                      <a:pt x="91" y="132"/>
                    </a:cubicBezTo>
                    <a:cubicBezTo>
                      <a:pt x="89" y="133"/>
                      <a:pt x="89" y="133"/>
                      <a:pt x="89" y="133"/>
                    </a:cubicBezTo>
                    <a:cubicBezTo>
                      <a:pt x="89" y="135"/>
                      <a:pt x="89" y="135"/>
                      <a:pt x="89" y="135"/>
                    </a:cubicBezTo>
                    <a:cubicBezTo>
                      <a:pt x="89" y="135"/>
                      <a:pt x="89" y="138"/>
                      <a:pt x="90" y="138"/>
                    </a:cubicBezTo>
                    <a:cubicBezTo>
                      <a:pt x="90" y="138"/>
                      <a:pt x="92" y="136"/>
                      <a:pt x="92" y="136"/>
                    </a:cubicBezTo>
                    <a:cubicBezTo>
                      <a:pt x="92" y="136"/>
                      <a:pt x="94" y="138"/>
                      <a:pt x="93" y="139"/>
                    </a:cubicBezTo>
                    <a:cubicBezTo>
                      <a:pt x="93" y="139"/>
                      <a:pt x="89" y="139"/>
                      <a:pt x="89" y="139"/>
                    </a:cubicBezTo>
                    <a:cubicBezTo>
                      <a:pt x="87" y="139"/>
                      <a:pt x="87" y="139"/>
                      <a:pt x="87" y="139"/>
                    </a:cubicBezTo>
                    <a:cubicBezTo>
                      <a:pt x="87" y="139"/>
                      <a:pt x="86" y="141"/>
                      <a:pt x="85" y="141"/>
                    </a:cubicBezTo>
                    <a:cubicBezTo>
                      <a:pt x="85" y="142"/>
                      <a:pt x="85" y="143"/>
                      <a:pt x="85" y="143"/>
                    </a:cubicBezTo>
                    <a:cubicBezTo>
                      <a:pt x="83" y="141"/>
                      <a:pt x="83" y="141"/>
                      <a:pt x="83" y="141"/>
                    </a:cubicBezTo>
                    <a:cubicBezTo>
                      <a:pt x="82" y="142"/>
                      <a:pt x="82" y="142"/>
                      <a:pt x="82" y="142"/>
                    </a:cubicBezTo>
                    <a:cubicBezTo>
                      <a:pt x="83" y="144"/>
                      <a:pt x="83" y="144"/>
                      <a:pt x="83" y="144"/>
                    </a:cubicBezTo>
                    <a:cubicBezTo>
                      <a:pt x="83" y="146"/>
                      <a:pt x="83" y="146"/>
                      <a:pt x="83" y="146"/>
                    </a:cubicBezTo>
                    <a:cubicBezTo>
                      <a:pt x="83" y="146"/>
                      <a:pt x="85" y="146"/>
                      <a:pt x="85" y="146"/>
                    </a:cubicBezTo>
                    <a:cubicBezTo>
                      <a:pt x="85" y="146"/>
                      <a:pt x="87" y="147"/>
                      <a:pt x="87" y="147"/>
                    </a:cubicBezTo>
                    <a:cubicBezTo>
                      <a:pt x="87" y="147"/>
                      <a:pt x="86" y="148"/>
                      <a:pt x="87" y="148"/>
                    </a:cubicBezTo>
                    <a:cubicBezTo>
                      <a:pt x="87" y="149"/>
                      <a:pt x="87" y="149"/>
                      <a:pt x="88" y="149"/>
                    </a:cubicBezTo>
                    <a:cubicBezTo>
                      <a:pt x="89" y="150"/>
                      <a:pt x="89" y="150"/>
                      <a:pt x="89" y="150"/>
                    </a:cubicBezTo>
                    <a:cubicBezTo>
                      <a:pt x="89" y="150"/>
                      <a:pt x="89" y="152"/>
                      <a:pt x="89" y="153"/>
                    </a:cubicBezTo>
                    <a:cubicBezTo>
                      <a:pt x="88" y="153"/>
                      <a:pt x="88" y="154"/>
                      <a:pt x="88" y="154"/>
                    </a:cubicBezTo>
                    <a:cubicBezTo>
                      <a:pt x="87" y="154"/>
                      <a:pt x="87" y="154"/>
                      <a:pt x="87" y="154"/>
                    </a:cubicBezTo>
                    <a:cubicBezTo>
                      <a:pt x="86" y="155"/>
                      <a:pt x="86" y="156"/>
                      <a:pt x="86" y="156"/>
                    </a:cubicBezTo>
                    <a:cubicBezTo>
                      <a:pt x="86" y="156"/>
                      <a:pt x="85" y="156"/>
                      <a:pt x="85" y="156"/>
                    </a:cubicBezTo>
                    <a:cubicBezTo>
                      <a:pt x="85" y="157"/>
                      <a:pt x="86" y="158"/>
                      <a:pt x="86" y="159"/>
                    </a:cubicBezTo>
                    <a:cubicBezTo>
                      <a:pt x="86" y="159"/>
                      <a:pt x="86" y="159"/>
                      <a:pt x="85" y="159"/>
                    </a:cubicBezTo>
                    <a:cubicBezTo>
                      <a:pt x="85" y="159"/>
                      <a:pt x="85" y="159"/>
                      <a:pt x="85" y="159"/>
                    </a:cubicBezTo>
                    <a:cubicBezTo>
                      <a:pt x="85" y="159"/>
                      <a:pt x="83" y="157"/>
                      <a:pt x="83" y="157"/>
                    </a:cubicBezTo>
                    <a:cubicBezTo>
                      <a:pt x="82" y="157"/>
                      <a:pt x="81" y="158"/>
                      <a:pt x="79" y="158"/>
                    </a:cubicBezTo>
                    <a:cubicBezTo>
                      <a:pt x="78" y="157"/>
                      <a:pt x="78" y="157"/>
                      <a:pt x="78" y="157"/>
                    </a:cubicBezTo>
                    <a:cubicBezTo>
                      <a:pt x="74" y="158"/>
                      <a:pt x="74" y="158"/>
                      <a:pt x="74" y="158"/>
                    </a:cubicBezTo>
                    <a:cubicBezTo>
                      <a:pt x="74" y="156"/>
                      <a:pt x="74" y="156"/>
                      <a:pt x="74" y="156"/>
                    </a:cubicBezTo>
                    <a:cubicBezTo>
                      <a:pt x="73" y="154"/>
                      <a:pt x="73" y="154"/>
                      <a:pt x="73" y="154"/>
                    </a:cubicBezTo>
                    <a:cubicBezTo>
                      <a:pt x="73" y="154"/>
                      <a:pt x="73" y="152"/>
                      <a:pt x="73" y="151"/>
                    </a:cubicBezTo>
                    <a:cubicBezTo>
                      <a:pt x="73" y="151"/>
                      <a:pt x="74" y="150"/>
                      <a:pt x="74" y="150"/>
                    </a:cubicBezTo>
                    <a:cubicBezTo>
                      <a:pt x="75" y="150"/>
                      <a:pt x="76" y="148"/>
                      <a:pt x="76" y="148"/>
                    </a:cubicBezTo>
                    <a:cubicBezTo>
                      <a:pt x="76" y="148"/>
                      <a:pt x="77" y="146"/>
                      <a:pt x="78" y="145"/>
                    </a:cubicBezTo>
                    <a:cubicBezTo>
                      <a:pt x="78" y="145"/>
                      <a:pt x="79" y="142"/>
                      <a:pt x="79" y="142"/>
                    </a:cubicBezTo>
                    <a:cubicBezTo>
                      <a:pt x="79" y="141"/>
                      <a:pt x="80" y="140"/>
                      <a:pt x="80" y="140"/>
                    </a:cubicBezTo>
                    <a:cubicBezTo>
                      <a:pt x="80" y="140"/>
                      <a:pt x="82" y="138"/>
                      <a:pt x="82" y="137"/>
                    </a:cubicBezTo>
                    <a:cubicBezTo>
                      <a:pt x="82" y="136"/>
                      <a:pt x="81" y="136"/>
                      <a:pt x="80" y="136"/>
                    </a:cubicBezTo>
                    <a:cubicBezTo>
                      <a:pt x="80" y="136"/>
                      <a:pt x="77" y="135"/>
                      <a:pt x="76" y="134"/>
                    </a:cubicBezTo>
                    <a:cubicBezTo>
                      <a:pt x="75" y="134"/>
                      <a:pt x="73" y="133"/>
                      <a:pt x="71" y="133"/>
                    </a:cubicBezTo>
                    <a:cubicBezTo>
                      <a:pt x="69" y="132"/>
                      <a:pt x="70" y="132"/>
                      <a:pt x="71" y="130"/>
                    </a:cubicBezTo>
                    <a:cubicBezTo>
                      <a:pt x="71" y="129"/>
                      <a:pt x="69" y="129"/>
                      <a:pt x="69" y="128"/>
                    </a:cubicBezTo>
                    <a:cubicBezTo>
                      <a:pt x="69" y="128"/>
                      <a:pt x="68" y="129"/>
                      <a:pt x="67" y="130"/>
                    </a:cubicBezTo>
                    <a:cubicBezTo>
                      <a:pt x="66" y="130"/>
                      <a:pt x="65" y="129"/>
                      <a:pt x="64" y="129"/>
                    </a:cubicBezTo>
                    <a:cubicBezTo>
                      <a:pt x="64" y="129"/>
                      <a:pt x="61" y="129"/>
                      <a:pt x="61" y="129"/>
                    </a:cubicBezTo>
                    <a:cubicBezTo>
                      <a:pt x="61" y="129"/>
                      <a:pt x="61" y="128"/>
                      <a:pt x="61" y="127"/>
                    </a:cubicBezTo>
                    <a:cubicBezTo>
                      <a:pt x="61" y="126"/>
                      <a:pt x="60" y="126"/>
                      <a:pt x="60" y="126"/>
                    </a:cubicBezTo>
                    <a:cubicBezTo>
                      <a:pt x="60" y="126"/>
                      <a:pt x="58" y="126"/>
                      <a:pt x="58" y="125"/>
                    </a:cubicBezTo>
                    <a:cubicBezTo>
                      <a:pt x="57" y="125"/>
                      <a:pt x="58" y="125"/>
                      <a:pt x="58" y="124"/>
                    </a:cubicBezTo>
                    <a:cubicBezTo>
                      <a:pt x="58" y="123"/>
                      <a:pt x="58" y="124"/>
                      <a:pt x="57" y="124"/>
                    </a:cubicBezTo>
                    <a:cubicBezTo>
                      <a:pt x="56" y="124"/>
                      <a:pt x="56" y="121"/>
                      <a:pt x="56" y="121"/>
                    </a:cubicBezTo>
                    <a:cubicBezTo>
                      <a:pt x="56" y="121"/>
                      <a:pt x="55" y="119"/>
                      <a:pt x="55" y="118"/>
                    </a:cubicBezTo>
                    <a:cubicBezTo>
                      <a:pt x="54" y="116"/>
                      <a:pt x="54" y="118"/>
                      <a:pt x="54" y="118"/>
                    </a:cubicBezTo>
                    <a:cubicBezTo>
                      <a:pt x="52" y="121"/>
                      <a:pt x="52" y="121"/>
                      <a:pt x="52" y="121"/>
                    </a:cubicBezTo>
                    <a:cubicBezTo>
                      <a:pt x="52" y="121"/>
                      <a:pt x="51" y="121"/>
                      <a:pt x="48" y="120"/>
                    </a:cubicBezTo>
                    <a:cubicBezTo>
                      <a:pt x="46" y="119"/>
                      <a:pt x="47" y="119"/>
                      <a:pt x="47" y="119"/>
                    </a:cubicBezTo>
                    <a:cubicBezTo>
                      <a:pt x="49" y="117"/>
                      <a:pt x="49" y="117"/>
                      <a:pt x="49" y="117"/>
                    </a:cubicBezTo>
                    <a:cubicBezTo>
                      <a:pt x="49" y="117"/>
                      <a:pt x="47" y="116"/>
                      <a:pt x="46" y="116"/>
                    </a:cubicBezTo>
                    <a:cubicBezTo>
                      <a:pt x="45" y="115"/>
                      <a:pt x="45" y="115"/>
                      <a:pt x="44" y="117"/>
                    </a:cubicBezTo>
                    <a:cubicBezTo>
                      <a:pt x="43" y="118"/>
                      <a:pt x="43" y="118"/>
                      <a:pt x="42" y="119"/>
                    </a:cubicBezTo>
                    <a:cubicBezTo>
                      <a:pt x="41" y="120"/>
                      <a:pt x="41" y="120"/>
                      <a:pt x="39" y="120"/>
                    </a:cubicBezTo>
                    <a:cubicBezTo>
                      <a:pt x="38" y="120"/>
                      <a:pt x="38" y="119"/>
                      <a:pt x="37" y="119"/>
                    </a:cubicBezTo>
                    <a:cubicBezTo>
                      <a:pt x="37" y="118"/>
                      <a:pt x="37" y="118"/>
                      <a:pt x="36" y="117"/>
                    </a:cubicBezTo>
                    <a:cubicBezTo>
                      <a:pt x="36" y="116"/>
                      <a:pt x="35" y="116"/>
                      <a:pt x="35" y="116"/>
                    </a:cubicBezTo>
                    <a:cubicBezTo>
                      <a:pt x="35" y="116"/>
                      <a:pt x="33" y="117"/>
                      <a:pt x="33" y="118"/>
                    </a:cubicBezTo>
                    <a:cubicBezTo>
                      <a:pt x="32" y="118"/>
                      <a:pt x="33" y="119"/>
                      <a:pt x="33" y="120"/>
                    </a:cubicBezTo>
                    <a:cubicBezTo>
                      <a:pt x="34" y="121"/>
                      <a:pt x="33" y="122"/>
                      <a:pt x="33" y="122"/>
                    </a:cubicBezTo>
                    <a:cubicBezTo>
                      <a:pt x="33" y="122"/>
                      <a:pt x="31" y="122"/>
                      <a:pt x="30" y="122"/>
                    </a:cubicBezTo>
                    <a:cubicBezTo>
                      <a:pt x="29" y="122"/>
                      <a:pt x="28" y="122"/>
                      <a:pt x="27" y="121"/>
                    </a:cubicBezTo>
                    <a:cubicBezTo>
                      <a:pt x="25" y="120"/>
                      <a:pt x="26" y="122"/>
                      <a:pt x="26" y="123"/>
                    </a:cubicBezTo>
                    <a:cubicBezTo>
                      <a:pt x="26" y="123"/>
                      <a:pt x="24" y="125"/>
                      <a:pt x="24" y="125"/>
                    </a:cubicBezTo>
                    <a:cubicBezTo>
                      <a:pt x="24" y="125"/>
                      <a:pt x="24" y="125"/>
                      <a:pt x="24" y="125"/>
                    </a:cubicBezTo>
                    <a:cubicBezTo>
                      <a:pt x="22" y="125"/>
                      <a:pt x="20" y="124"/>
                      <a:pt x="20" y="124"/>
                    </a:cubicBezTo>
                    <a:cubicBezTo>
                      <a:pt x="19" y="125"/>
                      <a:pt x="19" y="125"/>
                      <a:pt x="19" y="125"/>
                    </a:cubicBezTo>
                    <a:cubicBezTo>
                      <a:pt x="16" y="124"/>
                      <a:pt x="16" y="124"/>
                      <a:pt x="16" y="124"/>
                    </a:cubicBezTo>
                    <a:cubicBezTo>
                      <a:pt x="15" y="124"/>
                      <a:pt x="15" y="124"/>
                      <a:pt x="15" y="124"/>
                    </a:cubicBezTo>
                    <a:cubicBezTo>
                      <a:pt x="14" y="121"/>
                      <a:pt x="14" y="121"/>
                      <a:pt x="14" y="121"/>
                    </a:cubicBezTo>
                    <a:cubicBezTo>
                      <a:pt x="13" y="121"/>
                      <a:pt x="13" y="121"/>
                      <a:pt x="13" y="121"/>
                    </a:cubicBezTo>
                    <a:cubicBezTo>
                      <a:pt x="9" y="119"/>
                      <a:pt x="9" y="119"/>
                      <a:pt x="9" y="119"/>
                    </a:cubicBezTo>
                    <a:cubicBezTo>
                      <a:pt x="8" y="118"/>
                      <a:pt x="8" y="118"/>
                      <a:pt x="8" y="118"/>
                    </a:cubicBezTo>
                    <a:cubicBezTo>
                      <a:pt x="6" y="119"/>
                      <a:pt x="6" y="119"/>
                      <a:pt x="6" y="119"/>
                    </a:cubicBezTo>
                    <a:cubicBezTo>
                      <a:pt x="5" y="120"/>
                      <a:pt x="5" y="120"/>
                      <a:pt x="5" y="120"/>
                    </a:cubicBezTo>
                    <a:cubicBezTo>
                      <a:pt x="5" y="120"/>
                      <a:pt x="3" y="121"/>
                      <a:pt x="2" y="121"/>
                    </a:cubicBezTo>
                    <a:cubicBezTo>
                      <a:pt x="2" y="120"/>
                      <a:pt x="0" y="116"/>
                      <a:pt x="0" y="116"/>
                    </a:cubicBezTo>
                    <a:cubicBezTo>
                      <a:pt x="1" y="113"/>
                      <a:pt x="1" y="113"/>
                      <a:pt x="1" y="113"/>
                    </a:cubicBezTo>
                    <a:cubicBezTo>
                      <a:pt x="1" y="113"/>
                      <a:pt x="4" y="112"/>
                      <a:pt x="4" y="112"/>
                    </a:cubicBezTo>
                    <a:cubicBezTo>
                      <a:pt x="4" y="112"/>
                      <a:pt x="6" y="112"/>
                      <a:pt x="6" y="112"/>
                    </a:cubicBezTo>
                    <a:cubicBezTo>
                      <a:pt x="6" y="112"/>
                      <a:pt x="7" y="112"/>
                      <a:pt x="7" y="113"/>
                    </a:cubicBezTo>
                    <a:cubicBezTo>
                      <a:pt x="8" y="113"/>
                      <a:pt x="10" y="115"/>
                      <a:pt x="11" y="115"/>
                    </a:cubicBezTo>
                    <a:cubicBezTo>
                      <a:pt x="11" y="115"/>
                      <a:pt x="13" y="116"/>
                      <a:pt x="13" y="116"/>
                    </a:cubicBezTo>
                    <a:cubicBezTo>
                      <a:pt x="14" y="116"/>
                      <a:pt x="16" y="117"/>
                      <a:pt x="16" y="117"/>
                    </a:cubicBezTo>
                    <a:cubicBezTo>
                      <a:pt x="16" y="117"/>
                      <a:pt x="18" y="117"/>
                      <a:pt x="18" y="117"/>
                    </a:cubicBezTo>
                    <a:cubicBezTo>
                      <a:pt x="18" y="117"/>
                      <a:pt x="20" y="116"/>
                      <a:pt x="20" y="116"/>
                    </a:cubicBezTo>
                    <a:cubicBezTo>
                      <a:pt x="20" y="116"/>
                      <a:pt x="20" y="116"/>
                      <a:pt x="20" y="116"/>
                    </a:cubicBezTo>
                    <a:cubicBezTo>
                      <a:pt x="21" y="115"/>
                      <a:pt x="21" y="114"/>
                      <a:pt x="21" y="114"/>
                    </a:cubicBezTo>
                    <a:cubicBezTo>
                      <a:pt x="21" y="114"/>
                      <a:pt x="22" y="114"/>
                      <a:pt x="22" y="114"/>
                    </a:cubicBezTo>
                    <a:cubicBezTo>
                      <a:pt x="22" y="115"/>
                      <a:pt x="23" y="116"/>
                      <a:pt x="23" y="116"/>
                    </a:cubicBezTo>
                    <a:cubicBezTo>
                      <a:pt x="23" y="116"/>
                      <a:pt x="24" y="117"/>
                      <a:pt x="24" y="117"/>
                    </a:cubicBezTo>
                    <a:cubicBezTo>
                      <a:pt x="25" y="118"/>
                      <a:pt x="26" y="118"/>
                      <a:pt x="26" y="118"/>
                    </a:cubicBezTo>
                    <a:cubicBezTo>
                      <a:pt x="26" y="118"/>
                      <a:pt x="27" y="117"/>
                      <a:pt x="27" y="117"/>
                    </a:cubicBezTo>
                    <a:cubicBezTo>
                      <a:pt x="27" y="117"/>
                      <a:pt x="28" y="118"/>
                      <a:pt x="28" y="117"/>
                    </a:cubicBezTo>
                    <a:cubicBezTo>
                      <a:pt x="28" y="117"/>
                      <a:pt x="29" y="117"/>
                      <a:pt x="29" y="117"/>
                    </a:cubicBezTo>
                    <a:cubicBezTo>
                      <a:pt x="29" y="117"/>
                      <a:pt x="30" y="116"/>
                      <a:pt x="29" y="116"/>
                    </a:cubicBezTo>
                    <a:cubicBezTo>
                      <a:pt x="29" y="116"/>
                      <a:pt x="29" y="115"/>
                      <a:pt x="29" y="116"/>
                    </a:cubicBezTo>
                    <a:cubicBezTo>
                      <a:pt x="28" y="116"/>
                      <a:pt x="28" y="116"/>
                      <a:pt x="27" y="116"/>
                    </a:cubicBezTo>
                    <a:cubicBezTo>
                      <a:pt x="26" y="116"/>
                      <a:pt x="24" y="115"/>
                      <a:pt x="24" y="115"/>
                    </a:cubicBezTo>
                    <a:cubicBezTo>
                      <a:pt x="24" y="114"/>
                      <a:pt x="23" y="114"/>
                      <a:pt x="23" y="113"/>
                    </a:cubicBezTo>
                    <a:cubicBezTo>
                      <a:pt x="22" y="113"/>
                      <a:pt x="22" y="112"/>
                      <a:pt x="21" y="112"/>
                    </a:cubicBezTo>
                    <a:cubicBezTo>
                      <a:pt x="20" y="112"/>
                      <a:pt x="20" y="112"/>
                      <a:pt x="20" y="112"/>
                    </a:cubicBezTo>
                    <a:cubicBezTo>
                      <a:pt x="20" y="112"/>
                      <a:pt x="19" y="113"/>
                      <a:pt x="19" y="114"/>
                    </a:cubicBezTo>
                    <a:cubicBezTo>
                      <a:pt x="19" y="114"/>
                      <a:pt x="20" y="115"/>
                      <a:pt x="18" y="114"/>
                    </a:cubicBezTo>
                    <a:cubicBezTo>
                      <a:pt x="16" y="114"/>
                      <a:pt x="14" y="114"/>
                      <a:pt x="14" y="114"/>
                    </a:cubicBezTo>
                    <a:cubicBezTo>
                      <a:pt x="11" y="111"/>
                      <a:pt x="11" y="111"/>
                      <a:pt x="11" y="111"/>
                    </a:cubicBezTo>
                    <a:cubicBezTo>
                      <a:pt x="11" y="111"/>
                      <a:pt x="10" y="111"/>
                      <a:pt x="9" y="111"/>
                    </a:cubicBezTo>
                    <a:cubicBezTo>
                      <a:pt x="9" y="111"/>
                      <a:pt x="7" y="110"/>
                      <a:pt x="7" y="109"/>
                    </a:cubicBezTo>
                    <a:cubicBezTo>
                      <a:pt x="7" y="109"/>
                      <a:pt x="6" y="108"/>
                      <a:pt x="6" y="107"/>
                    </a:cubicBezTo>
                    <a:cubicBezTo>
                      <a:pt x="6" y="107"/>
                      <a:pt x="5" y="107"/>
                      <a:pt x="5" y="106"/>
                    </a:cubicBezTo>
                    <a:cubicBezTo>
                      <a:pt x="5" y="106"/>
                      <a:pt x="4" y="105"/>
                      <a:pt x="4" y="105"/>
                    </a:cubicBezTo>
                    <a:cubicBezTo>
                      <a:pt x="4" y="105"/>
                      <a:pt x="4" y="104"/>
                      <a:pt x="5" y="103"/>
                    </a:cubicBezTo>
                    <a:cubicBezTo>
                      <a:pt x="7" y="103"/>
                      <a:pt x="7" y="103"/>
                      <a:pt x="8" y="103"/>
                    </a:cubicBezTo>
                    <a:cubicBezTo>
                      <a:pt x="9" y="103"/>
                      <a:pt x="8" y="103"/>
                      <a:pt x="10" y="103"/>
                    </a:cubicBezTo>
                    <a:cubicBezTo>
                      <a:pt x="12" y="103"/>
                      <a:pt x="11" y="103"/>
                      <a:pt x="12" y="103"/>
                    </a:cubicBezTo>
                    <a:cubicBezTo>
                      <a:pt x="13" y="103"/>
                      <a:pt x="15" y="103"/>
                      <a:pt x="15" y="103"/>
                    </a:cubicBezTo>
                    <a:cubicBezTo>
                      <a:pt x="15" y="103"/>
                      <a:pt x="13" y="102"/>
                      <a:pt x="16" y="103"/>
                    </a:cubicBezTo>
                    <a:cubicBezTo>
                      <a:pt x="16" y="103"/>
                      <a:pt x="20" y="104"/>
                      <a:pt x="19" y="106"/>
                    </a:cubicBezTo>
                    <a:cubicBezTo>
                      <a:pt x="19" y="106"/>
                      <a:pt x="18" y="107"/>
                      <a:pt x="18" y="107"/>
                    </a:cubicBezTo>
                    <a:cubicBezTo>
                      <a:pt x="18" y="107"/>
                      <a:pt x="20" y="108"/>
                      <a:pt x="20" y="108"/>
                    </a:cubicBezTo>
                    <a:cubicBezTo>
                      <a:pt x="20" y="108"/>
                      <a:pt x="21" y="107"/>
                      <a:pt x="21" y="107"/>
                    </a:cubicBezTo>
                    <a:cubicBezTo>
                      <a:pt x="22" y="108"/>
                      <a:pt x="22" y="108"/>
                      <a:pt x="22" y="108"/>
                    </a:cubicBezTo>
                    <a:cubicBezTo>
                      <a:pt x="24" y="110"/>
                      <a:pt x="24" y="110"/>
                      <a:pt x="24" y="110"/>
                    </a:cubicBezTo>
                    <a:cubicBezTo>
                      <a:pt x="24" y="110"/>
                      <a:pt x="26" y="110"/>
                      <a:pt x="26" y="110"/>
                    </a:cubicBezTo>
                    <a:cubicBezTo>
                      <a:pt x="25" y="111"/>
                      <a:pt x="24" y="109"/>
                      <a:pt x="25" y="111"/>
                    </a:cubicBezTo>
                    <a:cubicBezTo>
                      <a:pt x="26" y="113"/>
                      <a:pt x="27" y="114"/>
                      <a:pt x="27" y="114"/>
                    </a:cubicBezTo>
                    <a:cubicBezTo>
                      <a:pt x="28" y="114"/>
                      <a:pt x="28" y="114"/>
                      <a:pt x="28" y="114"/>
                    </a:cubicBezTo>
                    <a:cubicBezTo>
                      <a:pt x="28" y="114"/>
                      <a:pt x="28" y="113"/>
                      <a:pt x="29" y="113"/>
                    </a:cubicBezTo>
                    <a:cubicBezTo>
                      <a:pt x="29" y="114"/>
                      <a:pt x="31" y="114"/>
                      <a:pt x="32" y="114"/>
                    </a:cubicBezTo>
                    <a:cubicBezTo>
                      <a:pt x="32" y="114"/>
                      <a:pt x="32" y="113"/>
                      <a:pt x="31" y="111"/>
                    </a:cubicBezTo>
                    <a:cubicBezTo>
                      <a:pt x="30" y="110"/>
                      <a:pt x="29" y="109"/>
                      <a:pt x="29" y="109"/>
                    </a:cubicBezTo>
                    <a:cubicBezTo>
                      <a:pt x="28" y="109"/>
                      <a:pt x="29" y="110"/>
                      <a:pt x="27" y="109"/>
                    </a:cubicBezTo>
                    <a:cubicBezTo>
                      <a:pt x="25" y="108"/>
                      <a:pt x="25" y="109"/>
                      <a:pt x="24" y="108"/>
                    </a:cubicBezTo>
                    <a:cubicBezTo>
                      <a:pt x="23" y="106"/>
                      <a:pt x="22" y="106"/>
                      <a:pt x="22" y="105"/>
                    </a:cubicBezTo>
                    <a:cubicBezTo>
                      <a:pt x="22" y="105"/>
                      <a:pt x="23" y="105"/>
                      <a:pt x="24" y="104"/>
                    </a:cubicBezTo>
                    <a:cubicBezTo>
                      <a:pt x="25" y="104"/>
                      <a:pt x="23" y="103"/>
                      <a:pt x="25" y="104"/>
                    </a:cubicBezTo>
                    <a:cubicBezTo>
                      <a:pt x="28" y="105"/>
                      <a:pt x="28" y="105"/>
                      <a:pt x="29" y="105"/>
                    </a:cubicBezTo>
                    <a:cubicBezTo>
                      <a:pt x="29" y="105"/>
                      <a:pt x="31" y="105"/>
                      <a:pt x="29" y="104"/>
                    </a:cubicBezTo>
                    <a:cubicBezTo>
                      <a:pt x="27" y="104"/>
                      <a:pt x="26" y="103"/>
                      <a:pt x="26" y="103"/>
                    </a:cubicBezTo>
                    <a:cubicBezTo>
                      <a:pt x="24" y="103"/>
                      <a:pt x="24" y="103"/>
                      <a:pt x="24" y="103"/>
                    </a:cubicBezTo>
                    <a:cubicBezTo>
                      <a:pt x="24" y="103"/>
                      <a:pt x="24" y="103"/>
                      <a:pt x="23" y="103"/>
                    </a:cubicBezTo>
                    <a:cubicBezTo>
                      <a:pt x="22" y="103"/>
                      <a:pt x="22" y="104"/>
                      <a:pt x="22" y="103"/>
                    </a:cubicBezTo>
                    <a:cubicBezTo>
                      <a:pt x="21" y="103"/>
                      <a:pt x="20" y="103"/>
                      <a:pt x="20" y="102"/>
                    </a:cubicBezTo>
                    <a:cubicBezTo>
                      <a:pt x="19" y="102"/>
                      <a:pt x="18" y="101"/>
                      <a:pt x="18" y="101"/>
                    </a:cubicBezTo>
                    <a:cubicBezTo>
                      <a:pt x="18" y="100"/>
                      <a:pt x="17" y="99"/>
                      <a:pt x="17" y="99"/>
                    </a:cubicBezTo>
                    <a:cubicBezTo>
                      <a:pt x="17" y="99"/>
                      <a:pt x="17" y="99"/>
                      <a:pt x="17" y="99"/>
                    </a:cubicBezTo>
                    <a:cubicBezTo>
                      <a:pt x="16" y="99"/>
                      <a:pt x="15" y="99"/>
                      <a:pt x="14" y="99"/>
                    </a:cubicBezTo>
                    <a:cubicBezTo>
                      <a:pt x="14" y="99"/>
                      <a:pt x="13" y="99"/>
                      <a:pt x="13" y="99"/>
                    </a:cubicBezTo>
                    <a:cubicBezTo>
                      <a:pt x="13" y="98"/>
                      <a:pt x="13" y="98"/>
                      <a:pt x="13" y="97"/>
                    </a:cubicBezTo>
                    <a:cubicBezTo>
                      <a:pt x="13" y="97"/>
                      <a:pt x="13" y="96"/>
                      <a:pt x="14" y="96"/>
                    </a:cubicBezTo>
                    <a:cubicBezTo>
                      <a:pt x="15" y="96"/>
                      <a:pt x="16" y="96"/>
                      <a:pt x="17" y="96"/>
                    </a:cubicBezTo>
                    <a:cubicBezTo>
                      <a:pt x="18" y="96"/>
                      <a:pt x="19" y="96"/>
                      <a:pt x="20" y="96"/>
                    </a:cubicBezTo>
                    <a:cubicBezTo>
                      <a:pt x="20" y="96"/>
                      <a:pt x="21" y="97"/>
                      <a:pt x="21" y="97"/>
                    </a:cubicBezTo>
                    <a:cubicBezTo>
                      <a:pt x="22" y="98"/>
                      <a:pt x="23" y="98"/>
                      <a:pt x="23" y="98"/>
                    </a:cubicBezTo>
                    <a:cubicBezTo>
                      <a:pt x="23" y="99"/>
                      <a:pt x="23" y="99"/>
                      <a:pt x="24" y="99"/>
                    </a:cubicBezTo>
                    <a:cubicBezTo>
                      <a:pt x="24" y="100"/>
                      <a:pt x="25" y="100"/>
                      <a:pt x="25" y="100"/>
                    </a:cubicBezTo>
                    <a:cubicBezTo>
                      <a:pt x="26" y="102"/>
                      <a:pt x="26" y="102"/>
                      <a:pt x="26" y="102"/>
                    </a:cubicBezTo>
                    <a:cubicBezTo>
                      <a:pt x="26" y="102"/>
                      <a:pt x="26" y="102"/>
                      <a:pt x="26" y="102"/>
                    </a:cubicBezTo>
                    <a:cubicBezTo>
                      <a:pt x="28" y="103"/>
                      <a:pt x="28" y="103"/>
                      <a:pt x="28" y="103"/>
                    </a:cubicBezTo>
                    <a:cubicBezTo>
                      <a:pt x="28" y="103"/>
                      <a:pt x="31" y="104"/>
                      <a:pt x="31" y="104"/>
                    </a:cubicBezTo>
                    <a:cubicBezTo>
                      <a:pt x="31" y="104"/>
                      <a:pt x="31" y="104"/>
                      <a:pt x="32" y="104"/>
                    </a:cubicBezTo>
                    <a:cubicBezTo>
                      <a:pt x="33" y="104"/>
                      <a:pt x="33" y="103"/>
                      <a:pt x="33" y="103"/>
                    </a:cubicBezTo>
                    <a:cubicBezTo>
                      <a:pt x="33" y="103"/>
                      <a:pt x="34" y="103"/>
                      <a:pt x="34" y="103"/>
                    </a:cubicBezTo>
                    <a:cubicBezTo>
                      <a:pt x="34" y="103"/>
                      <a:pt x="37" y="101"/>
                      <a:pt x="37" y="101"/>
                    </a:cubicBezTo>
                    <a:cubicBezTo>
                      <a:pt x="37" y="102"/>
                      <a:pt x="38" y="102"/>
                      <a:pt x="39" y="102"/>
                    </a:cubicBezTo>
                    <a:cubicBezTo>
                      <a:pt x="39" y="102"/>
                      <a:pt x="42" y="104"/>
                      <a:pt x="42" y="104"/>
                    </a:cubicBezTo>
                    <a:cubicBezTo>
                      <a:pt x="42" y="103"/>
                      <a:pt x="42" y="102"/>
                      <a:pt x="42" y="102"/>
                    </a:cubicBezTo>
                    <a:cubicBezTo>
                      <a:pt x="42" y="102"/>
                      <a:pt x="43" y="101"/>
                      <a:pt x="43" y="101"/>
                    </a:cubicBezTo>
                    <a:cubicBezTo>
                      <a:pt x="47" y="101"/>
                      <a:pt x="47" y="101"/>
                      <a:pt x="47" y="101"/>
                    </a:cubicBezTo>
                    <a:cubicBezTo>
                      <a:pt x="47" y="101"/>
                      <a:pt x="48" y="100"/>
                      <a:pt x="48" y="100"/>
                    </a:cubicBezTo>
                    <a:cubicBezTo>
                      <a:pt x="47" y="100"/>
                      <a:pt x="46" y="100"/>
                      <a:pt x="46" y="100"/>
                    </a:cubicBezTo>
                    <a:cubicBezTo>
                      <a:pt x="44" y="101"/>
                      <a:pt x="44" y="101"/>
                      <a:pt x="44" y="101"/>
                    </a:cubicBezTo>
                    <a:cubicBezTo>
                      <a:pt x="42" y="101"/>
                      <a:pt x="42" y="101"/>
                      <a:pt x="42" y="101"/>
                    </a:cubicBezTo>
                    <a:cubicBezTo>
                      <a:pt x="42" y="101"/>
                      <a:pt x="41" y="102"/>
                      <a:pt x="41" y="102"/>
                    </a:cubicBezTo>
                    <a:cubicBezTo>
                      <a:pt x="40" y="102"/>
                      <a:pt x="39" y="101"/>
                      <a:pt x="39" y="101"/>
                    </a:cubicBezTo>
                    <a:cubicBezTo>
                      <a:pt x="38" y="100"/>
                      <a:pt x="36" y="99"/>
                      <a:pt x="36" y="99"/>
                    </a:cubicBezTo>
                    <a:cubicBezTo>
                      <a:pt x="35" y="99"/>
                      <a:pt x="36" y="99"/>
                      <a:pt x="34" y="98"/>
                    </a:cubicBezTo>
                    <a:cubicBezTo>
                      <a:pt x="32" y="97"/>
                      <a:pt x="31" y="96"/>
                      <a:pt x="31" y="96"/>
                    </a:cubicBezTo>
                    <a:cubicBezTo>
                      <a:pt x="30" y="95"/>
                      <a:pt x="30" y="95"/>
                      <a:pt x="30" y="95"/>
                    </a:cubicBezTo>
                    <a:cubicBezTo>
                      <a:pt x="30" y="95"/>
                      <a:pt x="30" y="94"/>
                      <a:pt x="29" y="94"/>
                    </a:cubicBezTo>
                    <a:cubicBezTo>
                      <a:pt x="28" y="93"/>
                      <a:pt x="25" y="92"/>
                      <a:pt x="25" y="92"/>
                    </a:cubicBezTo>
                    <a:cubicBezTo>
                      <a:pt x="25" y="92"/>
                      <a:pt x="25" y="91"/>
                      <a:pt x="25" y="91"/>
                    </a:cubicBezTo>
                    <a:cubicBezTo>
                      <a:pt x="25" y="91"/>
                      <a:pt x="25" y="88"/>
                      <a:pt x="25" y="88"/>
                    </a:cubicBezTo>
                    <a:cubicBezTo>
                      <a:pt x="25" y="87"/>
                      <a:pt x="24" y="85"/>
                      <a:pt x="24" y="85"/>
                    </a:cubicBezTo>
                    <a:cubicBezTo>
                      <a:pt x="24" y="85"/>
                      <a:pt x="26" y="84"/>
                      <a:pt x="26" y="84"/>
                    </a:cubicBezTo>
                    <a:cubicBezTo>
                      <a:pt x="27" y="84"/>
                      <a:pt x="28" y="85"/>
                      <a:pt x="28" y="85"/>
                    </a:cubicBezTo>
                    <a:cubicBezTo>
                      <a:pt x="29" y="84"/>
                      <a:pt x="29" y="84"/>
                      <a:pt x="29" y="84"/>
                    </a:cubicBezTo>
                    <a:cubicBezTo>
                      <a:pt x="37" y="73"/>
                      <a:pt x="37" y="73"/>
                      <a:pt x="37" y="73"/>
                    </a:cubicBezTo>
                    <a:cubicBezTo>
                      <a:pt x="44" y="63"/>
                      <a:pt x="44" y="63"/>
                      <a:pt x="44" y="63"/>
                    </a:cubicBezTo>
                    <a:cubicBezTo>
                      <a:pt x="47" y="48"/>
                      <a:pt x="47" y="48"/>
                      <a:pt x="47" y="48"/>
                    </a:cubicBezTo>
                    <a:cubicBezTo>
                      <a:pt x="49" y="41"/>
                      <a:pt x="49" y="41"/>
                      <a:pt x="49" y="41"/>
                    </a:cubicBezTo>
                    <a:cubicBezTo>
                      <a:pt x="51" y="35"/>
                      <a:pt x="51" y="35"/>
                      <a:pt x="51" y="35"/>
                    </a:cubicBezTo>
                    <a:cubicBezTo>
                      <a:pt x="51" y="35"/>
                      <a:pt x="51" y="34"/>
                      <a:pt x="52" y="35"/>
                    </a:cubicBezTo>
                    <a:cubicBezTo>
                      <a:pt x="52" y="35"/>
                      <a:pt x="53" y="37"/>
                      <a:pt x="53" y="37"/>
                    </a:cubicBezTo>
                    <a:cubicBezTo>
                      <a:pt x="54" y="38"/>
                      <a:pt x="54" y="38"/>
                      <a:pt x="54" y="38"/>
                    </a:cubicBezTo>
                    <a:cubicBezTo>
                      <a:pt x="55" y="38"/>
                      <a:pt x="55" y="38"/>
                      <a:pt x="55" y="38"/>
                    </a:cubicBezTo>
                    <a:cubicBezTo>
                      <a:pt x="55" y="38"/>
                      <a:pt x="57" y="37"/>
                      <a:pt x="58" y="37"/>
                    </a:cubicBezTo>
                    <a:cubicBezTo>
                      <a:pt x="58" y="37"/>
                      <a:pt x="62" y="39"/>
                      <a:pt x="62" y="39"/>
                    </a:cubicBezTo>
                    <a:cubicBezTo>
                      <a:pt x="62" y="39"/>
                      <a:pt x="62" y="41"/>
                      <a:pt x="62" y="42"/>
                    </a:cubicBezTo>
                    <a:cubicBezTo>
                      <a:pt x="62" y="42"/>
                      <a:pt x="64" y="44"/>
                      <a:pt x="63" y="45"/>
                    </a:cubicBezTo>
                    <a:cubicBezTo>
                      <a:pt x="63" y="45"/>
                      <a:pt x="62" y="47"/>
                      <a:pt x="62" y="47"/>
                    </a:cubicBezTo>
                    <a:cubicBezTo>
                      <a:pt x="62" y="47"/>
                      <a:pt x="63" y="48"/>
                      <a:pt x="63" y="48"/>
                    </a:cubicBezTo>
                    <a:cubicBezTo>
                      <a:pt x="64" y="48"/>
                      <a:pt x="64" y="48"/>
                      <a:pt x="65" y="48"/>
                    </a:cubicBezTo>
                    <a:cubicBezTo>
                      <a:pt x="66" y="48"/>
                      <a:pt x="67" y="49"/>
                      <a:pt x="67" y="49"/>
                    </a:cubicBezTo>
                    <a:cubicBezTo>
                      <a:pt x="67" y="49"/>
                      <a:pt x="67" y="50"/>
                      <a:pt x="67" y="50"/>
                    </a:cubicBezTo>
                    <a:cubicBezTo>
                      <a:pt x="67" y="50"/>
                      <a:pt x="67" y="52"/>
                      <a:pt x="67" y="52"/>
                    </a:cubicBezTo>
                    <a:cubicBezTo>
                      <a:pt x="67" y="53"/>
                      <a:pt x="65" y="53"/>
                      <a:pt x="65" y="53"/>
                    </a:cubicBezTo>
                    <a:cubicBezTo>
                      <a:pt x="65" y="53"/>
                      <a:pt x="65" y="54"/>
                      <a:pt x="65" y="54"/>
                    </a:cubicBezTo>
                    <a:cubicBezTo>
                      <a:pt x="64" y="55"/>
                      <a:pt x="63" y="56"/>
                      <a:pt x="62" y="56"/>
                    </a:cubicBezTo>
                    <a:cubicBezTo>
                      <a:pt x="62" y="56"/>
                      <a:pt x="60" y="54"/>
                      <a:pt x="60" y="54"/>
                    </a:cubicBezTo>
                    <a:cubicBezTo>
                      <a:pt x="60" y="54"/>
                      <a:pt x="59" y="55"/>
                      <a:pt x="59" y="55"/>
                    </a:cubicBezTo>
                    <a:cubicBezTo>
                      <a:pt x="60" y="57"/>
                      <a:pt x="60" y="57"/>
                      <a:pt x="60" y="57"/>
                    </a:cubicBezTo>
                    <a:cubicBezTo>
                      <a:pt x="61" y="60"/>
                      <a:pt x="61" y="60"/>
                      <a:pt x="61" y="60"/>
                    </a:cubicBezTo>
                    <a:cubicBezTo>
                      <a:pt x="60" y="61"/>
                      <a:pt x="60" y="61"/>
                      <a:pt x="60" y="61"/>
                    </a:cubicBezTo>
                    <a:cubicBezTo>
                      <a:pt x="61" y="64"/>
                      <a:pt x="61" y="64"/>
                      <a:pt x="61" y="64"/>
                    </a:cubicBezTo>
                    <a:cubicBezTo>
                      <a:pt x="61" y="66"/>
                      <a:pt x="61" y="66"/>
                      <a:pt x="61" y="66"/>
                    </a:cubicBezTo>
                    <a:cubicBezTo>
                      <a:pt x="59" y="67"/>
                      <a:pt x="59" y="67"/>
                      <a:pt x="59" y="67"/>
                    </a:cubicBezTo>
                    <a:cubicBezTo>
                      <a:pt x="59" y="67"/>
                      <a:pt x="58" y="68"/>
                      <a:pt x="57" y="68"/>
                    </a:cubicBezTo>
                    <a:cubicBezTo>
                      <a:pt x="57" y="68"/>
                      <a:pt x="56" y="67"/>
                      <a:pt x="56" y="68"/>
                    </a:cubicBezTo>
                    <a:cubicBezTo>
                      <a:pt x="57" y="69"/>
                      <a:pt x="57" y="70"/>
                      <a:pt x="58" y="70"/>
                    </a:cubicBezTo>
                    <a:cubicBezTo>
                      <a:pt x="59" y="70"/>
                      <a:pt x="61" y="70"/>
                      <a:pt x="61" y="70"/>
                    </a:cubicBezTo>
                    <a:cubicBezTo>
                      <a:pt x="63" y="73"/>
                      <a:pt x="63" y="73"/>
                      <a:pt x="63" y="73"/>
                    </a:cubicBezTo>
                    <a:cubicBezTo>
                      <a:pt x="63" y="73"/>
                      <a:pt x="64" y="73"/>
                      <a:pt x="65" y="73"/>
                    </a:cubicBezTo>
                    <a:cubicBezTo>
                      <a:pt x="65" y="73"/>
                      <a:pt x="67" y="74"/>
                      <a:pt x="67" y="74"/>
                    </a:cubicBezTo>
                    <a:cubicBezTo>
                      <a:pt x="67" y="74"/>
                      <a:pt x="67" y="74"/>
                      <a:pt x="68" y="75"/>
                    </a:cubicBezTo>
                    <a:cubicBezTo>
                      <a:pt x="69" y="75"/>
                      <a:pt x="71" y="76"/>
                      <a:pt x="71" y="76"/>
                    </a:cubicBezTo>
                    <a:cubicBezTo>
                      <a:pt x="71" y="76"/>
                      <a:pt x="71" y="75"/>
                      <a:pt x="70" y="75"/>
                    </a:cubicBezTo>
                    <a:cubicBezTo>
                      <a:pt x="70" y="75"/>
                      <a:pt x="69" y="72"/>
                      <a:pt x="67" y="72"/>
                    </a:cubicBezTo>
                    <a:cubicBezTo>
                      <a:pt x="66" y="71"/>
                      <a:pt x="65" y="71"/>
                      <a:pt x="64" y="71"/>
                    </a:cubicBezTo>
                    <a:cubicBezTo>
                      <a:pt x="63" y="71"/>
                      <a:pt x="61" y="70"/>
                      <a:pt x="61" y="70"/>
                    </a:cubicBezTo>
                    <a:cubicBezTo>
                      <a:pt x="61" y="69"/>
                      <a:pt x="60" y="68"/>
                      <a:pt x="61" y="68"/>
                    </a:cubicBezTo>
                    <a:cubicBezTo>
                      <a:pt x="61" y="67"/>
                      <a:pt x="61" y="66"/>
                      <a:pt x="63" y="66"/>
                    </a:cubicBezTo>
                    <a:cubicBezTo>
                      <a:pt x="64" y="66"/>
                      <a:pt x="65" y="67"/>
                      <a:pt x="66" y="66"/>
                    </a:cubicBezTo>
                    <a:cubicBezTo>
                      <a:pt x="67" y="66"/>
                      <a:pt x="69" y="63"/>
                      <a:pt x="69" y="63"/>
                    </a:cubicBezTo>
                    <a:cubicBezTo>
                      <a:pt x="71" y="61"/>
                      <a:pt x="71" y="61"/>
                      <a:pt x="71" y="61"/>
                    </a:cubicBezTo>
                    <a:cubicBezTo>
                      <a:pt x="74" y="60"/>
                      <a:pt x="74" y="60"/>
                      <a:pt x="74" y="60"/>
                    </a:cubicBezTo>
                    <a:cubicBezTo>
                      <a:pt x="74" y="60"/>
                      <a:pt x="78" y="58"/>
                      <a:pt x="78" y="58"/>
                    </a:cubicBezTo>
                    <a:cubicBezTo>
                      <a:pt x="78" y="58"/>
                      <a:pt x="79" y="58"/>
                      <a:pt x="80" y="59"/>
                    </a:cubicBezTo>
                    <a:cubicBezTo>
                      <a:pt x="81" y="60"/>
                      <a:pt x="81" y="60"/>
                      <a:pt x="81" y="60"/>
                    </a:cubicBezTo>
                    <a:cubicBezTo>
                      <a:pt x="82" y="60"/>
                      <a:pt x="84" y="61"/>
                      <a:pt x="84" y="61"/>
                    </a:cubicBezTo>
                    <a:cubicBezTo>
                      <a:pt x="84" y="61"/>
                      <a:pt x="84" y="61"/>
                      <a:pt x="85" y="62"/>
                    </a:cubicBezTo>
                    <a:cubicBezTo>
                      <a:pt x="85" y="62"/>
                      <a:pt x="86" y="63"/>
                      <a:pt x="85" y="65"/>
                    </a:cubicBezTo>
                    <a:cubicBezTo>
                      <a:pt x="85" y="66"/>
                      <a:pt x="85" y="67"/>
                      <a:pt x="85" y="67"/>
                    </a:cubicBezTo>
                    <a:cubicBezTo>
                      <a:pt x="85" y="67"/>
                      <a:pt x="86" y="66"/>
                      <a:pt x="86" y="65"/>
                    </a:cubicBezTo>
                    <a:cubicBezTo>
                      <a:pt x="86" y="63"/>
                      <a:pt x="86" y="62"/>
                      <a:pt x="86" y="61"/>
                    </a:cubicBezTo>
                    <a:cubicBezTo>
                      <a:pt x="86" y="60"/>
                      <a:pt x="85" y="59"/>
                      <a:pt x="85" y="59"/>
                    </a:cubicBezTo>
                    <a:cubicBezTo>
                      <a:pt x="85" y="59"/>
                      <a:pt x="83" y="60"/>
                      <a:pt x="81" y="59"/>
                    </a:cubicBezTo>
                    <a:cubicBezTo>
                      <a:pt x="80" y="58"/>
                      <a:pt x="80" y="57"/>
                      <a:pt x="79" y="57"/>
                    </a:cubicBezTo>
                    <a:cubicBezTo>
                      <a:pt x="79" y="57"/>
                      <a:pt x="78" y="56"/>
                      <a:pt x="77" y="56"/>
                    </a:cubicBezTo>
                    <a:cubicBezTo>
                      <a:pt x="77" y="56"/>
                      <a:pt x="77" y="55"/>
                      <a:pt x="77" y="54"/>
                    </a:cubicBezTo>
                    <a:cubicBezTo>
                      <a:pt x="77" y="53"/>
                      <a:pt x="77" y="52"/>
                      <a:pt x="77" y="51"/>
                    </a:cubicBezTo>
                    <a:cubicBezTo>
                      <a:pt x="77" y="51"/>
                      <a:pt x="76" y="50"/>
                      <a:pt x="77" y="49"/>
                    </a:cubicBezTo>
                    <a:cubicBezTo>
                      <a:pt x="78" y="48"/>
                      <a:pt x="78" y="48"/>
                      <a:pt x="79" y="48"/>
                    </a:cubicBezTo>
                    <a:cubicBezTo>
                      <a:pt x="79" y="47"/>
                      <a:pt x="81" y="46"/>
                      <a:pt x="80" y="46"/>
                    </a:cubicBezTo>
                    <a:cubicBezTo>
                      <a:pt x="80" y="45"/>
                      <a:pt x="79" y="45"/>
                      <a:pt x="78" y="45"/>
                    </a:cubicBezTo>
                    <a:cubicBezTo>
                      <a:pt x="77" y="45"/>
                      <a:pt x="78" y="46"/>
                      <a:pt x="77" y="46"/>
                    </a:cubicBezTo>
                    <a:cubicBezTo>
                      <a:pt x="75" y="46"/>
                      <a:pt x="75" y="45"/>
                      <a:pt x="74" y="44"/>
                    </a:cubicBezTo>
                    <a:cubicBezTo>
                      <a:pt x="74" y="43"/>
                      <a:pt x="74" y="43"/>
                      <a:pt x="73" y="44"/>
                    </a:cubicBezTo>
                    <a:cubicBezTo>
                      <a:pt x="72" y="44"/>
                      <a:pt x="71" y="43"/>
                      <a:pt x="71" y="43"/>
                    </a:cubicBezTo>
                    <a:cubicBezTo>
                      <a:pt x="71" y="43"/>
                      <a:pt x="70" y="42"/>
                      <a:pt x="71" y="41"/>
                    </a:cubicBezTo>
                    <a:cubicBezTo>
                      <a:pt x="71" y="41"/>
                      <a:pt x="72" y="39"/>
                      <a:pt x="72" y="39"/>
                    </a:cubicBezTo>
                    <a:cubicBezTo>
                      <a:pt x="72" y="39"/>
                      <a:pt x="72" y="36"/>
                      <a:pt x="72" y="36"/>
                    </a:cubicBezTo>
                    <a:cubicBezTo>
                      <a:pt x="72" y="35"/>
                      <a:pt x="72" y="35"/>
                      <a:pt x="72" y="35"/>
                    </a:cubicBezTo>
                    <a:close/>
                    <a:moveTo>
                      <a:pt x="127" y="1"/>
                    </a:moveTo>
                    <a:cubicBezTo>
                      <a:pt x="127" y="1"/>
                      <a:pt x="127" y="1"/>
                      <a:pt x="127" y="1"/>
                    </a:cubicBezTo>
                    <a:cubicBezTo>
                      <a:pt x="127" y="1"/>
                      <a:pt x="127" y="0"/>
                      <a:pt x="128" y="0"/>
                    </a:cubicBezTo>
                    <a:cubicBezTo>
                      <a:pt x="129" y="0"/>
                      <a:pt x="129" y="0"/>
                      <a:pt x="130" y="0"/>
                    </a:cubicBezTo>
                    <a:cubicBezTo>
                      <a:pt x="130" y="0"/>
                      <a:pt x="132" y="0"/>
                      <a:pt x="132" y="0"/>
                    </a:cubicBezTo>
                    <a:cubicBezTo>
                      <a:pt x="132" y="0"/>
                      <a:pt x="133" y="0"/>
                      <a:pt x="134" y="0"/>
                    </a:cubicBezTo>
                    <a:cubicBezTo>
                      <a:pt x="134" y="0"/>
                      <a:pt x="135" y="0"/>
                      <a:pt x="135" y="0"/>
                    </a:cubicBezTo>
                    <a:cubicBezTo>
                      <a:pt x="136" y="0"/>
                      <a:pt x="135" y="1"/>
                      <a:pt x="135" y="1"/>
                    </a:cubicBezTo>
                    <a:cubicBezTo>
                      <a:pt x="133" y="1"/>
                      <a:pt x="133" y="1"/>
                      <a:pt x="133" y="1"/>
                    </a:cubicBezTo>
                    <a:cubicBezTo>
                      <a:pt x="133" y="1"/>
                      <a:pt x="132" y="1"/>
                      <a:pt x="131" y="1"/>
                    </a:cubicBezTo>
                    <a:cubicBezTo>
                      <a:pt x="131" y="2"/>
                      <a:pt x="130" y="2"/>
                      <a:pt x="130" y="2"/>
                    </a:cubicBezTo>
                    <a:cubicBezTo>
                      <a:pt x="130" y="2"/>
                      <a:pt x="129" y="2"/>
                      <a:pt x="129" y="2"/>
                    </a:cubicBezTo>
                    <a:cubicBezTo>
                      <a:pt x="128" y="2"/>
                      <a:pt x="128" y="1"/>
                      <a:pt x="128" y="2"/>
                    </a:cubicBezTo>
                    <a:cubicBezTo>
                      <a:pt x="127" y="2"/>
                      <a:pt x="127" y="1"/>
                      <a:pt x="127" y="1"/>
                    </a:cubicBezTo>
                    <a:close/>
                    <a:moveTo>
                      <a:pt x="118" y="6"/>
                    </a:moveTo>
                    <a:cubicBezTo>
                      <a:pt x="118" y="6"/>
                      <a:pt x="118" y="6"/>
                      <a:pt x="118" y="6"/>
                    </a:cubicBezTo>
                    <a:cubicBezTo>
                      <a:pt x="118" y="6"/>
                      <a:pt x="118" y="5"/>
                      <a:pt x="119" y="5"/>
                    </a:cubicBezTo>
                    <a:cubicBezTo>
                      <a:pt x="119" y="5"/>
                      <a:pt x="119" y="4"/>
                      <a:pt x="120" y="5"/>
                    </a:cubicBezTo>
                    <a:cubicBezTo>
                      <a:pt x="120" y="5"/>
                      <a:pt x="120" y="7"/>
                      <a:pt x="120" y="7"/>
                    </a:cubicBezTo>
                    <a:cubicBezTo>
                      <a:pt x="119" y="7"/>
                      <a:pt x="119" y="7"/>
                      <a:pt x="118" y="7"/>
                    </a:cubicBezTo>
                    <a:cubicBezTo>
                      <a:pt x="118" y="7"/>
                      <a:pt x="118" y="6"/>
                      <a:pt x="118" y="6"/>
                    </a:cubicBezTo>
                    <a:close/>
                    <a:moveTo>
                      <a:pt x="112" y="9"/>
                    </a:moveTo>
                    <a:cubicBezTo>
                      <a:pt x="112" y="9"/>
                      <a:pt x="112" y="9"/>
                      <a:pt x="112" y="9"/>
                    </a:cubicBezTo>
                    <a:cubicBezTo>
                      <a:pt x="112" y="9"/>
                      <a:pt x="111" y="8"/>
                      <a:pt x="111" y="8"/>
                    </a:cubicBezTo>
                    <a:cubicBezTo>
                      <a:pt x="111" y="8"/>
                      <a:pt x="111" y="7"/>
                      <a:pt x="112" y="7"/>
                    </a:cubicBezTo>
                    <a:cubicBezTo>
                      <a:pt x="112" y="7"/>
                      <a:pt x="113" y="7"/>
                      <a:pt x="113" y="7"/>
                    </a:cubicBezTo>
                    <a:cubicBezTo>
                      <a:pt x="114" y="7"/>
                      <a:pt x="114" y="7"/>
                      <a:pt x="114" y="7"/>
                    </a:cubicBezTo>
                    <a:cubicBezTo>
                      <a:pt x="114" y="7"/>
                      <a:pt x="115" y="6"/>
                      <a:pt x="115" y="6"/>
                    </a:cubicBezTo>
                    <a:cubicBezTo>
                      <a:pt x="115" y="6"/>
                      <a:pt x="116" y="8"/>
                      <a:pt x="116" y="8"/>
                    </a:cubicBezTo>
                    <a:cubicBezTo>
                      <a:pt x="116" y="8"/>
                      <a:pt x="116" y="8"/>
                      <a:pt x="115" y="8"/>
                    </a:cubicBezTo>
                    <a:cubicBezTo>
                      <a:pt x="115" y="8"/>
                      <a:pt x="114" y="9"/>
                      <a:pt x="114" y="9"/>
                    </a:cubicBezTo>
                    <a:cubicBezTo>
                      <a:pt x="113" y="10"/>
                      <a:pt x="113" y="10"/>
                      <a:pt x="113" y="10"/>
                    </a:cubicBezTo>
                    <a:cubicBezTo>
                      <a:pt x="112" y="9"/>
                      <a:pt x="112" y="9"/>
                      <a:pt x="112" y="9"/>
                    </a:cubicBezTo>
                    <a:close/>
                    <a:moveTo>
                      <a:pt x="108" y="12"/>
                    </a:moveTo>
                    <a:cubicBezTo>
                      <a:pt x="108" y="12"/>
                      <a:pt x="108" y="12"/>
                      <a:pt x="108" y="12"/>
                    </a:cubicBezTo>
                    <a:cubicBezTo>
                      <a:pt x="108" y="11"/>
                      <a:pt x="107" y="11"/>
                      <a:pt x="107" y="11"/>
                    </a:cubicBezTo>
                    <a:cubicBezTo>
                      <a:pt x="107" y="11"/>
                      <a:pt x="106" y="10"/>
                      <a:pt x="106" y="10"/>
                    </a:cubicBezTo>
                    <a:cubicBezTo>
                      <a:pt x="106" y="10"/>
                      <a:pt x="106" y="9"/>
                      <a:pt x="107" y="9"/>
                    </a:cubicBezTo>
                    <a:cubicBezTo>
                      <a:pt x="107" y="9"/>
                      <a:pt x="107" y="9"/>
                      <a:pt x="107" y="10"/>
                    </a:cubicBezTo>
                    <a:cubicBezTo>
                      <a:pt x="108" y="10"/>
                      <a:pt x="108" y="11"/>
                      <a:pt x="108" y="11"/>
                    </a:cubicBezTo>
                    <a:cubicBezTo>
                      <a:pt x="108" y="12"/>
                      <a:pt x="108" y="12"/>
                      <a:pt x="108" y="12"/>
                    </a:cubicBezTo>
                    <a:close/>
                    <a:moveTo>
                      <a:pt x="96" y="12"/>
                    </a:moveTo>
                    <a:cubicBezTo>
                      <a:pt x="96" y="12"/>
                      <a:pt x="96" y="12"/>
                      <a:pt x="96" y="12"/>
                    </a:cubicBezTo>
                    <a:cubicBezTo>
                      <a:pt x="96" y="12"/>
                      <a:pt x="96" y="12"/>
                      <a:pt x="97" y="12"/>
                    </a:cubicBezTo>
                    <a:cubicBezTo>
                      <a:pt x="98" y="11"/>
                      <a:pt x="98" y="10"/>
                      <a:pt x="99" y="11"/>
                    </a:cubicBezTo>
                    <a:cubicBezTo>
                      <a:pt x="100" y="11"/>
                      <a:pt x="102" y="12"/>
                      <a:pt x="102" y="12"/>
                    </a:cubicBezTo>
                    <a:cubicBezTo>
                      <a:pt x="102" y="12"/>
                      <a:pt x="102" y="11"/>
                      <a:pt x="102" y="11"/>
                    </a:cubicBezTo>
                    <a:cubicBezTo>
                      <a:pt x="103" y="11"/>
                      <a:pt x="103" y="12"/>
                      <a:pt x="103" y="12"/>
                    </a:cubicBezTo>
                    <a:cubicBezTo>
                      <a:pt x="103" y="12"/>
                      <a:pt x="102" y="12"/>
                      <a:pt x="102" y="12"/>
                    </a:cubicBezTo>
                    <a:cubicBezTo>
                      <a:pt x="101" y="13"/>
                      <a:pt x="101" y="13"/>
                      <a:pt x="100" y="13"/>
                    </a:cubicBezTo>
                    <a:cubicBezTo>
                      <a:pt x="99" y="13"/>
                      <a:pt x="99" y="12"/>
                      <a:pt x="98" y="13"/>
                    </a:cubicBezTo>
                    <a:cubicBezTo>
                      <a:pt x="98" y="13"/>
                      <a:pt x="98" y="14"/>
                      <a:pt x="97" y="14"/>
                    </a:cubicBezTo>
                    <a:cubicBezTo>
                      <a:pt x="97" y="14"/>
                      <a:pt x="96" y="14"/>
                      <a:pt x="96" y="14"/>
                    </a:cubicBezTo>
                    <a:cubicBezTo>
                      <a:pt x="96" y="13"/>
                      <a:pt x="96" y="12"/>
                      <a:pt x="96" y="12"/>
                    </a:cubicBezTo>
                    <a:close/>
                    <a:moveTo>
                      <a:pt x="93" y="13"/>
                    </a:moveTo>
                    <a:cubicBezTo>
                      <a:pt x="93" y="13"/>
                      <a:pt x="93" y="13"/>
                      <a:pt x="93" y="13"/>
                    </a:cubicBezTo>
                    <a:cubicBezTo>
                      <a:pt x="93" y="13"/>
                      <a:pt x="93" y="12"/>
                      <a:pt x="94" y="13"/>
                    </a:cubicBezTo>
                    <a:cubicBezTo>
                      <a:pt x="94" y="13"/>
                      <a:pt x="94" y="12"/>
                      <a:pt x="94" y="13"/>
                    </a:cubicBezTo>
                    <a:cubicBezTo>
                      <a:pt x="95" y="14"/>
                      <a:pt x="95" y="15"/>
                      <a:pt x="94" y="15"/>
                    </a:cubicBezTo>
                    <a:cubicBezTo>
                      <a:pt x="93" y="14"/>
                      <a:pt x="93" y="13"/>
                      <a:pt x="93" y="13"/>
                    </a:cubicBezTo>
                    <a:close/>
                    <a:moveTo>
                      <a:pt x="81" y="13"/>
                    </a:moveTo>
                    <a:cubicBezTo>
                      <a:pt x="81" y="13"/>
                      <a:pt x="81" y="13"/>
                      <a:pt x="81" y="13"/>
                    </a:cubicBezTo>
                    <a:cubicBezTo>
                      <a:pt x="81" y="13"/>
                      <a:pt x="81" y="12"/>
                      <a:pt x="82" y="12"/>
                    </a:cubicBezTo>
                    <a:cubicBezTo>
                      <a:pt x="82" y="12"/>
                      <a:pt x="82" y="12"/>
                      <a:pt x="83" y="12"/>
                    </a:cubicBezTo>
                    <a:cubicBezTo>
                      <a:pt x="83" y="13"/>
                      <a:pt x="84" y="13"/>
                      <a:pt x="84" y="13"/>
                    </a:cubicBezTo>
                    <a:cubicBezTo>
                      <a:pt x="85" y="13"/>
                      <a:pt x="85" y="13"/>
                      <a:pt x="85" y="13"/>
                    </a:cubicBezTo>
                    <a:cubicBezTo>
                      <a:pt x="86" y="13"/>
                      <a:pt x="86" y="12"/>
                      <a:pt x="87" y="13"/>
                    </a:cubicBezTo>
                    <a:cubicBezTo>
                      <a:pt x="88" y="13"/>
                      <a:pt x="88" y="13"/>
                      <a:pt x="89" y="13"/>
                    </a:cubicBezTo>
                    <a:cubicBezTo>
                      <a:pt x="89" y="13"/>
                      <a:pt x="91" y="13"/>
                      <a:pt x="91" y="13"/>
                    </a:cubicBezTo>
                    <a:cubicBezTo>
                      <a:pt x="91" y="13"/>
                      <a:pt x="91" y="14"/>
                      <a:pt x="91" y="14"/>
                    </a:cubicBezTo>
                    <a:cubicBezTo>
                      <a:pt x="90" y="14"/>
                      <a:pt x="90" y="14"/>
                      <a:pt x="89" y="14"/>
                    </a:cubicBezTo>
                    <a:cubicBezTo>
                      <a:pt x="89" y="14"/>
                      <a:pt x="90" y="14"/>
                      <a:pt x="88" y="14"/>
                    </a:cubicBezTo>
                    <a:cubicBezTo>
                      <a:pt x="87" y="14"/>
                      <a:pt x="87" y="14"/>
                      <a:pt x="86" y="14"/>
                    </a:cubicBezTo>
                    <a:cubicBezTo>
                      <a:pt x="86" y="14"/>
                      <a:pt x="86" y="14"/>
                      <a:pt x="85" y="14"/>
                    </a:cubicBezTo>
                    <a:cubicBezTo>
                      <a:pt x="85" y="14"/>
                      <a:pt x="85" y="14"/>
                      <a:pt x="85" y="14"/>
                    </a:cubicBezTo>
                    <a:cubicBezTo>
                      <a:pt x="84" y="14"/>
                      <a:pt x="87" y="13"/>
                      <a:pt x="84" y="14"/>
                    </a:cubicBezTo>
                    <a:cubicBezTo>
                      <a:pt x="81" y="15"/>
                      <a:pt x="81" y="15"/>
                      <a:pt x="81" y="15"/>
                    </a:cubicBezTo>
                    <a:cubicBezTo>
                      <a:pt x="81" y="15"/>
                      <a:pt x="81" y="14"/>
                      <a:pt x="81" y="14"/>
                    </a:cubicBezTo>
                    <a:cubicBezTo>
                      <a:pt x="81" y="14"/>
                      <a:pt x="81" y="13"/>
                      <a:pt x="81" y="13"/>
                    </a:cubicBezTo>
                    <a:close/>
                    <a:moveTo>
                      <a:pt x="68" y="16"/>
                    </a:moveTo>
                    <a:cubicBezTo>
                      <a:pt x="68" y="16"/>
                      <a:pt x="68" y="16"/>
                      <a:pt x="68" y="16"/>
                    </a:cubicBezTo>
                    <a:cubicBezTo>
                      <a:pt x="69" y="16"/>
                      <a:pt x="69" y="16"/>
                      <a:pt x="69" y="16"/>
                    </a:cubicBezTo>
                    <a:cubicBezTo>
                      <a:pt x="69" y="16"/>
                      <a:pt x="71" y="16"/>
                      <a:pt x="71" y="15"/>
                    </a:cubicBezTo>
                    <a:cubicBezTo>
                      <a:pt x="72" y="15"/>
                      <a:pt x="72" y="15"/>
                      <a:pt x="72" y="15"/>
                    </a:cubicBezTo>
                    <a:cubicBezTo>
                      <a:pt x="72" y="15"/>
                      <a:pt x="74" y="14"/>
                      <a:pt x="74" y="14"/>
                    </a:cubicBezTo>
                    <a:cubicBezTo>
                      <a:pt x="75" y="14"/>
                      <a:pt x="76" y="13"/>
                      <a:pt x="76" y="13"/>
                    </a:cubicBezTo>
                    <a:cubicBezTo>
                      <a:pt x="76" y="13"/>
                      <a:pt x="78" y="14"/>
                      <a:pt x="78" y="14"/>
                    </a:cubicBezTo>
                    <a:cubicBezTo>
                      <a:pt x="79" y="14"/>
                      <a:pt x="79" y="13"/>
                      <a:pt x="79" y="13"/>
                    </a:cubicBezTo>
                    <a:cubicBezTo>
                      <a:pt x="77" y="12"/>
                      <a:pt x="77" y="12"/>
                      <a:pt x="77" y="12"/>
                    </a:cubicBezTo>
                    <a:cubicBezTo>
                      <a:pt x="73" y="13"/>
                      <a:pt x="73" y="13"/>
                      <a:pt x="73" y="13"/>
                    </a:cubicBezTo>
                    <a:cubicBezTo>
                      <a:pt x="73" y="13"/>
                      <a:pt x="70" y="14"/>
                      <a:pt x="69" y="14"/>
                    </a:cubicBezTo>
                    <a:cubicBezTo>
                      <a:pt x="68" y="13"/>
                      <a:pt x="67" y="14"/>
                      <a:pt x="67" y="14"/>
                    </a:cubicBezTo>
                    <a:cubicBezTo>
                      <a:pt x="66" y="15"/>
                      <a:pt x="66" y="15"/>
                      <a:pt x="66" y="15"/>
                    </a:cubicBezTo>
                    <a:cubicBezTo>
                      <a:pt x="66" y="15"/>
                      <a:pt x="67" y="16"/>
                      <a:pt x="67" y="16"/>
                    </a:cubicBezTo>
                    <a:cubicBezTo>
                      <a:pt x="67" y="17"/>
                      <a:pt x="68" y="16"/>
                      <a:pt x="68" y="16"/>
                    </a:cubicBezTo>
                    <a:close/>
                    <a:moveTo>
                      <a:pt x="56" y="22"/>
                    </a:moveTo>
                    <a:cubicBezTo>
                      <a:pt x="56" y="22"/>
                      <a:pt x="56" y="22"/>
                      <a:pt x="56" y="22"/>
                    </a:cubicBezTo>
                    <a:cubicBezTo>
                      <a:pt x="56" y="22"/>
                      <a:pt x="56" y="22"/>
                      <a:pt x="56" y="22"/>
                    </a:cubicBezTo>
                    <a:cubicBezTo>
                      <a:pt x="57" y="23"/>
                      <a:pt x="57" y="23"/>
                      <a:pt x="57" y="23"/>
                    </a:cubicBezTo>
                    <a:cubicBezTo>
                      <a:pt x="57" y="23"/>
                      <a:pt x="58" y="22"/>
                      <a:pt x="58" y="22"/>
                    </a:cubicBezTo>
                    <a:cubicBezTo>
                      <a:pt x="58" y="21"/>
                      <a:pt x="59" y="21"/>
                      <a:pt x="59" y="21"/>
                    </a:cubicBezTo>
                    <a:cubicBezTo>
                      <a:pt x="59" y="21"/>
                      <a:pt x="60" y="20"/>
                      <a:pt x="61" y="20"/>
                    </a:cubicBezTo>
                    <a:cubicBezTo>
                      <a:pt x="61" y="20"/>
                      <a:pt x="63" y="19"/>
                      <a:pt x="63" y="19"/>
                    </a:cubicBezTo>
                    <a:cubicBezTo>
                      <a:pt x="63" y="18"/>
                      <a:pt x="63" y="18"/>
                      <a:pt x="63" y="18"/>
                    </a:cubicBezTo>
                    <a:cubicBezTo>
                      <a:pt x="63" y="18"/>
                      <a:pt x="60" y="18"/>
                      <a:pt x="60" y="18"/>
                    </a:cubicBezTo>
                    <a:cubicBezTo>
                      <a:pt x="60" y="18"/>
                      <a:pt x="58" y="20"/>
                      <a:pt x="58" y="20"/>
                    </a:cubicBezTo>
                    <a:cubicBezTo>
                      <a:pt x="58" y="20"/>
                      <a:pt x="56" y="22"/>
                      <a:pt x="56" y="22"/>
                    </a:cubicBezTo>
                    <a:close/>
                    <a:moveTo>
                      <a:pt x="55" y="32"/>
                    </a:moveTo>
                    <a:cubicBezTo>
                      <a:pt x="55" y="32"/>
                      <a:pt x="55" y="32"/>
                      <a:pt x="55" y="32"/>
                    </a:cubicBezTo>
                    <a:cubicBezTo>
                      <a:pt x="55" y="32"/>
                      <a:pt x="57" y="30"/>
                      <a:pt x="57" y="29"/>
                    </a:cubicBezTo>
                    <a:cubicBezTo>
                      <a:pt x="57" y="29"/>
                      <a:pt x="57" y="27"/>
                      <a:pt x="57" y="27"/>
                    </a:cubicBezTo>
                    <a:cubicBezTo>
                      <a:pt x="57" y="25"/>
                      <a:pt x="57" y="25"/>
                      <a:pt x="57" y="25"/>
                    </a:cubicBezTo>
                    <a:cubicBezTo>
                      <a:pt x="55" y="23"/>
                      <a:pt x="55" y="23"/>
                      <a:pt x="55" y="23"/>
                    </a:cubicBezTo>
                    <a:cubicBezTo>
                      <a:pt x="55" y="23"/>
                      <a:pt x="54" y="25"/>
                      <a:pt x="54" y="25"/>
                    </a:cubicBezTo>
                    <a:cubicBezTo>
                      <a:pt x="54" y="26"/>
                      <a:pt x="53" y="26"/>
                      <a:pt x="52" y="27"/>
                    </a:cubicBezTo>
                    <a:cubicBezTo>
                      <a:pt x="51" y="28"/>
                      <a:pt x="51" y="29"/>
                      <a:pt x="51" y="30"/>
                    </a:cubicBezTo>
                    <a:cubicBezTo>
                      <a:pt x="51" y="30"/>
                      <a:pt x="50" y="31"/>
                      <a:pt x="50" y="32"/>
                    </a:cubicBezTo>
                    <a:cubicBezTo>
                      <a:pt x="50" y="33"/>
                      <a:pt x="51" y="33"/>
                      <a:pt x="52" y="33"/>
                    </a:cubicBezTo>
                    <a:cubicBezTo>
                      <a:pt x="53" y="33"/>
                      <a:pt x="52" y="33"/>
                      <a:pt x="52" y="33"/>
                    </a:cubicBezTo>
                    <a:cubicBezTo>
                      <a:pt x="55" y="32"/>
                      <a:pt x="55" y="32"/>
                      <a:pt x="55" y="32"/>
                    </a:cubicBezTo>
                    <a:close/>
                    <a:moveTo>
                      <a:pt x="21" y="94"/>
                    </a:moveTo>
                    <a:cubicBezTo>
                      <a:pt x="21" y="94"/>
                      <a:pt x="21" y="94"/>
                      <a:pt x="21" y="94"/>
                    </a:cubicBezTo>
                    <a:cubicBezTo>
                      <a:pt x="21" y="94"/>
                      <a:pt x="21" y="94"/>
                      <a:pt x="22" y="94"/>
                    </a:cubicBezTo>
                    <a:cubicBezTo>
                      <a:pt x="22" y="94"/>
                      <a:pt x="22" y="93"/>
                      <a:pt x="22" y="93"/>
                    </a:cubicBezTo>
                    <a:cubicBezTo>
                      <a:pt x="23" y="93"/>
                      <a:pt x="23" y="94"/>
                      <a:pt x="23" y="94"/>
                    </a:cubicBezTo>
                    <a:cubicBezTo>
                      <a:pt x="24" y="94"/>
                      <a:pt x="24" y="95"/>
                      <a:pt x="24" y="95"/>
                    </a:cubicBezTo>
                    <a:cubicBezTo>
                      <a:pt x="25" y="97"/>
                      <a:pt x="25" y="97"/>
                      <a:pt x="25" y="97"/>
                    </a:cubicBezTo>
                    <a:cubicBezTo>
                      <a:pt x="25" y="97"/>
                      <a:pt x="25" y="98"/>
                      <a:pt x="25" y="98"/>
                    </a:cubicBezTo>
                    <a:cubicBezTo>
                      <a:pt x="25" y="99"/>
                      <a:pt x="25" y="99"/>
                      <a:pt x="25" y="99"/>
                    </a:cubicBezTo>
                    <a:cubicBezTo>
                      <a:pt x="25" y="99"/>
                      <a:pt x="26" y="99"/>
                      <a:pt x="27" y="99"/>
                    </a:cubicBezTo>
                    <a:cubicBezTo>
                      <a:pt x="27" y="99"/>
                      <a:pt x="27" y="100"/>
                      <a:pt x="28" y="100"/>
                    </a:cubicBezTo>
                    <a:cubicBezTo>
                      <a:pt x="29" y="101"/>
                      <a:pt x="29" y="101"/>
                      <a:pt x="29" y="101"/>
                    </a:cubicBezTo>
                    <a:cubicBezTo>
                      <a:pt x="30" y="102"/>
                      <a:pt x="30" y="102"/>
                      <a:pt x="31" y="103"/>
                    </a:cubicBezTo>
                    <a:cubicBezTo>
                      <a:pt x="32" y="103"/>
                      <a:pt x="32" y="103"/>
                      <a:pt x="33" y="103"/>
                    </a:cubicBezTo>
                    <a:cubicBezTo>
                      <a:pt x="33" y="102"/>
                      <a:pt x="33" y="102"/>
                      <a:pt x="34" y="102"/>
                    </a:cubicBezTo>
                    <a:cubicBezTo>
                      <a:pt x="34" y="102"/>
                      <a:pt x="34" y="102"/>
                      <a:pt x="35" y="102"/>
                    </a:cubicBezTo>
                    <a:cubicBezTo>
                      <a:pt x="35" y="101"/>
                      <a:pt x="34" y="101"/>
                      <a:pt x="34" y="101"/>
                    </a:cubicBezTo>
                    <a:cubicBezTo>
                      <a:pt x="34" y="101"/>
                      <a:pt x="33" y="100"/>
                      <a:pt x="32" y="99"/>
                    </a:cubicBezTo>
                    <a:cubicBezTo>
                      <a:pt x="32" y="99"/>
                      <a:pt x="32" y="99"/>
                      <a:pt x="32" y="98"/>
                    </a:cubicBezTo>
                    <a:cubicBezTo>
                      <a:pt x="32" y="98"/>
                      <a:pt x="32" y="98"/>
                      <a:pt x="31" y="97"/>
                    </a:cubicBezTo>
                    <a:cubicBezTo>
                      <a:pt x="30" y="97"/>
                      <a:pt x="30" y="97"/>
                      <a:pt x="30" y="97"/>
                    </a:cubicBezTo>
                    <a:cubicBezTo>
                      <a:pt x="29" y="96"/>
                      <a:pt x="29" y="95"/>
                      <a:pt x="29" y="95"/>
                    </a:cubicBezTo>
                    <a:cubicBezTo>
                      <a:pt x="29" y="95"/>
                      <a:pt x="27" y="95"/>
                      <a:pt x="27" y="94"/>
                    </a:cubicBezTo>
                    <a:cubicBezTo>
                      <a:pt x="27" y="94"/>
                      <a:pt x="26" y="94"/>
                      <a:pt x="26" y="94"/>
                    </a:cubicBezTo>
                    <a:cubicBezTo>
                      <a:pt x="26" y="94"/>
                      <a:pt x="24" y="93"/>
                      <a:pt x="24" y="92"/>
                    </a:cubicBezTo>
                    <a:cubicBezTo>
                      <a:pt x="24" y="92"/>
                      <a:pt x="24" y="91"/>
                      <a:pt x="24" y="91"/>
                    </a:cubicBezTo>
                    <a:cubicBezTo>
                      <a:pt x="24" y="91"/>
                      <a:pt x="23" y="91"/>
                      <a:pt x="22" y="91"/>
                    </a:cubicBezTo>
                    <a:cubicBezTo>
                      <a:pt x="21" y="92"/>
                      <a:pt x="20" y="92"/>
                      <a:pt x="20" y="92"/>
                    </a:cubicBezTo>
                    <a:cubicBezTo>
                      <a:pt x="19" y="92"/>
                      <a:pt x="19" y="93"/>
                      <a:pt x="19" y="93"/>
                    </a:cubicBezTo>
                    <a:cubicBezTo>
                      <a:pt x="19" y="93"/>
                      <a:pt x="19" y="94"/>
                      <a:pt x="20" y="94"/>
                    </a:cubicBezTo>
                    <a:cubicBezTo>
                      <a:pt x="20" y="95"/>
                      <a:pt x="21" y="94"/>
                      <a:pt x="21" y="94"/>
                    </a:cubicBezTo>
                    <a:close/>
                    <a:moveTo>
                      <a:pt x="71" y="75"/>
                    </a:moveTo>
                    <a:cubicBezTo>
                      <a:pt x="71" y="75"/>
                      <a:pt x="71" y="75"/>
                      <a:pt x="71" y="75"/>
                    </a:cubicBezTo>
                    <a:cubicBezTo>
                      <a:pt x="71" y="76"/>
                      <a:pt x="71" y="76"/>
                      <a:pt x="71" y="76"/>
                    </a:cubicBezTo>
                    <a:cubicBezTo>
                      <a:pt x="71" y="76"/>
                      <a:pt x="71" y="76"/>
                      <a:pt x="72" y="76"/>
                    </a:cubicBezTo>
                    <a:cubicBezTo>
                      <a:pt x="72" y="75"/>
                      <a:pt x="72" y="76"/>
                      <a:pt x="73" y="76"/>
                    </a:cubicBezTo>
                    <a:cubicBezTo>
                      <a:pt x="73" y="76"/>
                      <a:pt x="73" y="76"/>
                      <a:pt x="73" y="76"/>
                    </a:cubicBezTo>
                    <a:cubicBezTo>
                      <a:pt x="74" y="76"/>
                      <a:pt x="75" y="74"/>
                      <a:pt x="75" y="74"/>
                    </a:cubicBezTo>
                    <a:cubicBezTo>
                      <a:pt x="75" y="74"/>
                      <a:pt x="75" y="74"/>
                      <a:pt x="76" y="74"/>
                    </a:cubicBezTo>
                    <a:cubicBezTo>
                      <a:pt x="76" y="74"/>
                      <a:pt x="77" y="74"/>
                      <a:pt x="77" y="73"/>
                    </a:cubicBezTo>
                    <a:cubicBezTo>
                      <a:pt x="77" y="73"/>
                      <a:pt x="77" y="73"/>
                      <a:pt x="78" y="73"/>
                    </a:cubicBezTo>
                    <a:cubicBezTo>
                      <a:pt x="78" y="72"/>
                      <a:pt x="78" y="72"/>
                      <a:pt x="78" y="72"/>
                    </a:cubicBezTo>
                    <a:cubicBezTo>
                      <a:pt x="79" y="71"/>
                      <a:pt x="80" y="71"/>
                      <a:pt x="80" y="71"/>
                    </a:cubicBezTo>
                    <a:cubicBezTo>
                      <a:pt x="81" y="70"/>
                      <a:pt x="81" y="70"/>
                      <a:pt x="81" y="69"/>
                    </a:cubicBezTo>
                    <a:cubicBezTo>
                      <a:pt x="81" y="69"/>
                      <a:pt x="80" y="69"/>
                      <a:pt x="80" y="70"/>
                    </a:cubicBezTo>
                    <a:cubicBezTo>
                      <a:pt x="79" y="70"/>
                      <a:pt x="78" y="70"/>
                      <a:pt x="78" y="70"/>
                    </a:cubicBezTo>
                    <a:cubicBezTo>
                      <a:pt x="78" y="71"/>
                      <a:pt x="77" y="71"/>
                      <a:pt x="77" y="71"/>
                    </a:cubicBezTo>
                    <a:cubicBezTo>
                      <a:pt x="76" y="71"/>
                      <a:pt x="75" y="72"/>
                      <a:pt x="74" y="72"/>
                    </a:cubicBezTo>
                    <a:cubicBezTo>
                      <a:pt x="74" y="72"/>
                      <a:pt x="74" y="73"/>
                      <a:pt x="73" y="74"/>
                    </a:cubicBezTo>
                    <a:cubicBezTo>
                      <a:pt x="73" y="74"/>
                      <a:pt x="73" y="74"/>
                      <a:pt x="73" y="75"/>
                    </a:cubicBezTo>
                    <a:cubicBezTo>
                      <a:pt x="72" y="75"/>
                      <a:pt x="71" y="75"/>
                      <a:pt x="71" y="75"/>
                    </a:cubicBezTo>
                    <a:close/>
                  </a:path>
                </a:pathLst>
              </a:custGeom>
              <a:pattFill prst="pct80">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9" name="Freeform 219"/>
              <p:cNvSpPr>
                <a:spLocks/>
              </p:cNvSpPr>
              <p:nvPr/>
            </p:nvSpPr>
            <p:spPr bwMode="auto">
              <a:xfrm>
                <a:off x="5550394" y="2957026"/>
                <a:ext cx="547516" cy="376093"/>
              </a:xfrm>
              <a:custGeom>
                <a:avLst/>
                <a:gdLst>
                  <a:gd name="T0" fmla="*/ 28 w 240"/>
                  <a:gd name="T1" fmla="*/ 61 h 170"/>
                  <a:gd name="T2" fmla="*/ 31 w 240"/>
                  <a:gd name="T3" fmla="*/ 54 h 170"/>
                  <a:gd name="T4" fmla="*/ 44 w 240"/>
                  <a:gd name="T5" fmla="*/ 55 h 170"/>
                  <a:gd name="T6" fmla="*/ 64 w 240"/>
                  <a:gd name="T7" fmla="*/ 59 h 170"/>
                  <a:gd name="T8" fmla="*/ 96 w 240"/>
                  <a:gd name="T9" fmla="*/ 52 h 170"/>
                  <a:gd name="T10" fmla="*/ 95 w 240"/>
                  <a:gd name="T11" fmla="*/ 41 h 170"/>
                  <a:gd name="T12" fmla="*/ 115 w 240"/>
                  <a:gd name="T13" fmla="*/ 36 h 170"/>
                  <a:gd name="T14" fmla="*/ 127 w 240"/>
                  <a:gd name="T15" fmla="*/ 30 h 170"/>
                  <a:gd name="T16" fmla="*/ 139 w 240"/>
                  <a:gd name="T17" fmla="*/ 24 h 170"/>
                  <a:gd name="T18" fmla="*/ 148 w 240"/>
                  <a:gd name="T19" fmla="*/ 9 h 170"/>
                  <a:gd name="T20" fmla="*/ 168 w 240"/>
                  <a:gd name="T21" fmla="*/ 5 h 170"/>
                  <a:gd name="T22" fmla="*/ 186 w 240"/>
                  <a:gd name="T23" fmla="*/ 1 h 170"/>
                  <a:gd name="T24" fmla="*/ 207 w 240"/>
                  <a:gd name="T25" fmla="*/ 6 h 170"/>
                  <a:gd name="T26" fmla="*/ 218 w 240"/>
                  <a:gd name="T27" fmla="*/ 11 h 170"/>
                  <a:gd name="T28" fmla="*/ 229 w 240"/>
                  <a:gd name="T29" fmla="*/ 17 h 170"/>
                  <a:gd name="T30" fmla="*/ 238 w 240"/>
                  <a:gd name="T31" fmla="*/ 23 h 170"/>
                  <a:gd name="T32" fmla="*/ 234 w 240"/>
                  <a:gd name="T33" fmla="*/ 33 h 170"/>
                  <a:gd name="T34" fmla="*/ 224 w 240"/>
                  <a:gd name="T35" fmla="*/ 39 h 170"/>
                  <a:gd name="T36" fmla="*/ 217 w 240"/>
                  <a:gd name="T37" fmla="*/ 48 h 170"/>
                  <a:gd name="T38" fmla="*/ 213 w 240"/>
                  <a:gd name="T39" fmla="*/ 62 h 170"/>
                  <a:gd name="T40" fmla="*/ 206 w 240"/>
                  <a:gd name="T41" fmla="*/ 75 h 170"/>
                  <a:gd name="T42" fmla="*/ 201 w 240"/>
                  <a:gd name="T43" fmla="*/ 90 h 170"/>
                  <a:gd name="T44" fmla="*/ 199 w 240"/>
                  <a:gd name="T45" fmla="*/ 106 h 170"/>
                  <a:gd name="T46" fmla="*/ 196 w 240"/>
                  <a:gd name="T47" fmla="*/ 117 h 170"/>
                  <a:gd name="T48" fmla="*/ 192 w 240"/>
                  <a:gd name="T49" fmla="*/ 126 h 170"/>
                  <a:gd name="T50" fmla="*/ 177 w 240"/>
                  <a:gd name="T51" fmla="*/ 135 h 170"/>
                  <a:gd name="T52" fmla="*/ 168 w 240"/>
                  <a:gd name="T53" fmla="*/ 139 h 170"/>
                  <a:gd name="T54" fmla="*/ 153 w 240"/>
                  <a:gd name="T55" fmla="*/ 139 h 170"/>
                  <a:gd name="T56" fmla="*/ 139 w 240"/>
                  <a:gd name="T57" fmla="*/ 141 h 170"/>
                  <a:gd name="T58" fmla="*/ 130 w 240"/>
                  <a:gd name="T59" fmla="*/ 144 h 170"/>
                  <a:gd name="T60" fmla="*/ 123 w 240"/>
                  <a:gd name="T61" fmla="*/ 152 h 170"/>
                  <a:gd name="T62" fmla="*/ 115 w 240"/>
                  <a:gd name="T63" fmla="*/ 152 h 170"/>
                  <a:gd name="T64" fmla="*/ 105 w 240"/>
                  <a:gd name="T65" fmla="*/ 159 h 170"/>
                  <a:gd name="T66" fmla="*/ 94 w 240"/>
                  <a:gd name="T67" fmla="*/ 167 h 170"/>
                  <a:gd name="T68" fmla="*/ 80 w 240"/>
                  <a:gd name="T69" fmla="*/ 170 h 170"/>
                  <a:gd name="T70" fmla="*/ 64 w 240"/>
                  <a:gd name="T71" fmla="*/ 168 h 170"/>
                  <a:gd name="T72" fmla="*/ 55 w 240"/>
                  <a:gd name="T73" fmla="*/ 162 h 170"/>
                  <a:gd name="T74" fmla="*/ 42 w 240"/>
                  <a:gd name="T75" fmla="*/ 152 h 170"/>
                  <a:gd name="T76" fmla="*/ 26 w 240"/>
                  <a:gd name="T77" fmla="*/ 143 h 170"/>
                  <a:gd name="T78" fmla="*/ 16 w 240"/>
                  <a:gd name="T79" fmla="*/ 135 h 170"/>
                  <a:gd name="T80" fmla="*/ 7 w 240"/>
                  <a:gd name="T81" fmla="*/ 121 h 170"/>
                  <a:gd name="T82" fmla="*/ 0 w 240"/>
                  <a:gd name="T83" fmla="*/ 117 h 170"/>
                  <a:gd name="T84" fmla="*/ 3 w 240"/>
                  <a:gd name="T85" fmla="*/ 109 h 170"/>
                  <a:gd name="T86" fmla="*/ 8 w 240"/>
                  <a:gd name="T87" fmla="*/ 97 h 170"/>
                  <a:gd name="T88" fmla="*/ 7 w 240"/>
                  <a:gd name="T89" fmla="*/ 88 h 170"/>
                  <a:gd name="T90" fmla="*/ 12 w 240"/>
                  <a:gd name="T91" fmla="*/ 74 h 170"/>
                  <a:gd name="T92" fmla="*/ 8 w 240"/>
                  <a:gd name="T93" fmla="*/ 69 h 170"/>
                  <a:gd name="T94" fmla="*/ 20 w 240"/>
                  <a:gd name="T95" fmla="*/ 70 h 170"/>
                  <a:gd name="T96" fmla="*/ 27 w 240"/>
                  <a:gd name="T97"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170">
                    <a:moveTo>
                      <a:pt x="28" y="61"/>
                    </a:moveTo>
                    <a:cubicBezTo>
                      <a:pt x="28" y="61"/>
                      <a:pt x="28" y="61"/>
                      <a:pt x="28" y="61"/>
                    </a:cubicBezTo>
                    <a:cubicBezTo>
                      <a:pt x="28" y="61"/>
                      <a:pt x="28" y="61"/>
                      <a:pt x="28" y="61"/>
                    </a:cubicBezTo>
                    <a:cubicBezTo>
                      <a:pt x="28" y="60"/>
                      <a:pt x="28" y="60"/>
                      <a:pt x="28" y="60"/>
                    </a:cubicBezTo>
                    <a:cubicBezTo>
                      <a:pt x="28" y="58"/>
                      <a:pt x="28" y="58"/>
                      <a:pt x="28" y="58"/>
                    </a:cubicBezTo>
                    <a:cubicBezTo>
                      <a:pt x="31" y="54"/>
                      <a:pt x="31" y="54"/>
                      <a:pt x="31" y="54"/>
                    </a:cubicBezTo>
                    <a:cubicBezTo>
                      <a:pt x="31" y="49"/>
                      <a:pt x="31" y="49"/>
                      <a:pt x="31" y="49"/>
                    </a:cubicBezTo>
                    <a:cubicBezTo>
                      <a:pt x="39" y="50"/>
                      <a:pt x="39" y="50"/>
                      <a:pt x="39" y="50"/>
                    </a:cubicBezTo>
                    <a:cubicBezTo>
                      <a:pt x="44" y="55"/>
                      <a:pt x="44" y="55"/>
                      <a:pt x="44" y="55"/>
                    </a:cubicBezTo>
                    <a:cubicBezTo>
                      <a:pt x="51" y="59"/>
                      <a:pt x="51" y="59"/>
                      <a:pt x="51" y="59"/>
                    </a:cubicBezTo>
                    <a:cubicBezTo>
                      <a:pt x="55" y="61"/>
                      <a:pt x="55" y="61"/>
                      <a:pt x="55" y="61"/>
                    </a:cubicBezTo>
                    <a:cubicBezTo>
                      <a:pt x="64" y="59"/>
                      <a:pt x="64" y="59"/>
                      <a:pt x="64" y="59"/>
                    </a:cubicBezTo>
                    <a:cubicBezTo>
                      <a:pt x="81" y="58"/>
                      <a:pt x="81" y="58"/>
                      <a:pt x="81" y="58"/>
                    </a:cubicBezTo>
                    <a:cubicBezTo>
                      <a:pt x="81" y="58"/>
                      <a:pt x="90" y="57"/>
                      <a:pt x="91" y="56"/>
                    </a:cubicBezTo>
                    <a:cubicBezTo>
                      <a:pt x="92" y="55"/>
                      <a:pt x="98" y="54"/>
                      <a:pt x="96" y="52"/>
                    </a:cubicBezTo>
                    <a:cubicBezTo>
                      <a:pt x="94" y="51"/>
                      <a:pt x="90" y="48"/>
                      <a:pt x="90" y="48"/>
                    </a:cubicBezTo>
                    <a:cubicBezTo>
                      <a:pt x="90" y="46"/>
                      <a:pt x="90" y="46"/>
                      <a:pt x="90" y="46"/>
                    </a:cubicBezTo>
                    <a:cubicBezTo>
                      <a:pt x="95" y="41"/>
                      <a:pt x="95" y="41"/>
                      <a:pt x="95" y="41"/>
                    </a:cubicBezTo>
                    <a:cubicBezTo>
                      <a:pt x="104" y="38"/>
                      <a:pt x="104" y="38"/>
                      <a:pt x="104" y="38"/>
                    </a:cubicBezTo>
                    <a:cubicBezTo>
                      <a:pt x="111" y="37"/>
                      <a:pt x="111" y="37"/>
                      <a:pt x="111" y="37"/>
                    </a:cubicBezTo>
                    <a:cubicBezTo>
                      <a:pt x="115" y="36"/>
                      <a:pt x="115" y="36"/>
                      <a:pt x="115" y="36"/>
                    </a:cubicBezTo>
                    <a:cubicBezTo>
                      <a:pt x="117" y="30"/>
                      <a:pt x="117" y="30"/>
                      <a:pt x="117" y="30"/>
                    </a:cubicBezTo>
                    <a:cubicBezTo>
                      <a:pt x="123" y="29"/>
                      <a:pt x="123" y="29"/>
                      <a:pt x="123" y="29"/>
                    </a:cubicBezTo>
                    <a:cubicBezTo>
                      <a:pt x="127" y="30"/>
                      <a:pt x="127" y="30"/>
                      <a:pt x="127" y="30"/>
                    </a:cubicBezTo>
                    <a:cubicBezTo>
                      <a:pt x="133" y="30"/>
                      <a:pt x="133" y="30"/>
                      <a:pt x="133" y="30"/>
                    </a:cubicBezTo>
                    <a:cubicBezTo>
                      <a:pt x="136" y="26"/>
                      <a:pt x="136" y="26"/>
                      <a:pt x="136" y="26"/>
                    </a:cubicBezTo>
                    <a:cubicBezTo>
                      <a:pt x="139" y="24"/>
                      <a:pt x="139" y="24"/>
                      <a:pt x="139" y="24"/>
                    </a:cubicBezTo>
                    <a:cubicBezTo>
                      <a:pt x="143" y="22"/>
                      <a:pt x="143" y="22"/>
                      <a:pt x="143" y="22"/>
                    </a:cubicBezTo>
                    <a:cubicBezTo>
                      <a:pt x="146" y="16"/>
                      <a:pt x="146" y="16"/>
                      <a:pt x="146" y="16"/>
                    </a:cubicBezTo>
                    <a:cubicBezTo>
                      <a:pt x="148" y="9"/>
                      <a:pt x="148" y="9"/>
                      <a:pt x="148" y="9"/>
                    </a:cubicBezTo>
                    <a:cubicBezTo>
                      <a:pt x="149" y="6"/>
                      <a:pt x="149" y="6"/>
                      <a:pt x="149" y="6"/>
                    </a:cubicBezTo>
                    <a:cubicBezTo>
                      <a:pt x="163" y="2"/>
                      <a:pt x="163" y="2"/>
                      <a:pt x="163" y="2"/>
                    </a:cubicBezTo>
                    <a:cubicBezTo>
                      <a:pt x="168" y="5"/>
                      <a:pt x="168" y="5"/>
                      <a:pt x="168" y="5"/>
                    </a:cubicBezTo>
                    <a:cubicBezTo>
                      <a:pt x="175" y="4"/>
                      <a:pt x="175" y="4"/>
                      <a:pt x="175" y="4"/>
                    </a:cubicBezTo>
                    <a:cubicBezTo>
                      <a:pt x="180" y="0"/>
                      <a:pt x="180" y="0"/>
                      <a:pt x="180" y="0"/>
                    </a:cubicBezTo>
                    <a:cubicBezTo>
                      <a:pt x="186" y="1"/>
                      <a:pt x="186" y="1"/>
                      <a:pt x="186" y="1"/>
                    </a:cubicBezTo>
                    <a:cubicBezTo>
                      <a:pt x="194" y="9"/>
                      <a:pt x="194" y="9"/>
                      <a:pt x="194" y="9"/>
                    </a:cubicBezTo>
                    <a:cubicBezTo>
                      <a:pt x="202" y="9"/>
                      <a:pt x="202" y="9"/>
                      <a:pt x="202" y="9"/>
                    </a:cubicBezTo>
                    <a:cubicBezTo>
                      <a:pt x="207" y="6"/>
                      <a:pt x="207" y="6"/>
                      <a:pt x="207" y="6"/>
                    </a:cubicBezTo>
                    <a:cubicBezTo>
                      <a:pt x="212" y="4"/>
                      <a:pt x="212" y="4"/>
                      <a:pt x="212" y="4"/>
                    </a:cubicBezTo>
                    <a:cubicBezTo>
                      <a:pt x="215" y="7"/>
                      <a:pt x="215" y="7"/>
                      <a:pt x="215" y="7"/>
                    </a:cubicBezTo>
                    <a:cubicBezTo>
                      <a:pt x="218" y="11"/>
                      <a:pt x="218" y="11"/>
                      <a:pt x="218" y="11"/>
                    </a:cubicBezTo>
                    <a:cubicBezTo>
                      <a:pt x="223" y="10"/>
                      <a:pt x="223" y="10"/>
                      <a:pt x="223" y="10"/>
                    </a:cubicBezTo>
                    <a:cubicBezTo>
                      <a:pt x="226" y="14"/>
                      <a:pt x="226" y="14"/>
                      <a:pt x="226" y="14"/>
                    </a:cubicBezTo>
                    <a:cubicBezTo>
                      <a:pt x="229" y="17"/>
                      <a:pt x="229" y="17"/>
                      <a:pt x="229" y="17"/>
                    </a:cubicBezTo>
                    <a:cubicBezTo>
                      <a:pt x="234" y="16"/>
                      <a:pt x="234" y="16"/>
                      <a:pt x="234" y="16"/>
                    </a:cubicBezTo>
                    <a:cubicBezTo>
                      <a:pt x="239" y="19"/>
                      <a:pt x="239" y="19"/>
                      <a:pt x="239" y="19"/>
                    </a:cubicBezTo>
                    <a:cubicBezTo>
                      <a:pt x="238" y="23"/>
                      <a:pt x="238" y="23"/>
                      <a:pt x="238" y="23"/>
                    </a:cubicBezTo>
                    <a:cubicBezTo>
                      <a:pt x="240" y="28"/>
                      <a:pt x="240" y="28"/>
                      <a:pt x="240" y="28"/>
                    </a:cubicBezTo>
                    <a:cubicBezTo>
                      <a:pt x="237" y="31"/>
                      <a:pt x="237" y="31"/>
                      <a:pt x="237" y="31"/>
                    </a:cubicBezTo>
                    <a:cubicBezTo>
                      <a:pt x="237" y="31"/>
                      <a:pt x="236" y="33"/>
                      <a:pt x="234" y="33"/>
                    </a:cubicBezTo>
                    <a:cubicBezTo>
                      <a:pt x="233" y="34"/>
                      <a:pt x="231" y="35"/>
                      <a:pt x="231" y="35"/>
                    </a:cubicBezTo>
                    <a:cubicBezTo>
                      <a:pt x="228" y="38"/>
                      <a:pt x="228" y="38"/>
                      <a:pt x="228" y="38"/>
                    </a:cubicBezTo>
                    <a:cubicBezTo>
                      <a:pt x="224" y="39"/>
                      <a:pt x="224" y="39"/>
                      <a:pt x="224" y="39"/>
                    </a:cubicBezTo>
                    <a:cubicBezTo>
                      <a:pt x="221" y="40"/>
                      <a:pt x="221" y="40"/>
                      <a:pt x="221" y="40"/>
                    </a:cubicBezTo>
                    <a:cubicBezTo>
                      <a:pt x="219" y="42"/>
                      <a:pt x="219" y="42"/>
                      <a:pt x="219" y="42"/>
                    </a:cubicBezTo>
                    <a:cubicBezTo>
                      <a:pt x="217" y="48"/>
                      <a:pt x="217" y="48"/>
                      <a:pt x="217" y="48"/>
                    </a:cubicBezTo>
                    <a:cubicBezTo>
                      <a:pt x="214" y="51"/>
                      <a:pt x="214" y="51"/>
                      <a:pt x="214" y="51"/>
                    </a:cubicBezTo>
                    <a:cubicBezTo>
                      <a:pt x="213" y="56"/>
                      <a:pt x="213" y="56"/>
                      <a:pt x="213" y="56"/>
                    </a:cubicBezTo>
                    <a:cubicBezTo>
                      <a:pt x="213" y="56"/>
                      <a:pt x="215" y="61"/>
                      <a:pt x="213" y="62"/>
                    </a:cubicBezTo>
                    <a:cubicBezTo>
                      <a:pt x="212" y="62"/>
                      <a:pt x="211" y="63"/>
                      <a:pt x="211" y="63"/>
                    </a:cubicBezTo>
                    <a:cubicBezTo>
                      <a:pt x="210" y="71"/>
                      <a:pt x="210" y="71"/>
                      <a:pt x="210" y="71"/>
                    </a:cubicBezTo>
                    <a:cubicBezTo>
                      <a:pt x="206" y="75"/>
                      <a:pt x="206" y="75"/>
                      <a:pt x="206" y="75"/>
                    </a:cubicBezTo>
                    <a:cubicBezTo>
                      <a:pt x="205" y="83"/>
                      <a:pt x="205" y="83"/>
                      <a:pt x="205" y="83"/>
                    </a:cubicBezTo>
                    <a:cubicBezTo>
                      <a:pt x="205" y="83"/>
                      <a:pt x="207" y="87"/>
                      <a:pt x="204" y="87"/>
                    </a:cubicBezTo>
                    <a:cubicBezTo>
                      <a:pt x="202" y="88"/>
                      <a:pt x="201" y="90"/>
                      <a:pt x="201" y="90"/>
                    </a:cubicBezTo>
                    <a:cubicBezTo>
                      <a:pt x="201" y="97"/>
                      <a:pt x="201" y="97"/>
                      <a:pt x="201" y="97"/>
                    </a:cubicBezTo>
                    <a:cubicBezTo>
                      <a:pt x="198" y="102"/>
                      <a:pt x="198" y="102"/>
                      <a:pt x="198" y="102"/>
                    </a:cubicBezTo>
                    <a:cubicBezTo>
                      <a:pt x="199" y="106"/>
                      <a:pt x="199" y="106"/>
                      <a:pt x="199" y="106"/>
                    </a:cubicBezTo>
                    <a:cubicBezTo>
                      <a:pt x="197" y="109"/>
                      <a:pt x="197" y="109"/>
                      <a:pt x="197" y="109"/>
                    </a:cubicBezTo>
                    <a:cubicBezTo>
                      <a:pt x="198" y="114"/>
                      <a:pt x="198" y="114"/>
                      <a:pt x="198" y="114"/>
                    </a:cubicBezTo>
                    <a:cubicBezTo>
                      <a:pt x="196" y="117"/>
                      <a:pt x="196" y="117"/>
                      <a:pt x="196" y="117"/>
                    </a:cubicBezTo>
                    <a:cubicBezTo>
                      <a:pt x="195" y="118"/>
                      <a:pt x="195" y="118"/>
                      <a:pt x="195" y="118"/>
                    </a:cubicBezTo>
                    <a:cubicBezTo>
                      <a:pt x="194" y="121"/>
                      <a:pt x="194" y="121"/>
                      <a:pt x="194" y="121"/>
                    </a:cubicBezTo>
                    <a:cubicBezTo>
                      <a:pt x="192" y="126"/>
                      <a:pt x="192" y="126"/>
                      <a:pt x="192" y="126"/>
                    </a:cubicBezTo>
                    <a:cubicBezTo>
                      <a:pt x="184" y="133"/>
                      <a:pt x="184" y="133"/>
                      <a:pt x="184" y="133"/>
                    </a:cubicBezTo>
                    <a:cubicBezTo>
                      <a:pt x="180" y="132"/>
                      <a:pt x="180" y="132"/>
                      <a:pt x="180" y="132"/>
                    </a:cubicBezTo>
                    <a:cubicBezTo>
                      <a:pt x="177" y="135"/>
                      <a:pt x="177" y="135"/>
                      <a:pt x="177" y="135"/>
                    </a:cubicBezTo>
                    <a:cubicBezTo>
                      <a:pt x="177" y="135"/>
                      <a:pt x="178" y="135"/>
                      <a:pt x="176" y="137"/>
                    </a:cubicBezTo>
                    <a:cubicBezTo>
                      <a:pt x="174" y="138"/>
                      <a:pt x="170" y="139"/>
                      <a:pt x="170" y="139"/>
                    </a:cubicBezTo>
                    <a:cubicBezTo>
                      <a:pt x="168" y="139"/>
                      <a:pt x="168" y="139"/>
                      <a:pt x="168" y="139"/>
                    </a:cubicBezTo>
                    <a:cubicBezTo>
                      <a:pt x="161" y="139"/>
                      <a:pt x="161" y="139"/>
                      <a:pt x="161" y="139"/>
                    </a:cubicBezTo>
                    <a:cubicBezTo>
                      <a:pt x="161" y="139"/>
                      <a:pt x="160" y="138"/>
                      <a:pt x="159" y="139"/>
                    </a:cubicBezTo>
                    <a:cubicBezTo>
                      <a:pt x="158" y="139"/>
                      <a:pt x="153" y="139"/>
                      <a:pt x="153" y="139"/>
                    </a:cubicBezTo>
                    <a:cubicBezTo>
                      <a:pt x="153" y="139"/>
                      <a:pt x="151" y="138"/>
                      <a:pt x="150" y="138"/>
                    </a:cubicBezTo>
                    <a:cubicBezTo>
                      <a:pt x="149" y="138"/>
                      <a:pt x="143" y="139"/>
                      <a:pt x="143" y="139"/>
                    </a:cubicBezTo>
                    <a:cubicBezTo>
                      <a:pt x="139" y="141"/>
                      <a:pt x="139" y="141"/>
                      <a:pt x="139" y="141"/>
                    </a:cubicBezTo>
                    <a:cubicBezTo>
                      <a:pt x="139" y="141"/>
                      <a:pt x="138" y="139"/>
                      <a:pt x="137" y="140"/>
                    </a:cubicBezTo>
                    <a:cubicBezTo>
                      <a:pt x="135" y="140"/>
                      <a:pt x="130" y="142"/>
                      <a:pt x="130" y="142"/>
                    </a:cubicBezTo>
                    <a:cubicBezTo>
                      <a:pt x="130" y="142"/>
                      <a:pt x="132" y="144"/>
                      <a:pt x="130" y="144"/>
                    </a:cubicBezTo>
                    <a:cubicBezTo>
                      <a:pt x="129" y="144"/>
                      <a:pt x="126" y="148"/>
                      <a:pt x="126" y="148"/>
                    </a:cubicBezTo>
                    <a:cubicBezTo>
                      <a:pt x="124" y="149"/>
                      <a:pt x="124" y="149"/>
                      <a:pt x="124" y="149"/>
                    </a:cubicBezTo>
                    <a:cubicBezTo>
                      <a:pt x="123" y="152"/>
                      <a:pt x="123" y="152"/>
                      <a:pt x="123" y="152"/>
                    </a:cubicBezTo>
                    <a:cubicBezTo>
                      <a:pt x="123" y="152"/>
                      <a:pt x="122" y="152"/>
                      <a:pt x="120" y="152"/>
                    </a:cubicBezTo>
                    <a:cubicBezTo>
                      <a:pt x="119" y="152"/>
                      <a:pt x="116" y="153"/>
                      <a:pt x="116" y="153"/>
                    </a:cubicBezTo>
                    <a:cubicBezTo>
                      <a:pt x="115" y="152"/>
                      <a:pt x="115" y="152"/>
                      <a:pt x="115" y="152"/>
                    </a:cubicBezTo>
                    <a:cubicBezTo>
                      <a:pt x="111" y="158"/>
                      <a:pt x="111" y="158"/>
                      <a:pt x="111" y="158"/>
                    </a:cubicBezTo>
                    <a:cubicBezTo>
                      <a:pt x="107" y="160"/>
                      <a:pt x="107" y="160"/>
                      <a:pt x="107" y="160"/>
                    </a:cubicBezTo>
                    <a:cubicBezTo>
                      <a:pt x="105" y="159"/>
                      <a:pt x="105" y="159"/>
                      <a:pt x="105" y="159"/>
                    </a:cubicBezTo>
                    <a:cubicBezTo>
                      <a:pt x="103" y="164"/>
                      <a:pt x="103" y="164"/>
                      <a:pt x="103" y="164"/>
                    </a:cubicBezTo>
                    <a:cubicBezTo>
                      <a:pt x="103" y="164"/>
                      <a:pt x="100" y="165"/>
                      <a:pt x="100" y="166"/>
                    </a:cubicBezTo>
                    <a:cubicBezTo>
                      <a:pt x="99" y="167"/>
                      <a:pt x="94" y="167"/>
                      <a:pt x="94" y="167"/>
                    </a:cubicBezTo>
                    <a:cubicBezTo>
                      <a:pt x="90" y="167"/>
                      <a:pt x="90" y="167"/>
                      <a:pt x="90" y="167"/>
                    </a:cubicBezTo>
                    <a:cubicBezTo>
                      <a:pt x="83" y="169"/>
                      <a:pt x="83" y="169"/>
                      <a:pt x="83" y="169"/>
                    </a:cubicBezTo>
                    <a:cubicBezTo>
                      <a:pt x="83" y="169"/>
                      <a:pt x="81" y="170"/>
                      <a:pt x="80" y="170"/>
                    </a:cubicBezTo>
                    <a:cubicBezTo>
                      <a:pt x="79" y="170"/>
                      <a:pt x="74" y="169"/>
                      <a:pt x="74" y="169"/>
                    </a:cubicBezTo>
                    <a:cubicBezTo>
                      <a:pt x="71" y="170"/>
                      <a:pt x="71" y="170"/>
                      <a:pt x="71" y="170"/>
                    </a:cubicBezTo>
                    <a:cubicBezTo>
                      <a:pt x="64" y="168"/>
                      <a:pt x="64" y="168"/>
                      <a:pt x="64" y="168"/>
                    </a:cubicBezTo>
                    <a:cubicBezTo>
                      <a:pt x="62" y="165"/>
                      <a:pt x="62" y="165"/>
                      <a:pt x="62" y="165"/>
                    </a:cubicBezTo>
                    <a:cubicBezTo>
                      <a:pt x="56" y="164"/>
                      <a:pt x="56" y="164"/>
                      <a:pt x="56" y="164"/>
                    </a:cubicBezTo>
                    <a:cubicBezTo>
                      <a:pt x="55" y="162"/>
                      <a:pt x="55" y="162"/>
                      <a:pt x="55" y="162"/>
                    </a:cubicBezTo>
                    <a:cubicBezTo>
                      <a:pt x="51" y="162"/>
                      <a:pt x="51" y="162"/>
                      <a:pt x="51" y="162"/>
                    </a:cubicBezTo>
                    <a:cubicBezTo>
                      <a:pt x="47" y="158"/>
                      <a:pt x="47" y="158"/>
                      <a:pt x="47" y="158"/>
                    </a:cubicBezTo>
                    <a:cubicBezTo>
                      <a:pt x="42" y="152"/>
                      <a:pt x="42" y="152"/>
                      <a:pt x="42" y="152"/>
                    </a:cubicBezTo>
                    <a:cubicBezTo>
                      <a:pt x="32" y="149"/>
                      <a:pt x="32" y="149"/>
                      <a:pt x="32" y="149"/>
                    </a:cubicBezTo>
                    <a:cubicBezTo>
                      <a:pt x="29" y="145"/>
                      <a:pt x="29" y="145"/>
                      <a:pt x="29" y="145"/>
                    </a:cubicBezTo>
                    <a:cubicBezTo>
                      <a:pt x="26" y="143"/>
                      <a:pt x="26" y="143"/>
                      <a:pt x="26" y="143"/>
                    </a:cubicBezTo>
                    <a:cubicBezTo>
                      <a:pt x="22" y="140"/>
                      <a:pt x="22" y="140"/>
                      <a:pt x="22" y="140"/>
                    </a:cubicBezTo>
                    <a:cubicBezTo>
                      <a:pt x="18" y="137"/>
                      <a:pt x="18" y="137"/>
                      <a:pt x="18" y="137"/>
                    </a:cubicBezTo>
                    <a:cubicBezTo>
                      <a:pt x="16" y="135"/>
                      <a:pt x="16" y="135"/>
                      <a:pt x="16" y="135"/>
                    </a:cubicBezTo>
                    <a:cubicBezTo>
                      <a:pt x="10" y="127"/>
                      <a:pt x="10" y="127"/>
                      <a:pt x="10" y="127"/>
                    </a:cubicBezTo>
                    <a:cubicBezTo>
                      <a:pt x="10" y="125"/>
                      <a:pt x="10" y="125"/>
                      <a:pt x="10" y="125"/>
                    </a:cubicBezTo>
                    <a:cubicBezTo>
                      <a:pt x="7" y="121"/>
                      <a:pt x="7" y="121"/>
                      <a:pt x="7" y="121"/>
                    </a:cubicBezTo>
                    <a:cubicBezTo>
                      <a:pt x="6" y="117"/>
                      <a:pt x="6" y="117"/>
                      <a:pt x="6" y="117"/>
                    </a:cubicBezTo>
                    <a:cubicBezTo>
                      <a:pt x="4" y="115"/>
                      <a:pt x="4" y="115"/>
                      <a:pt x="4" y="115"/>
                    </a:cubicBezTo>
                    <a:cubicBezTo>
                      <a:pt x="0" y="117"/>
                      <a:pt x="0" y="117"/>
                      <a:pt x="0" y="117"/>
                    </a:cubicBezTo>
                    <a:cubicBezTo>
                      <a:pt x="0" y="117"/>
                      <a:pt x="0" y="117"/>
                      <a:pt x="0" y="117"/>
                    </a:cubicBezTo>
                    <a:cubicBezTo>
                      <a:pt x="0" y="116"/>
                      <a:pt x="0" y="116"/>
                      <a:pt x="0" y="116"/>
                    </a:cubicBezTo>
                    <a:cubicBezTo>
                      <a:pt x="3" y="109"/>
                      <a:pt x="3" y="109"/>
                      <a:pt x="3" y="109"/>
                    </a:cubicBezTo>
                    <a:cubicBezTo>
                      <a:pt x="6" y="108"/>
                      <a:pt x="6" y="108"/>
                      <a:pt x="6" y="108"/>
                    </a:cubicBezTo>
                    <a:cubicBezTo>
                      <a:pt x="9" y="103"/>
                      <a:pt x="9" y="103"/>
                      <a:pt x="9" y="103"/>
                    </a:cubicBezTo>
                    <a:cubicBezTo>
                      <a:pt x="8" y="97"/>
                      <a:pt x="8" y="97"/>
                      <a:pt x="8" y="97"/>
                    </a:cubicBezTo>
                    <a:cubicBezTo>
                      <a:pt x="8" y="95"/>
                      <a:pt x="8" y="95"/>
                      <a:pt x="8" y="95"/>
                    </a:cubicBezTo>
                    <a:cubicBezTo>
                      <a:pt x="5" y="89"/>
                      <a:pt x="5" y="89"/>
                      <a:pt x="5" y="89"/>
                    </a:cubicBezTo>
                    <a:cubicBezTo>
                      <a:pt x="5" y="89"/>
                      <a:pt x="6" y="88"/>
                      <a:pt x="7" y="88"/>
                    </a:cubicBezTo>
                    <a:cubicBezTo>
                      <a:pt x="8" y="88"/>
                      <a:pt x="11" y="86"/>
                      <a:pt x="11" y="86"/>
                    </a:cubicBezTo>
                    <a:cubicBezTo>
                      <a:pt x="17" y="82"/>
                      <a:pt x="17" y="82"/>
                      <a:pt x="17" y="82"/>
                    </a:cubicBezTo>
                    <a:cubicBezTo>
                      <a:pt x="12" y="74"/>
                      <a:pt x="12" y="74"/>
                      <a:pt x="12" y="74"/>
                    </a:cubicBezTo>
                    <a:cubicBezTo>
                      <a:pt x="10" y="74"/>
                      <a:pt x="10" y="74"/>
                      <a:pt x="10" y="74"/>
                    </a:cubicBezTo>
                    <a:cubicBezTo>
                      <a:pt x="4" y="72"/>
                      <a:pt x="4" y="72"/>
                      <a:pt x="4" y="72"/>
                    </a:cubicBezTo>
                    <a:cubicBezTo>
                      <a:pt x="8" y="69"/>
                      <a:pt x="8" y="69"/>
                      <a:pt x="8" y="69"/>
                    </a:cubicBezTo>
                    <a:cubicBezTo>
                      <a:pt x="10" y="67"/>
                      <a:pt x="10" y="67"/>
                      <a:pt x="10" y="67"/>
                    </a:cubicBezTo>
                    <a:cubicBezTo>
                      <a:pt x="18" y="70"/>
                      <a:pt x="18" y="70"/>
                      <a:pt x="18" y="70"/>
                    </a:cubicBezTo>
                    <a:cubicBezTo>
                      <a:pt x="18" y="70"/>
                      <a:pt x="21" y="71"/>
                      <a:pt x="20" y="70"/>
                    </a:cubicBezTo>
                    <a:cubicBezTo>
                      <a:pt x="20" y="67"/>
                      <a:pt x="21" y="69"/>
                      <a:pt x="21" y="69"/>
                    </a:cubicBezTo>
                    <a:cubicBezTo>
                      <a:pt x="22" y="71"/>
                      <a:pt x="25" y="69"/>
                      <a:pt x="27" y="69"/>
                    </a:cubicBezTo>
                    <a:cubicBezTo>
                      <a:pt x="30" y="68"/>
                      <a:pt x="28" y="66"/>
                      <a:pt x="27" y="64"/>
                    </a:cubicBezTo>
                    <a:cubicBezTo>
                      <a:pt x="27" y="63"/>
                      <a:pt x="27" y="62"/>
                      <a:pt x="28" y="61"/>
                    </a:cubicBezTo>
                    <a:close/>
                  </a:path>
                </a:pathLst>
              </a:custGeom>
              <a:pattFill prst="ltDnDiag">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2" name="Freeform 29"/>
              <p:cNvSpPr>
                <a:spLocks/>
              </p:cNvSpPr>
              <p:nvPr/>
            </p:nvSpPr>
            <p:spPr bwMode="auto">
              <a:xfrm>
                <a:off x="4446566" y="2676821"/>
                <a:ext cx="294647" cy="240785"/>
              </a:xfrm>
              <a:custGeom>
                <a:avLst/>
                <a:gdLst>
                  <a:gd name="T0" fmla="*/ 27 w 129"/>
                  <a:gd name="T1" fmla="*/ 5 h 109"/>
                  <a:gd name="T2" fmla="*/ 33 w 129"/>
                  <a:gd name="T3" fmla="*/ 7 h 109"/>
                  <a:gd name="T4" fmla="*/ 40 w 129"/>
                  <a:gd name="T5" fmla="*/ 5 h 109"/>
                  <a:gd name="T6" fmla="*/ 57 w 129"/>
                  <a:gd name="T7" fmla="*/ 8 h 109"/>
                  <a:gd name="T8" fmla="*/ 64 w 129"/>
                  <a:gd name="T9" fmla="*/ 7 h 109"/>
                  <a:gd name="T10" fmla="*/ 66 w 129"/>
                  <a:gd name="T11" fmla="*/ 1 h 109"/>
                  <a:gd name="T12" fmla="*/ 70 w 129"/>
                  <a:gd name="T13" fmla="*/ 5 h 109"/>
                  <a:gd name="T14" fmla="*/ 77 w 129"/>
                  <a:gd name="T15" fmla="*/ 1 h 109"/>
                  <a:gd name="T16" fmla="*/ 79 w 129"/>
                  <a:gd name="T17" fmla="*/ 5 h 109"/>
                  <a:gd name="T18" fmla="*/ 86 w 129"/>
                  <a:gd name="T19" fmla="*/ 3 h 109"/>
                  <a:gd name="T20" fmla="*/ 89 w 129"/>
                  <a:gd name="T21" fmla="*/ 9 h 109"/>
                  <a:gd name="T22" fmla="*/ 92 w 129"/>
                  <a:gd name="T23" fmla="*/ 12 h 109"/>
                  <a:gd name="T24" fmla="*/ 98 w 129"/>
                  <a:gd name="T25" fmla="*/ 15 h 109"/>
                  <a:gd name="T26" fmla="*/ 102 w 129"/>
                  <a:gd name="T27" fmla="*/ 18 h 109"/>
                  <a:gd name="T28" fmla="*/ 113 w 129"/>
                  <a:gd name="T29" fmla="*/ 22 h 109"/>
                  <a:gd name="T30" fmla="*/ 109 w 129"/>
                  <a:gd name="T31" fmla="*/ 30 h 109"/>
                  <a:gd name="T32" fmla="*/ 104 w 129"/>
                  <a:gd name="T33" fmla="*/ 36 h 109"/>
                  <a:gd name="T34" fmla="*/ 105 w 129"/>
                  <a:gd name="T35" fmla="*/ 43 h 109"/>
                  <a:gd name="T36" fmla="*/ 114 w 129"/>
                  <a:gd name="T37" fmla="*/ 42 h 109"/>
                  <a:gd name="T38" fmla="*/ 120 w 129"/>
                  <a:gd name="T39" fmla="*/ 46 h 109"/>
                  <a:gd name="T40" fmla="*/ 124 w 129"/>
                  <a:gd name="T41" fmla="*/ 50 h 109"/>
                  <a:gd name="T42" fmla="*/ 124 w 129"/>
                  <a:gd name="T43" fmla="*/ 57 h 109"/>
                  <a:gd name="T44" fmla="*/ 129 w 129"/>
                  <a:gd name="T45" fmla="*/ 61 h 109"/>
                  <a:gd name="T46" fmla="*/ 127 w 129"/>
                  <a:gd name="T47" fmla="*/ 67 h 109"/>
                  <a:gd name="T48" fmla="*/ 123 w 129"/>
                  <a:gd name="T49" fmla="*/ 70 h 109"/>
                  <a:gd name="T50" fmla="*/ 120 w 129"/>
                  <a:gd name="T51" fmla="*/ 74 h 109"/>
                  <a:gd name="T52" fmla="*/ 117 w 129"/>
                  <a:gd name="T53" fmla="*/ 75 h 109"/>
                  <a:gd name="T54" fmla="*/ 112 w 129"/>
                  <a:gd name="T55" fmla="*/ 77 h 109"/>
                  <a:gd name="T56" fmla="*/ 109 w 129"/>
                  <a:gd name="T57" fmla="*/ 82 h 109"/>
                  <a:gd name="T58" fmla="*/ 105 w 129"/>
                  <a:gd name="T59" fmla="*/ 88 h 109"/>
                  <a:gd name="T60" fmla="*/ 106 w 129"/>
                  <a:gd name="T61" fmla="*/ 92 h 109"/>
                  <a:gd name="T62" fmla="*/ 107 w 129"/>
                  <a:gd name="T63" fmla="*/ 96 h 109"/>
                  <a:gd name="T64" fmla="*/ 110 w 129"/>
                  <a:gd name="T65" fmla="*/ 101 h 109"/>
                  <a:gd name="T66" fmla="*/ 107 w 129"/>
                  <a:gd name="T67" fmla="*/ 107 h 109"/>
                  <a:gd name="T68" fmla="*/ 103 w 129"/>
                  <a:gd name="T69" fmla="*/ 108 h 109"/>
                  <a:gd name="T70" fmla="*/ 96 w 129"/>
                  <a:gd name="T71" fmla="*/ 109 h 109"/>
                  <a:gd name="T72" fmla="*/ 93 w 129"/>
                  <a:gd name="T73" fmla="*/ 104 h 109"/>
                  <a:gd name="T74" fmla="*/ 90 w 129"/>
                  <a:gd name="T75" fmla="*/ 101 h 109"/>
                  <a:gd name="T76" fmla="*/ 85 w 129"/>
                  <a:gd name="T77" fmla="*/ 97 h 109"/>
                  <a:gd name="T78" fmla="*/ 79 w 129"/>
                  <a:gd name="T79" fmla="*/ 94 h 109"/>
                  <a:gd name="T80" fmla="*/ 74 w 129"/>
                  <a:gd name="T81" fmla="*/ 89 h 109"/>
                  <a:gd name="T82" fmla="*/ 74 w 129"/>
                  <a:gd name="T83" fmla="*/ 81 h 109"/>
                  <a:gd name="T84" fmla="*/ 74 w 129"/>
                  <a:gd name="T85" fmla="*/ 73 h 109"/>
                  <a:gd name="T86" fmla="*/ 69 w 129"/>
                  <a:gd name="T87" fmla="*/ 78 h 109"/>
                  <a:gd name="T88" fmla="*/ 63 w 129"/>
                  <a:gd name="T89" fmla="*/ 82 h 109"/>
                  <a:gd name="T90" fmla="*/ 55 w 129"/>
                  <a:gd name="T91" fmla="*/ 82 h 109"/>
                  <a:gd name="T92" fmla="*/ 51 w 129"/>
                  <a:gd name="T93" fmla="*/ 77 h 109"/>
                  <a:gd name="T94" fmla="*/ 52 w 129"/>
                  <a:gd name="T95" fmla="*/ 73 h 109"/>
                  <a:gd name="T96" fmla="*/ 53 w 129"/>
                  <a:gd name="T97" fmla="*/ 66 h 109"/>
                  <a:gd name="T98" fmla="*/ 49 w 129"/>
                  <a:gd name="T99" fmla="*/ 62 h 109"/>
                  <a:gd name="T100" fmla="*/ 42 w 129"/>
                  <a:gd name="T101" fmla="*/ 61 h 109"/>
                  <a:gd name="T102" fmla="*/ 35 w 129"/>
                  <a:gd name="T103" fmla="*/ 60 h 109"/>
                  <a:gd name="T104" fmla="*/ 33 w 129"/>
                  <a:gd name="T105" fmla="*/ 52 h 109"/>
                  <a:gd name="T106" fmla="*/ 27 w 129"/>
                  <a:gd name="T107" fmla="*/ 51 h 109"/>
                  <a:gd name="T108" fmla="*/ 23 w 129"/>
                  <a:gd name="T109" fmla="*/ 46 h 109"/>
                  <a:gd name="T110" fmla="*/ 19 w 129"/>
                  <a:gd name="T111" fmla="*/ 37 h 109"/>
                  <a:gd name="T112" fmla="*/ 11 w 129"/>
                  <a:gd name="T113" fmla="*/ 37 h 109"/>
                  <a:gd name="T114" fmla="*/ 6 w 129"/>
                  <a:gd name="T115" fmla="*/ 35 h 109"/>
                  <a:gd name="T116" fmla="*/ 2 w 129"/>
                  <a:gd name="T117" fmla="*/ 29 h 109"/>
                  <a:gd name="T118" fmla="*/ 0 w 129"/>
                  <a:gd name="T119"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09">
                    <a:moveTo>
                      <a:pt x="1" y="18"/>
                    </a:moveTo>
                    <a:cubicBezTo>
                      <a:pt x="1" y="18"/>
                      <a:pt x="21" y="6"/>
                      <a:pt x="21" y="6"/>
                    </a:cubicBezTo>
                    <a:cubicBezTo>
                      <a:pt x="27" y="5"/>
                      <a:pt x="27" y="5"/>
                      <a:pt x="27" y="5"/>
                    </a:cubicBezTo>
                    <a:cubicBezTo>
                      <a:pt x="30" y="5"/>
                      <a:pt x="30" y="5"/>
                      <a:pt x="30" y="5"/>
                    </a:cubicBezTo>
                    <a:cubicBezTo>
                      <a:pt x="31" y="4"/>
                      <a:pt x="31" y="4"/>
                      <a:pt x="31" y="4"/>
                    </a:cubicBezTo>
                    <a:cubicBezTo>
                      <a:pt x="31" y="4"/>
                      <a:pt x="32" y="7"/>
                      <a:pt x="33" y="7"/>
                    </a:cubicBezTo>
                    <a:cubicBezTo>
                      <a:pt x="33" y="7"/>
                      <a:pt x="35" y="9"/>
                      <a:pt x="35" y="8"/>
                    </a:cubicBezTo>
                    <a:cubicBezTo>
                      <a:pt x="36" y="7"/>
                      <a:pt x="36" y="6"/>
                      <a:pt x="37" y="6"/>
                    </a:cubicBezTo>
                    <a:cubicBezTo>
                      <a:pt x="37" y="5"/>
                      <a:pt x="38" y="4"/>
                      <a:pt x="40" y="5"/>
                    </a:cubicBezTo>
                    <a:cubicBezTo>
                      <a:pt x="41" y="6"/>
                      <a:pt x="41" y="10"/>
                      <a:pt x="41" y="10"/>
                    </a:cubicBezTo>
                    <a:cubicBezTo>
                      <a:pt x="49" y="12"/>
                      <a:pt x="44" y="13"/>
                      <a:pt x="55" y="10"/>
                    </a:cubicBezTo>
                    <a:cubicBezTo>
                      <a:pt x="55" y="10"/>
                      <a:pt x="57" y="8"/>
                      <a:pt x="57" y="8"/>
                    </a:cubicBezTo>
                    <a:cubicBezTo>
                      <a:pt x="57" y="7"/>
                      <a:pt x="56" y="5"/>
                      <a:pt x="58" y="6"/>
                    </a:cubicBezTo>
                    <a:cubicBezTo>
                      <a:pt x="59" y="7"/>
                      <a:pt x="60" y="7"/>
                      <a:pt x="61" y="7"/>
                    </a:cubicBezTo>
                    <a:cubicBezTo>
                      <a:pt x="62" y="7"/>
                      <a:pt x="64" y="7"/>
                      <a:pt x="64" y="7"/>
                    </a:cubicBezTo>
                    <a:cubicBezTo>
                      <a:pt x="64" y="7"/>
                      <a:pt x="65" y="6"/>
                      <a:pt x="64" y="5"/>
                    </a:cubicBezTo>
                    <a:cubicBezTo>
                      <a:pt x="64" y="4"/>
                      <a:pt x="63" y="3"/>
                      <a:pt x="64" y="3"/>
                    </a:cubicBezTo>
                    <a:cubicBezTo>
                      <a:pt x="64" y="2"/>
                      <a:pt x="66" y="1"/>
                      <a:pt x="66" y="1"/>
                    </a:cubicBezTo>
                    <a:cubicBezTo>
                      <a:pt x="66" y="1"/>
                      <a:pt x="67" y="1"/>
                      <a:pt x="67" y="2"/>
                    </a:cubicBezTo>
                    <a:cubicBezTo>
                      <a:pt x="68" y="3"/>
                      <a:pt x="68" y="3"/>
                      <a:pt x="68" y="4"/>
                    </a:cubicBezTo>
                    <a:cubicBezTo>
                      <a:pt x="69" y="4"/>
                      <a:pt x="69" y="5"/>
                      <a:pt x="70" y="5"/>
                    </a:cubicBezTo>
                    <a:cubicBezTo>
                      <a:pt x="72" y="5"/>
                      <a:pt x="72" y="5"/>
                      <a:pt x="73" y="4"/>
                    </a:cubicBezTo>
                    <a:cubicBezTo>
                      <a:pt x="74" y="3"/>
                      <a:pt x="74" y="3"/>
                      <a:pt x="75" y="2"/>
                    </a:cubicBezTo>
                    <a:cubicBezTo>
                      <a:pt x="76" y="0"/>
                      <a:pt x="76" y="0"/>
                      <a:pt x="77" y="1"/>
                    </a:cubicBezTo>
                    <a:cubicBezTo>
                      <a:pt x="78" y="1"/>
                      <a:pt x="80" y="2"/>
                      <a:pt x="80" y="2"/>
                    </a:cubicBezTo>
                    <a:cubicBezTo>
                      <a:pt x="78" y="4"/>
                      <a:pt x="78" y="4"/>
                      <a:pt x="78" y="4"/>
                    </a:cubicBezTo>
                    <a:cubicBezTo>
                      <a:pt x="78" y="4"/>
                      <a:pt x="77" y="4"/>
                      <a:pt x="79" y="5"/>
                    </a:cubicBezTo>
                    <a:cubicBezTo>
                      <a:pt x="82" y="6"/>
                      <a:pt x="83" y="6"/>
                      <a:pt x="83" y="6"/>
                    </a:cubicBezTo>
                    <a:cubicBezTo>
                      <a:pt x="85" y="3"/>
                      <a:pt x="85" y="3"/>
                      <a:pt x="85" y="3"/>
                    </a:cubicBezTo>
                    <a:cubicBezTo>
                      <a:pt x="85" y="3"/>
                      <a:pt x="85" y="1"/>
                      <a:pt x="86" y="3"/>
                    </a:cubicBezTo>
                    <a:cubicBezTo>
                      <a:pt x="86" y="4"/>
                      <a:pt x="87" y="6"/>
                      <a:pt x="87" y="6"/>
                    </a:cubicBezTo>
                    <a:cubicBezTo>
                      <a:pt x="87" y="6"/>
                      <a:pt x="87" y="9"/>
                      <a:pt x="88" y="9"/>
                    </a:cubicBezTo>
                    <a:cubicBezTo>
                      <a:pt x="89" y="9"/>
                      <a:pt x="89" y="8"/>
                      <a:pt x="89" y="9"/>
                    </a:cubicBezTo>
                    <a:cubicBezTo>
                      <a:pt x="89" y="10"/>
                      <a:pt x="88" y="10"/>
                      <a:pt x="89" y="10"/>
                    </a:cubicBezTo>
                    <a:cubicBezTo>
                      <a:pt x="89" y="11"/>
                      <a:pt x="91" y="11"/>
                      <a:pt x="91" y="11"/>
                    </a:cubicBezTo>
                    <a:cubicBezTo>
                      <a:pt x="91" y="11"/>
                      <a:pt x="92" y="11"/>
                      <a:pt x="92" y="12"/>
                    </a:cubicBezTo>
                    <a:cubicBezTo>
                      <a:pt x="92" y="13"/>
                      <a:pt x="92" y="14"/>
                      <a:pt x="92" y="14"/>
                    </a:cubicBezTo>
                    <a:cubicBezTo>
                      <a:pt x="92" y="14"/>
                      <a:pt x="95" y="14"/>
                      <a:pt x="95" y="14"/>
                    </a:cubicBezTo>
                    <a:cubicBezTo>
                      <a:pt x="96" y="14"/>
                      <a:pt x="97" y="15"/>
                      <a:pt x="98" y="15"/>
                    </a:cubicBezTo>
                    <a:cubicBezTo>
                      <a:pt x="99" y="14"/>
                      <a:pt x="100" y="13"/>
                      <a:pt x="100" y="13"/>
                    </a:cubicBezTo>
                    <a:cubicBezTo>
                      <a:pt x="100" y="14"/>
                      <a:pt x="102" y="14"/>
                      <a:pt x="102" y="15"/>
                    </a:cubicBezTo>
                    <a:cubicBezTo>
                      <a:pt x="101" y="17"/>
                      <a:pt x="100" y="17"/>
                      <a:pt x="102" y="18"/>
                    </a:cubicBezTo>
                    <a:cubicBezTo>
                      <a:pt x="104" y="18"/>
                      <a:pt x="106" y="19"/>
                      <a:pt x="107" y="19"/>
                    </a:cubicBezTo>
                    <a:cubicBezTo>
                      <a:pt x="108" y="20"/>
                      <a:pt x="111" y="21"/>
                      <a:pt x="111" y="21"/>
                    </a:cubicBezTo>
                    <a:cubicBezTo>
                      <a:pt x="112" y="21"/>
                      <a:pt x="113" y="21"/>
                      <a:pt x="113" y="22"/>
                    </a:cubicBezTo>
                    <a:cubicBezTo>
                      <a:pt x="113" y="23"/>
                      <a:pt x="111" y="25"/>
                      <a:pt x="111" y="25"/>
                    </a:cubicBezTo>
                    <a:cubicBezTo>
                      <a:pt x="111" y="25"/>
                      <a:pt x="110" y="26"/>
                      <a:pt x="110" y="27"/>
                    </a:cubicBezTo>
                    <a:cubicBezTo>
                      <a:pt x="110" y="27"/>
                      <a:pt x="109" y="30"/>
                      <a:pt x="109" y="30"/>
                    </a:cubicBezTo>
                    <a:cubicBezTo>
                      <a:pt x="108" y="31"/>
                      <a:pt x="107" y="33"/>
                      <a:pt x="107" y="33"/>
                    </a:cubicBezTo>
                    <a:cubicBezTo>
                      <a:pt x="107" y="33"/>
                      <a:pt x="106" y="35"/>
                      <a:pt x="105" y="35"/>
                    </a:cubicBezTo>
                    <a:cubicBezTo>
                      <a:pt x="105" y="35"/>
                      <a:pt x="104" y="36"/>
                      <a:pt x="104" y="36"/>
                    </a:cubicBezTo>
                    <a:cubicBezTo>
                      <a:pt x="104" y="37"/>
                      <a:pt x="104" y="39"/>
                      <a:pt x="104" y="39"/>
                    </a:cubicBezTo>
                    <a:cubicBezTo>
                      <a:pt x="105" y="41"/>
                      <a:pt x="105" y="41"/>
                      <a:pt x="105" y="41"/>
                    </a:cubicBezTo>
                    <a:cubicBezTo>
                      <a:pt x="105" y="43"/>
                      <a:pt x="105" y="43"/>
                      <a:pt x="105" y="43"/>
                    </a:cubicBezTo>
                    <a:cubicBezTo>
                      <a:pt x="109" y="42"/>
                      <a:pt x="109" y="42"/>
                      <a:pt x="109" y="42"/>
                    </a:cubicBezTo>
                    <a:cubicBezTo>
                      <a:pt x="109" y="42"/>
                      <a:pt x="109" y="42"/>
                      <a:pt x="110" y="43"/>
                    </a:cubicBezTo>
                    <a:cubicBezTo>
                      <a:pt x="112" y="43"/>
                      <a:pt x="113" y="42"/>
                      <a:pt x="114" y="42"/>
                    </a:cubicBezTo>
                    <a:cubicBezTo>
                      <a:pt x="114" y="42"/>
                      <a:pt x="116" y="44"/>
                      <a:pt x="116" y="44"/>
                    </a:cubicBezTo>
                    <a:cubicBezTo>
                      <a:pt x="116" y="44"/>
                      <a:pt x="117" y="45"/>
                      <a:pt x="117" y="45"/>
                    </a:cubicBezTo>
                    <a:cubicBezTo>
                      <a:pt x="118" y="45"/>
                      <a:pt x="120" y="46"/>
                      <a:pt x="120" y="46"/>
                    </a:cubicBezTo>
                    <a:cubicBezTo>
                      <a:pt x="120" y="49"/>
                      <a:pt x="120" y="49"/>
                      <a:pt x="120" y="49"/>
                    </a:cubicBezTo>
                    <a:cubicBezTo>
                      <a:pt x="120" y="49"/>
                      <a:pt x="122" y="49"/>
                      <a:pt x="122" y="49"/>
                    </a:cubicBezTo>
                    <a:cubicBezTo>
                      <a:pt x="123" y="49"/>
                      <a:pt x="124" y="50"/>
                      <a:pt x="124" y="50"/>
                    </a:cubicBezTo>
                    <a:cubicBezTo>
                      <a:pt x="124" y="50"/>
                      <a:pt x="124" y="53"/>
                      <a:pt x="123" y="53"/>
                    </a:cubicBezTo>
                    <a:cubicBezTo>
                      <a:pt x="123" y="54"/>
                      <a:pt x="122" y="55"/>
                      <a:pt x="122" y="55"/>
                    </a:cubicBezTo>
                    <a:cubicBezTo>
                      <a:pt x="122" y="55"/>
                      <a:pt x="123" y="57"/>
                      <a:pt x="124" y="57"/>
                    </a:cubicBezTo>
                    <a:cubicBezTo>
                      <a:pt x="124" y="57"/>
                      <a:pt x="126" y="57"/>
                      <a:pt x="126" y="57"/>
                    </a:cubicBezTo>
                    <a:cubicBezTo>
                      <a:pt x="127" y="57"/>
                      <a:pt x="128" y="59"/>
                      <a:pt x="128" y="59"/>
                    </a:cubicBezTo>
                    <a:cubicBezTo>
                      <a:pt x="128" y="59"/>
                      <a:pt x="129" y="60"/>
                      <a:pt x="129" y="61"/>
                    </a:cubicBezTo>
                    <a:cubicBezTo>
                      <a:pt x="129" y="62"/>
                      <a:pt x="128" y="64"/>
                      <a:pt x="128" y="64"/>
                    </a:cubicBezTo>
                    <a:cubicBezTo>
                      <a:pt x="128" y="64"/>
                      <a:pt x="128" y="65"/>
                      <a:pt x="128" y="66"/>
                    </a:cubicBezTo>
                    <a:cubicBezTo>
                      <a:pt x="128" y="66"/>
                      <a:pt x="127" y="67"/>
                      <a:pt x="127" y="67"/>
                    </a:cubicBezTo>
                    <a:cubicBezTo>
                      <a:pt x="125" y="67"/>
                      <a:pt x="125" y="67"/>
                      <a:pt x="125" y="67"/>
                    </a:cubicBezTo>
                    <a:cubicBezTo>
                      <a:pt x="125" y="67"/>
                      <a:pt x="125" y="70"/>
                      <a:pt x="124" y="70"/>
                    </a:cubicBezTo>
                    <a:cubicBezTo>
                      <a:pt x="124" y="70"/>
                      <a:pt x="123" y="70"/>
                      <a:pt x="123" y="70"/>
                    </a:cubicBezTo>
                    <a:cubicBezTo>
                      <a:pt x="122" y="70"/>
                      <a:pt x="121" y="71"/>
                      <a:pt x="121" y="71"/>
                    </a:cubicBezTo>
                    <a:cubicBezTo>
                      <a:pt x="121" y="72"/>
                      <a:pt x="121" y="72"/>
                      <a:pt x="121" y="72"/>
                    </a:cubicBezTo>
                    <a:cubicBezTo>
                      <a:pt x="120" y="74"/>
                      <a:pt x="120" y="74"/>
                      <a:pt x="120" y="74"/>
                    </a:cubicBezTo>
                    <a:cubicBezTo>
                      <a:pt x="120" y="74"/>
                      <a:pt x="120" y="74"/>
                      <a:pt x="119" y="74"/>
                    </a:cubicBezTo>
                    <a:cubicBezTo>
                      <a:pt x="119" y="74"/>
                      <a:pt x="119" y="74"/>
                      <a:pt x="118" y="74"/>
                    </a:cubicBezTo>
                    <a:cubicBezTo>
                      <a:pt x="118" y="75"/>
                      <a:pt x="117" y="75"/>
                      <a:pt x="117" y="75"/>
                    </a:cubicBezTo>
                    <a:cubicBezTo>
                      <a:pt x="117" y="75"/>
                      <a:pt x="116" y="74"/>
                      <a:pt x="115" y="74"/>
                    </a:cubicBezTo>
                    <a:cubicBezTo>
                      <a:pt x="115" y="74"/>
                      <a:pt x="114" y="74"/>
                      <a:pt x="114" y="75"/>
                    </a:cubicBezTo>
                    <a:cubicBezTo>
                      <a:pt x="113" y="76"/>
                      <a:pt x="113" y="77"/>
                      <a:pt x="112" y="77"/>
                    </a:cubicBezTo>
                    <a:cubicBezTo>
                      <a:pt x="112" y="77"/>
                      <a:pt x="111" y="78"/>
                      <a:pt x="111" y="78"/>
                    </a:cubicBezTo>
                    <a:cubicBezTo>
                      <a:pt x="111" y="78"/>
                      <a:pt x="111" y="80"/>
                      <a:pt x="110" y="80"/>
                    </a:cubicBezTo>
                    <a:cubicBezTo>
                      <a:pt x="110" y="81"/>
                      <a:pt x="109" y="82"/>
                      <a:pt x="109" y="82"/>
                    </a:cubicBezTo>
                    <a:cubicBezTo>
                      <a:pt x="109" y="82"/>
                      <a:pt x="109" y="83"/>
                      <a:pt x="109" y="83"/>
                    </a:cubicBezTo>
                    <a:cubicBezTo>
                      <a:pt x="109" y="84"/>
                      <a:pt x="109" y="85"/>
                      <a:pt x="108" y="86"/>
                    </a:cubicBezTo>
                    <a:cubicBezTo>
                      <a:pt x="107" y="86"/>
                      <a:pt x="105" y="88"/>
                      <a:pt x="105" y="88"/>
                    </a:cubicBezTo>
                    <a:cubicBezTo>
                      <a:pt x="105" y="88"/>
                      <a:pt x="105" y="88"/>
                      <a:pt x="105" y="89"/>
                    </a:cubicBezTo>
                    <a:cubicBezTo>
                      <a:pt x="106" y="89"/>
                      <a:pt x="106" y="90"/>
                      <a:pt x="106" y="90"/>
                    </a:cubicBezTo>
                    <a:cubicBezTo>
                      <a:pt x="106" y="92"/>
                      <a:pt x="106" y="92"/>
                      <a:pt x="106" y="92"/>
                    </a:cubicBezTo>
                    <a:cubicBezTo>
                      <a:pt x="106" y="92"/>
                      <a:pt x="105" y="93"/>
                      <a:pt x="105" y="94"/>
                    </a:cubicBezTo>
                    <a:cubicBezTo>
                      <a:pt x="106" y="94"/>
                      <a:pt x="106" y="94"/>
                      <a:pt x="106" y="94"/>
                    </a:cubicBezTo>
                    <a:cubicBezTo>
                      <a:pt x="107" y="96"/>
                      <a:pt x="107" y="96"/>
                      <a:pt x="107" y="96"/>
                    </a:cubicBezTo>
                    <a:cubicBezTo>
                      <a:pt x="108" y="98"/>
                      <a:pt x="108" y="98"/>
                      <a:pt x="108" y="98"/>
                    </a:cubicBezTo>
                    <a:cubicBezTo>
                      <a:pt x="109" y="98"/>
                      <a:pt x="109" y="98"/>
                      <a:pt x="109" y="98"/>
                    </a:cubicBezTo>
                    <a:cubicBezTo>
                      <a:pt x="109" y="98"/>
                      <a:pt x="110" y="100"/>
                      <a:pt x="110" y="101"/>
                    </a:cubicBezTo>
                    <a:cubicBezTo>
                      <a:pt x="110" y="101"/>
                      <a:pt x="110" y="103"/>
                      <a:pt x="110" y="103"/>
                    </a:cubicBezTo>
                    <a:cubicBezTo>
                      <a:pt x="108" y="105"/>
                      <a:pt x="108" y="105"/>
                      <a:pt x="108" y="105"/>
                    </a:cubicBezTo>
                    <a:cubicBezTo>
                      <a:pt x="107" y="107"/>
                      <a:pt x="107" y="107"/>
                      <a:pt x="107" y="107"/>
                    </a:cubicBezTo>
                    <a:cubicBezTo>
                      <a:pt x="107" y="107"/>
                      <a:pt x="106" y="107"/>
                      <a:pt x="106" y="107"/>
                    </a:cubicBezTo>
                    <a:cubicBezTo>
                      <a:pt x="105" y="107"/>
                      <a:pt x="104" y="107"/>
                      <a:pt x="104" y="107"/>
                    </a:cubicBezTo>
                    <a:cubicBezTo>
                      <a:pt x="103" y="108"/>
                      <a:pt x="103" y="108"/>
                      <a:pt x="103" y="108"/>
                    </a:cubicBezTo>
                    <a:cubicBezTo>
                      <a:pt x="101" y="108"/>
                      <a:pt x="101" y="108"/>
                      <a:pt x="101" y="108"/>
                    </a:cubicBezTo>
                    <a:cubicBezTo>
                      <a:pt x="99" y="109"/>
                      <a:pt x="99" y="109"/>
                      <a:pt x="99" y="109"/>
                    </a:cubicBezTo>
                    <a:cubicBezTo>
                      <a:pt x="96" y="109"/>
                      <a:pt x="96" y="109"/>
                      <a:pt x="96" y="109"/>
                    </a:cubicBezTo>
                    <a:cubicBezTo>
                      <a:pt x="95" y="107"/>
                      <a:pt x="95" y="107"/>
                      <a:pt x="95" y="107"/>
                    </a:cubicBezTo>
                    <a:cubicBezTo>
                      <a:pt x="94" y="105"/>
                      <a:pt x="94" y="105"/>
                      <a:pt x="94" y="105"/>
                    </a:cubicBezTo>
                    <a:cubicBezTo>
                      <a:pt x="93" y="104"/>
                      <a:pt x="93" y="104"/>
                      <a:pt x="93" y="104"/>
                    </a:cubicBezTo>
                    <a:cubicBezTo>
                      <a:pt x="92" y="104"/>
                      <a:pt x="92" y="104"/>
                      <a:pt x="92" y="104"/>
                    </a:cubicBezTo>
                    <a:cubicBezTo>
                      <a:pt x="89" y="103"/>
                      <a:pt x="89" y="103"/>
                      <a:pt x="89" y="103"/>
                    </a:cubicBezTo>
                    <a:cubicBezTo>
                      <a:pt x="90" y="101"/>
                      <a:pt x="90" y="101"/>
                      <a:pt x="90" y="101"/>
                    </a:cubicBezTo>
                    <a:cubicBezTo>
                      <a:pt x="90" y="101"/>
                      <a:pt x="89" y="99"/>
                      <a:pt x="89" y="99"/>
                    </a:cubicBezTo>
                    <a:cubicBezTo>
                      <a:pt x="88" y="99"/>
                      <a:pt x="87" y="99"/>
                      <a:pt x="87" y="99"/>
                    </a:cubicBezTo>
                    <a:cubicBezTo>
                      <a:pt x="85" y="97"/>
                      <a:pt x="85" y="97"/>
                      <a:pt x="85" y="97"/>
                    </a:cubicBezTo>
                    <a:cubicBezTo>
                      <a:pt x="85" y="97"/>
                      <a:pt x="85" y="96"/>
                      <a:pt x="84" y="95"/>
                    </a:cubicBezTo>
                    <a:cubicBezTo>
                      <a:pt x="83" y="95"/>
                      <a:pt x="83" y="94"/>
                      <a:pt x="82" y="94"/>
                    </a:cubicBezTo>
                    <a:cubicBezTo>
                      <a:pt x="81" y="94"/>
                      <a:pt x="79" y="94"/>
                      <a:pt x="79" y="94"/>
                    </a:cubicBezTo>
                    <a:cubicBezTo>
                      <a:pt x="79" y="94"/>
                      <a:pt x="78" y="92"/>
                      <a:pt x="77" y="92"/>
                    </a:cubicBezTo>
                    <a:cubicBezTo>
                      <a:pt x="77" y="92"/>
                      <a:pt x="73" y="92"/>
                      <a:pt x="73" y="92"/>
                    </a:cubicBezTo>
                    <a:cubicBezTo>
                      <a:pt x="73" y="92"/>
                      <a:pt x="74" y="89"/>
                      <a:pt x="74" y="89"/>
                    </a:cubicBezTo>
                    <a:cubicBezTo>
                      <a:pt x="74" y="88"/>
                      <a:pt x="74" y="85"/>
                      <a:pt x="74" y="85"/>
                    </a:cubicBezTo>
                    <a:cubicBezTo>
                      <a:pt x="74" y="84"/>
                      <a:pt x="74" y="84"/>
                      <a:pt x="74" y="84"/>
                    </a:cubicBezTo>
                    <a:cubicBezTo>
                      <a:pt x="74" y="84"/>
                      <a:pt x="73" y="83"/>
                      <a:pt x="74" y="81"/>
                    </a:cubicBezTo>
                    <a:cubicBezTo>
                      <a:pt x="75" y="79"/>
                      <a:pt x="74" y="80"/>
                      <a:pt x="75" y="78"/>
                    </a:cubicBezTo>
                    <a:cubicBezTo>
                      <a:pt x="76" y="75"/>
                      <a:pt x="76" y="74"/>
                      <a:pt x="76" y="74"/>
                    </a:cubicBezTo>
                    <a:cubicBezTo>
                      <a:pt x="74" y="73"/>
                      <a:pt x="74" y="73"/>
                      <a:pt x="74" y="73"/>
                    </a:cubicBezTo>
                    <a:cubicBezTo>
                      <a:pt x="74" y="73"/>
                      <a:pt x="73" y="72"/>
                      <a:pt x="72" y="73"/>
                    </a:cubicBezTo>
                    <a:cubicBezTo>
                      <a:pt x="72" y="75"/>
                      <a:pt x="71" y="75"/>
                      <a:pt x="71" y="75"/>
                    </a:cubicBezTo>
                    <a:cubicBezTo>
                      <a:pt x="69" y="78"/>
                      <a:pt x="69" y="78"/>
                      <a:pt x="69" y="78"/>
                    </a:cubicBezTo>
                    <a:cubicBezTo>
                      <a:pt x="69" y="81"/>
                      <a:pt x="69" y="81"/>
                      <a:pt x="69" y="81"/>
                    </a:cubicBezTo>
                    <a:cubicBezTo>
                      <a:pt x="69" y="81"/>
                      <a:pt x="70" y="82"/>
                      <a:pt x="67" y="82"/>
                    </a:cubicBezTo>
                    <a:cubicBezTo>
                      <a:pt x="65" y="82"/>
                      <a:pt x="63" y="82"/>
                      <a:pt x="63" y="82"/>
                    </a:cubicBezTo>
                    <a:cubicBezTo>
                      <a:pt x="63" y="82"/>
                      <a:pt x="65" y="84"/>
                      <a:pt x="63" y="84"/>
                    </a:cubicBezTo>
                    <a:cubicBezTo>
                      <a:pt x="60" y="84"/>
                      <a:pt x="57" y="84"/>
                      <a:pt x="57" y="84"/>
                    </a:cubicBezTo>
                    <a:cubicBezTo>
                      <a:pt x="55" y="82"/>
                      <a:pt x="55" y="82"/>
                      <a:pt x="55" y="82"/>
                    </a:cubicBezTo>
                    <a:cubicBezTo>
                      <a:pt x="51" y="83"/>
                      <a:pt x="51" y="83"/>
                      <a:pt x="51" y="83"/>
                    </a:cubicBezTo>
                    <a:cubicBezTo>
                      <a:pt x="51" y="83"/>
                      <a:pt x="51" y="82"/>
                      <a:pt x="51" y="80"/>
                    </a:cubicBezTo>
                    <a:cubicBezTo>
                      <a:pt x="51" y="79"/>
                      <a:pt x="50" y="77"/>
                      <a:pt x="51" y="77"/>
                    </a:cubicBezTo>
                    <a:cubicBezTo>
                      <a:pt x="52" y="77"/>
                      <a:pt x="53" y="76"/>
                      <a:pt x="53" y="76"/>
                    </a:cubicBezTo>
                    <a:cubicBezTo>
                      <a:pt x="52" y="73"/>
                      <a:pt x="52" y="73"/>
                      <a:pt x="52" y="73"/>
                    </a:cubicBezTo>
                    <a:cubicBezTo>
                      <a:pt x="52" y="73"/>
                      <a:pt x="52" y="73"/>
                      <a:pt x="52" y="73"/>
                    </a:cubicBezTo>
                    <a:cubicBezTo>
                      <a:pt x="52" y="73"/>
                      <a:pt x="51" y="73"/>
                      <a:pt x="51" y="72"/>
                    </a:cubicBezTo>
                    <a:cubicBezTo>
                      <a:pt x="51" y="71"/>
                      <a:pt x="52" y="69"/>
                      <a:pt x="52" y="69"/>
                    </a:cubicBezTo>
                    <a:cubicBezTo>
                      <a:pt x="53" y="68"/>
                      <a:pt x="53" y="66"/>
                      <a:pt x="53" y="66"/>
                    </a:cubicBezTo>
                    <a:cubicBezTo>
                      <a:pt x="52" y="66"/>
                      <a:pt x="52" y="66"/>
                      <a:pt x="52" y="66"/>
                    </a:cubicBezTo>
                    <a:cubicBezTo>
                      <a:pt x="52" y="66"/>
                      <a:pt x="50" y="67"/>
                      <a:pt x="50" y="65"/>
                    </a:cubicBezTo>
                    <a:cubicBezTo>
                      <a:pt x="50" y="64"/>
                      <a:pt x="49" y="62"/>
                      <a:pt x="49" y="62"/>
                    </a:cubicBezTo>
                    <a:cubicBezTo>
                      <a:pt x="49" y="62"/>
                      <a:pt x="47" y="61"/>
                      <a:pt x="47" y="61"/>
                    </a:cubicBezTo>
                    <a:cubicBezTo>
                      <a:pt x="46" y="61"/>
                      <a:pt x="46" y="61"/>
                      <a:pt x="45" y="62"/>
                    </a:cubicBezTo>
                    <a:cubicBezTo>
                      <a:pt x="45" y="62"/>
                      <a:pt x="42" y="61"/>
                      <a:pt x="42" y="61"/>
                    </a:cubicBezTo>
                    <a:cubicBezTo>
                      <a:pt x="42" y="61"/>
                      <a:pt x="39" y="61"/>
                      <a:pt x="39" y="61"/>
                    </a:cubicBezTo>
                    <a:cubicBezTo>
                      <a:pt x="38" y="61"/>
                      <a:pt x="37" y="63"/>
                      <a:pt x="37" y="63"/>
                    </a:cubicBezTo>
                    <a:cubicBezTo>
                      <a:pt x="35" y="60"/>
                      <a:pt x="35" y="60"/>
                      <a:pt x="35" y="60"/>
                    </a:cubicBezTo>
                    <a:cubicBezTo>
                      <a:pt x="36" y="57"/>
                      <a:pt x="36" y="57"/>
                      <a:pt x="36" y="57"/>
                    </a:cubicBezTo>
                    <a:cubicBezTo>
                      <a:pt x="36" y="57"/>
                      <a:pt x="34" y="55"/>
                      <a:pt x="34" y="54"/>
                    </a:cubicBezTo>
                    <a:cubicBezTo>
                      <a:pt x="34" y="54"/>
                      <a:pt x="33" y="52"/>
                      <a:pt x="33" y="52"/>
                    </a:cubicBezTo>
                    <a:cubicBezTo>
                      <a:pt x="31" y="52"/>
                      <a:pt x="31" y="52"/>
                      <a:pt x="31" y="52"/>
                    </a:cubicBezTo>
                    <a:cubicBezTo>
                      <a:pt x="30" y="51"/>
                      <a:pt x="30" y="51"/>
                      <a:pt x="30" y="51"/>
                    </a:cubicBezTo>
                    <a:cubicBezTo>
                      <a:pt x="30" y="51"/>
                      <a:pt x="28" y="51"/>
                      <a:pt x="27" y="51"/>
                    </a:cubicBezTo>
                    <a:cubicBezTo>
                      <a:pt x="26" y="51"/>
                      <a:pt x="26" y="51"/>
                      <a:pt x="25" y="51"/>
                    </a:cubicBezTo>
                    <a:cubicBezTo>
                      <a:pt x="25" y="51"/>
                      <a:pt x="23" y="49"/>
                      <a:pt x="23" y="49"/>
                    </a:cubicBezTo>
                    <a:cubicBezTo>
                      <a:pt x="23" y="48"/>
                      <a:pt x="23" y="47"/>
                      <a:pt x="23" y="46"/>
                    </a:cubicBezTo>
                    <a:cubicBezTo>
                      <a:pt x="22" y="45"/>
                      <a:pt x="21" y="43"/>
                      <a:pt x="21" y="42"/>
                    </a:cubicBezTo>
                    <a:cubicBezTo>
                      <a:pt x="21" y="42"/>
                      <a:pt x="22" y="40"/>
                      <a:pt x="22" y="40"/>
                    </a:cubicBezTo>
                    <a:cubicBezTo>
                      <a:pt x="21" y="39"/>
                      <a:pt x="19" y="37"/>
                      <a:pt x="19" y="37"/>
                    </a:cubicBezTo>
                    <a:cubicBezTo>
                      <a:pt x="18" y="35"/>
                      <a:pt x="18" y="35"/>
                      <a:pt x="18" y="35"/>
                    </a:cubicBezTo>
                    <a:cubicBezTo>
                      <a:pt x="18" y="35"/>
                      <a:pt x="15" y="37"/>
                      <a:pt x="14" y="37"/>
                    </a:cubicBezTo>
                    <a:cubicBezTo>
                      <a:pt x="13" y="37"/>
                      <a:pt x="11" y="36"/>
                      <a:pt x="11" y="37"/>
                    </a:cubicBezTo>
                    <a:cubicBezTo>
                      <a:pt x="11" y="37"/>
                      <a:pt x="12" y="39"/>
                      <a:pt x="11" y="39"/>
                    </a:cubicBezTo>
                    <a:cubicBezTo>
                      <a:pt x="10" y="39"/>
                      <a:pt x="8" y="39"/>
                      <a:pt x="7" y="38"/>
                    </a:cubicBezTo>
                    <a:cubicBezTo>
                      <a:pt x="6" y="37"/>
                      <a:pt x="6" y="36"/>
                      <a:pt x="6" y="35"/>
                    </a:cubicBezTo>
                    <a:cubicBezTo>
                      <a:pt x="5" y="35"/>
                      <a:pt x="5" y="33"/>
                      <a:pt x="4" y="33"/>
                    </a:cubicBezTo>
                    <a:cubicBezTo>
                      <a:pt x="3" y="33"/>
                      <a:pt x="2" y="33"/>
                      <a:pt x="2" y="32"/>
                    </a:cubicBezTo>
                    <a:cubicBezTo>
                      <a:pt x="2" y="32"/>
                      <a:pt x="2" y="29"/>
                      <a:pt x="2" y="29"/>
                    </a:cubicBezTo>
                    <a:cubicBezTo>
                      <a:pt x="2" y="27"/>
                      <a:pt x="2" y="27"/>
                      <a:pt x="2" y="27"/>
                    </a:cubicBezTo>
                    <a:cubicBezTo>
                      <a:pt x="2" y="27"/>
                      <a:pt x="2" y="24"/>
                      <a:pt x="1" y="24"/>
                    </a:cubicBezTo>
                    <a:cubicBezTo>
                      <a:pt x="1" y="23"/>
                      <a:pt x="0" y="22"/>
                      <a:pt x="0" y="22"/>
                    </a:cubicBezTo>
                    <a:cubicBezTo>
                      <a:pt x="0" y="19"/>
                      <a:pt x="0" y="19"/>
                      <a:pt x="0" y="19"/>
                    </a:cubicBezTo>
                    <a:lnTo>
                      <a:pt x="1" y="18"/>
                    </a:ln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3" name="Freeform 31"/>
              <p:cNvSpPr>
                <a:spLocks/>
              </p:cNvSpPr>
              <p:nvPr/>
            </p:nvSpPr>
            <p:spPr bwMode="auto">
              <a:xfrm>
                <a:off x="5187582" y="2730092"/>
                <a:ext cx="547516" cy="294055"/>
              </a:xfrm>
              <a:custGeom>
                <a:avLst/>
                <a:gdLst>
                  <a:gd name="T0" fmla="*/ 56 w 240"/>
                  <a:gd name="T1" fmla="*/ 20 h 133"/>
                  <a:gd name="T2" fmla="*/ 62 w 240"/>
                  <a:gd name="T3" fmla="*/ 12 h 133"/>
                  <a:gd name="T4" fmla="*/ 73 w 240"/>
                  <a:gd name="T5" fmla="*/ 5 h 133"/>
                  <a:gd name="T6" fmla="*/ 85 w 240"/>
                  <a:gd name="T7" fmla="*/ 3 h 133"/>
                  <a:gd name="T8" fmla="*/ 87 w 240"/>
                  <a:gd name="T9" fmla="*/ 11 h 133"/>
                  <a:gd name="T10" fmla="*/ 93 w 240"/>
                  <a:gd name="T11" fmla="*/ 10 h 133"/>
                  <a:gd name="T12" fmla="*/ 99 w 240"/>
                  <a:gd name="T13" fmla="*/ 6 h 133"/>
                  <a:gd name="T14" fmla="*/ 103 w 240"/>
                  <a:gd name="T15" fmla="*/ 3 h 133"/>
                  <a:gd name="T16" fmla="*/ 110 w 240"/>
                  <a:gd name="T17" fmla="*/ 10 h 133"/>
                  <a:gd name="T18" fmla="*/ 118 w 240"/>
                  <a:gd name="T19" fmla="*/ 12 h 133"/>
                  <a:gd name="T20" fmla="*/ 126 w 240"/>
                  <a:gd name="T21" fmla="*/ 15 h 133"/>
                  <a:gd name="T22" fmla="*/ 133 w 240"/>
                  <a:gd name="T23" fmla="*/ 17 h 133"/>
                  <a:gd name="T24" fmla="*/ 142 w 240"/>
                  <a:gd name="T25" fmla="*/ 18 h 133"/>
                  <a:gd name="T26" fmla="*/ 146 w 240"/>
                  <a:gd name="T27" fmla="*/ 25 h 133"/>
                  <a:gd name="T28" fmla="*/ 146 w 240"/>
                  <a:gd name="T29" fmla="*/ 31 h 133"/>
                  <a:gd name="T30" fmla="*/ 154 w 240"/>
                  <a:gd name="T31" fmla="*/ 38 h 133"/>
                  <a:gd name="T32" fmla="*/ 164 w 240"/>
                  <a:gd name="T33" fmla="*/ 44 h 133"/>
                  <a:gd name="T34" fmla="*/ 169 w 240"/>
                  <a:gd name="T35" fmla="*/ 31 h 133"/>
                  <a:gd name="T36" fmla="*/ 176 w 240"/>
                  <a:gd name="T37" fmla="*/ 28 h 133"/>
                  <a:gd name="T38" fmla="*/ 194 w 240"/>
                  <a:gd name="T39" fmla="*/ 29 h 133"/>
                  <a:gd name="T40" fmla="*/ 193 w 240"/>
                  <a:gd name="T41" fmla="*/ 39 h 133"/>
                  <a:gd name="T42" fmla="*/ 203 w 240"/>
                  <a:gd name="T43" fmla="*/ 46 h 133"/>
                  <a:gd name="T44" fmla="*/ 213 w 240"/>
                  <a:gd name="T45" fmla="*/ 45 h 133"/>
                  <a:gd name="T46" fmla="*/ 228 w 240"/>
                  <a:gd name="T47" fmla="*/ 54 h 133"/>
                  <a:gd name="T48" fmla="*/ 237 w 240"/>
                  <a:gd name="T49" fmla="*/ 60 h 133"/>
                  <a:gd name="T50" fmla="*/ 236 w 240"/>
                  <a:gd name="T51" fmla="*/ 68 h 133"/>
                  <a:gd name="T52" fmla="*/ 229 w 240"/>
                  <a:gd name="T53" fmla="*/ 70 h 133"/>
                  <a:gd name="T54" fmla="*/ 223 w 240"/>
                  <a:gd name="T55" fmla="*/ 78 h 133"/>
                  <a:gd name="T56" fmla="*/ 216 w 240"/>
                  <a:gd name="T57" fmla="*/ 85 h 133"/>
                  <a:gd name="T58" fmla="*/ 215 w 240"/>
                  <a:gd name="T59" fmla="*/ 97 h 133"/>
                  <a:gd name="T60" fmla="*/ 208 w 240"/>
                  <a:gd name="T61" fmla="*/ 104 h 133"/>
                  <a:gd name="T62" fmla="*/ 203 w 240"/>
                  <a:gd name="T63" fmla="*/ 109 h 133"/>
                  <a:gd name="T64" fmla="*/ 198 w 240"/>
                  <a:gd name="T65" fmla="*/ 111 h 133"/>
                  <a:gd name="T66" fmla="*/ 193 w 240"/>
                  <a:gd name="T67" fmla="*/ 111 h 133"/>
                  <a:gd name="T68" fmla="*/ 189 w 240"/>
                  <a:gd name="T69" fmla="*/ 110 h 133"/>
                  <a:gd name="T70" fmla="*/ 184 w 240"/>
                  <a:gd name="T71" fmla="*/ 111 h 133"/>
                  <a:gd name="T72" fmla="*/ 181 w 240"/>
                  <a:gd name="T73" fmla="*/ 115 h 133"/>
                  <a:gd name="T74" fmla="*/ 179 w 240"/>
                  <a:gd name="T75" fmla="*/ 121 h 133"/>
                  <a:gd name="T76" fmla="*/ 177 w 240"/>
                  <a:gd name="T77" fmla="*/ 123 h 133"/>
                  <a:gd name="T78" fmla="*/ 163 w 240"/>
                  <a:gd name="T79" fmla="*/ 115 h 133"/>
                  <a:gd name="T80" fmla="*/ 147 w 240"/>
                  <a:gd name="T81" fmla="*/ 118 h 133"/>
                  <a:gd name="T82" fmla="*/ 134 w 240"/>
                  <a:gd name="T83" fmla="*/ 112 h 133"/>
                  <a:gd name="T84" fmla="*/ 119 w 240"/>
                  <a:gd name="T85" fmla="*/ 110 h 133"/>
                  <a:gd name="T86" fmla="*/ 106 w 240"/>
                  <a:gd name="T87" fmla="*/ 108 h 133"/>
                  <a:gd name="T88" fmla="*/ 104 w 240"/>
                  <a:gd name="T89" fmla="*/ 121 h 133"/>
                  <a:gd name="T90" fmla="*/ 97 w 240"/>
                  <a:gd name="T91" fmla="*/ 131 h 133"/>
                  <a:gd name="T92" fmla="*/ 86 w 240"/>
                  <a:gd name="T93" fmla="*/ 131 h 133"/>
                  <a:gd name="T94" fmla="*/ 74 w 240"/>
                  <a:gd name="T95" fmla="*/ 131 h 133"/>
                  <a:gd name="T96" fmla="*/ 63 w 240"/>
                  <a:gd name="T97" fmla="*/ 122 h 133"/>
                  <a:gd name="T98" fmla="*/ 55 w 240"/>
                  <a:gd name="T99" fmla="*/ 114 h 133"/>
                  <a:gd name="T100" fmla="*/ 45 w 240"/>
                  <a:gd name="T101" fmla="*/ 107 h 133"/>
                  <a:gd name="T102" fmla="*/ 39 w 240"/>
                  <a:gd name="T103" fmla="*/ 100 h 133"/>
                  <a:gd name="T104" fmla="*/ 24 w 240"/>
                  <a:gd name="T105" fmla="*/ 93 h 133"/>
                  <a:gd name="T106" fmla="*/ 17 w 240"/>
                  <a:gd name="T107" fmla="*/ 79 h 133"/>
                  <a:gd name="T108" fmla="*/ 16 w 240"/>
                  <a:gd name="T109" fmla="*/ 66 h 133"/>
                  <a:gd name="T110" fmla="*/ 4 w 240"/>
                  <a:gd name="T111" fmla="*/ 55 h 133"/>
                  <a:gd name="T112" fmla="*/ 5 w 240"/>
                  <a:gd name="T113" fmla="*/ 44 h 133"/>
                  <a:gd name="T114" fmla="*/ 10 w 240"/>
                  <a:gd name="T115" fmla="*/ 45 h 133"/>
                  <a:gd name="T116" fmla="*/ 23 w 240"/>
                  <a:gd name="T117" fmla="*/ 38 h 133"/>
                  <a:gd name="T118" fmla="*/ 35 w 240"/>
                  <a:gd name="T119" fmla="*/ 3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0" h="133">
                    <a:moveTo>
                      <a:pt x="43" y="27"/>
                    </a:moveTo>
                    <a:cubicBezTo>
                      <a:pt x="44" y="27"/>
                      <a:pt x="50" y="22"/>
                      <a:pt x="50" y="22"/>
                    </a:cubicBezTo>
                    <a:cubicBezTo>
                      <a:pt x="56" y="20"/>
                      <a:pt x="56" y="20"/>
                      <a:pt x="56" y="20"/>
                    </a:cubicBezTo>
                    <a:cubicBezTo>
                      <a:pt x="58" y="18"/>
                      <a:pt x="58" y="18"/>
                      <a:pt x="58" y="18"/>
                    </a:cubicBezTo>
                    <a:cubicBezTo>
                      <a:pt x="60" y="14"/>
                      <a:pt x="60" y="14"/>
                      <a:pt x="60" y="14"/>
                    </a:cubicBezTo>
                    <a:cubicBezTo>
                      <a:pt x="60" y="14"/>
                      <a:pt x="59" y="12"/>
                      <a:pt x="62" y="12"/>
                    </a:cubicBezTo>
                    <a:cubicBezTo>
                      <a:pt x="65" y="12"/>
                      <a:pt x="74" y="10"/>
                      <a:pt x="74" y="10"/>
                    </a:cubicBezTo>
                    <a:cubicBezTo>
                      <a:pt x="75" y="8"/>
                      <a:pt x="75" y="8"/>
                      <a:pt x="75" y="8"/>
                    </a:cubicBezTo>
                    <a:cubicBezTo>
                      <a:pt x="73" y="5"/>
                      <a:pt x="73" y="5"/>
                      <a:pt x="73" y="5"/>
                    </a:cubicBezTo>
                    <a:cubicBezTo>
                      <a:pt x="73" y="5"/>
                      <a:pt x="73" y="1"/>
                      <a:pt x="73" y="1"/>
                    </a:cubicBezTo>
                    <a:cubicBezTo>
                      <a:pt x="74" y="0"/>
                      <a:pt x="78" y="0"/>
                      <a:pt x="80" y="0"/>
                    </a:cubicBezTo>
                    <a:cubicBezTo>
                      <a:pt x="82" y="1"/>
                      <a:pt x="84" y="2"/>
                      <a:pt x="85" y="3"/>
                    </a:cubicBezTo>
                    <a:cubicBezTo>
                      <a:pt x="85" y="4"/>
                      <a:pt x="85" y="3"/>
                      <a:pt x="85" y="5"/>
                    </a:cubicBezTo>
                    <a:cubicBezTo>
                      <a:pt x="85" y="7"/>
                      <a:pt x="85" y="9"/>
                      <a:pt x="85" y="9"/>
                    </a:cubicBezTo>
                    <a:cubicBezTo>
                      <a:pt x="85" y="9"/>
                      <a:pt x="86" y="10"/>
                      <a:pt x="87" y="11"/>
                    </a:cubicBezTo>
                    <a:cubicBezTo>
                      <a:pt x="89" y="11"/>
                      <a:pt x="91" y="13"/>
                      <a:pt x="91" y="12"/>
                    </a:cubicBezTo>
                    <a:cubicBezTo>
                      <a:pt x="91" y="12"/>
                      <a:pt x="92" y="11"/>
                      <a:pt x="93" y="10"/>
                    </a:cubicBezTo>
                    <a:cubicBezTo>
                      <a:pt x="93" y="10"/>
                      <a:pt x="93" y="10"/>
                      <a:pt x="93" y="10"/>
                    </a:cubicBezTo>
                    <a:cubicBezTo>
                      <a:pt x="93" y="12"/>
                      <a:pt x="94" y="11"/>
                      <a:pt x="95" y="11"/>
                    </a:cubicBezTo>
                    <a:cubicBezTo>
                      <a:pt x="96" y="11"/>
                      <a:pt x="100" y="9"/>
                      <a:pt x="100" y="9"/>
                    </a:cubicBezTo>
                    <a:cubicBezTo>
                      <a:pt x="100" y="9"/>
                      <a:pt x="99" y="6"/>
                      <a:pt x="99" y="6"/>
                    </a:cubicBezTo>
                    <a:cubicBezTo>
                      <a:pt x="99" y="5"/>
                      <a:pt x="99" y="4"/>
                      <a:pt x="99" y="3"/>
                    </a:cubicBezTo>
                    <a:cubicBezTo>
                      <a:pt x="100" y="2"/>
                      <a:pt x="100" y="2"/>
                      <a:pt x="100" y="2"/>
                    </a:cubicBezTo>
                    <a:cubicBezTo>
                      <a:pt x="101" y="2"/>
                      <a:pt x="103" y="3"/>
                      <a:pt x="103" y="3"/>
                    </a:cubicBezTo>
                    <a:cubicBezTo>
                      <a:pt x="103" y="3"/>
                      <a:pt x="105" y="4"/>
                      <a:pt x="106" y="4"/>
                    </a:cubicBezTo>
                    <a:cubicBezTo>
                      <a:pt x="108" y="4"/>
                      <a:pt x="107" y="6"/>
                      <a:pt x="107" y="6"/>
                    </a:cubicBezTo>
                    <a:cubicBezTo>
                      <a:pt x="107" y="6"/>
                      <a:pt x="108" y="9"/>
                      <a:pt x="110" y="10"/>
                    </a:cubicBezTo>
                    <a:cubicBezTo>
                      <a:pt x="112" y="11"/>
                      <a:pt x="112" y="12"/>
                      <a:pt x="112" y="13"/>
                    </a:cubicBezTo>
                    <a:cubicBezTo>
                      <a:pt x="113" y="13"/>
                      <a:pt x="115" y="13"/>
                      <a:pt x="115" y="13"/>
                    </a:cubicBezTo>
                    <a:cubicBezTo>
                      <a:pt x="118" y="12"/>
                      <a:pt x="118" y="12"/>
                      <a:pt x="118" y="12"/>
                    </a:cubicBezTo>
                    <a:cubicBezTo>
                      <a:pt x="118" y="12"/>
                      <a:pt x="120" y="13"/>
                      <a:pt x="121" y="15"/>
                    </a:cubicBezTo>
                    <a:cubicBezTo>
                      <a:pt x="121" y="16"/>
                      <a:pt x="124" y="16"/>
                      <a:pt x="125" y="15"/>
                    </a:cubicBezTo>
                    <a:cubicBezTo>
                      <a:pt x="126" y="15"/>
                      <a:pt x="126" y="15"/>
                      <a:pt x="126" y="15"/>
                    </a:cubicBezTo>
                    <a:cubicBezTo>
                      <a:pt x="127" y="16"/>
                      <a:pt x="127" y="16"/>
                      <a:pt x="127" y="16"/>
                    </a:cubicBezTo>
                    <a:cubicBezTo>
                      <a:pt x="127" y="16"/>
                      <a:pt x="129" y="20"/>
                      <a:pt x="132" y="17"/>
                    </a:cubicBezTo>
                    <a:cubicBezTo>
                      <a:pt x="135" y="14"/>
                      <a:pt x="133" y="17"/>
                      <a:pt x="133" y="17"/>
                    </a:cubicBezTo>
                    <a:cubicBezTo>
                      <a:pt x="133" y="17"/>
                      <a:pt x="135" y="20"/>
                      <a:pt x="136" y="20"/>
                    </a:cubicBezTo>
                    <a:cubicBezTo>
                      <a:pt x="138" y="20"/>
                      <a:pt x="138" y="20"/>
                      <a:pt x="138" y="20"/>
                    </a:cubicBezTo>
                    <a:cubicBezTo>
                      <a:pt x="142" y="18"/>
                      <a:pt x="142" y="18"/>
                      <a:pt x="142" y="18"/>
                    </a:cubicBezTo>
                    <a:cubicBezTo>
                      <a:pt x="145" y="17"/>
                      <a:pt x="145" y="17"/>
                      <a:pt x="145" y="17"/>
                    </a:cubicBezTo>
                    <a:cubicBezTo>
                      <a:pt x="145" y="17"/>
                      <a:pt x="148" y="17"/>
                      <a:pt x="147" y="22"/>
                    </a:cubicBezTo>
                    <a:cubicBezTo>
                      <a:pt x="147" y="26"/>
                      <a:pt x="146" y="25"/>
                      <a:pt x="146" y="25"/>
                    </a:cubicBezTo>
                    <a:cubicBezTo>
                      <a:pt x="144" y="28"/>
                      <a:pt x="144" y="28"/>
                      <a:pt x="144" y="28"/>
                    </a:cubicBezTo>
                    <a:cubicBezTo>
                      <a:pt x="144" y="31"/>
                      <a:pt x="144" y="31"/>
                      <a:pt x="144" y="31"/>
                    </a:cubicBezTo>
                    <a:cubicBezTo>
                      <a:pt x="144" y="31"/>
                      <a:pt x="145" y="31"/>
                      <a:pt x="146" y="31"/>
                    </a:cubicBezTo>
                    <a:cubicBezTo>
                      <a:pt x="147" y="31"/>
                      <a:pt x="148" y="35"/>
                      <a:pt x="148" y="35"/>
                    </a:cubicBezTo>
                    <a:cubicBezTo>
                      <a:pt x="151" y="36"/>
                      <a:pt x="151" y="36"/>
                      <a:pt x="151" y="36"/>
                    </a:cubicBezTo>
                    <a:cubicBezTo>
                      <a:pt x="151" y="36"/>
                      <a:pt x="152" y="37"/>
                      <a:pt x="154" y="38"/>
                    </a:cubicBezTo>
                    <a:cubicBezTo>
                      <a:pt x="155" y="39"/>
                      <a:pt x="156" y="41"/>
                      <a:pt x="156" y="41"/>
                    </a:cubicBezTo>
                    <a:cubicBezTo>
                      <a:pt x="156" y="41"/>
                      <a:pt x="157" y="45"/>
                      <a:pt x="158" y="46"/>
                    </a:cubicBezTo>
                    <a:cubicBezTo>
                      <a:pt x="158" y="48"/>
                      <a:pt x="164" y="44"/>
                      <a:pt x="164" y="44"/>
                    </a:cubicBezTo>
                    <a:cubicBezTo>
                      <a:pt x="165" y="39"/>
                      <a:pt x="165" y="39"/>
                      <a:pt x="165" y="39"/>
                    </a:cubicBezTo>
                    <a:cubicBezTo>
                      <a:pt x="171" y="37"/>
                      <a:pt x="171" y="37"/>
                      <a:pt x="171" y="37"/>
                    </a:cubicBezTo>
                    <a:cubicBezTo>
                      <a:pt x="169" y="31"/>
                      <a:pt x="169" y="31"/>
                      <a:pt x="169" y="31"/>
                    </a:cubicBezTo>
                    <a:cubicBezTo>
                      <a:pt x="167" y="27"/>
                      <a:pt x="167" y="27"/>
                      <a:pt x="167" y="27"/>
                    </a:cubicBezTo>
                    <a:cubicBezTo>
                      <a:pt x="167" y="27"/>
                      <a:pt x="171" y="28"/>
                      <a:pt x="172" y="27"/>
                    </a:cubicBezTo>
                    <a:cubicBezTo>
                      <a:pt x="173" y="27"/>
                      <a:pt x="176" y="28"/>
                      <a:pt x="176" y="28"/>
                    </a:cubicBezTo>
                    <a:cubicBezTo>
                      <a:pt x="187" y="33"/>
                      <a:pt x="187" y="33"/>
                      <a:pt x="187" y="33"/>
                    </a:cubicBezTo>
                    <a:cubicBezTo>
                      <a:pt x="187" y="33"/>
                      <a:pt x="190" y="32"/>
                      <a:pt x="192" y="32"/>
                    </a:cubicBezTo>
                    <a:cubicBezTo>
                      <a:pt x="194" y="31"/>
                      <a:pt x="194" y="29"/>
                      <a:pt x="194" y="29"/>
                    </a:cubicBezTo>
                    <a:cubicBezTo>
                      <a:pt x="194" y="29"/>
                      <a:pt x="195" y="30"/>
                      <a:pt x="197" y="32"/>
                    </a:cubicBezTo>
                    <a:cubicBezTo>
                      <a:pt x="198" y="35"/>
                      <a:pt x="196" y="34"/>
                      <a:pt x="196" y="35"/>
                    </a:cubicBezTo>
                    <a:cubicBezTo>
                      <a:pt x="195" y="36"/>
                      <a:pt x="193" y="39"/>
                      <a:pt x="193" y="39"/>
                    </a:cubicBezTo>
                    <a:cubicBezTo>
                      <a:pt x="193" y="39"/>
                      <a:pt x="194" y="41"/>
                      <a:pt x="196" y="41"/>
                    </a:cubicBezTo>
                    <a:cubicBezTo>
                      <a:pt x="197" y="41"/>
                      <a:pt x="196" y="42"/>
                      <a:pt x="198" y="44"/>
                    </a:cubicBezTo>
                    <a:cubicBezTo>
                      <a:pt x="199" y="45"/>
                      <a:pt x="203" y="46"/>
                      <a:pt x="203" y="46"/>
                    </a:cubicBezTo>
                    <a:cubicBezTo>
                      <a:pt x="206" y="46"/>
                      <a:pt x="206" y="46"/>
                      <a:pt x="206" y="46"/>
                    </a:cubicBezTo>
                    <a:cubicBezTo>
                      <a:pt x="209" y="43"/>
                      <a:pt x="209" y="43"/>
                      <a:pt x="209" y="43"/>
                    </a:cubicBezTo>
                    <a:cubicBezTo>
                      <a:pt x="209" y="43"/>
                      <a:pt x="212" y="44"/>
                      <a:pt x="213" y="45"/>
                    </a:cubicBezTo>
                    <a:cubicBezTo>
                      <a:pt x="214" y="46"/>
                      <a:pt x="219" y="48"/>
                      <a:pt x="219" y="48"/>
                    </a:cubicBezTo>
                    <a:cubicBezTo>
                      <a:pt x="227" y="46"/>
                      <a:pt x="227" y="46"/>
                      <a:pt x="227" y="46"/>
                    </a:cubicBezTo>
                    <a:cubicBezTo>
                      <a:pt x="228" y="54"/>
                      <a:pt x="228" y="54"/>
                      <a:pt x="228" y="54"/>
                    </a:cubicBezTo>
                    <a:cubicBezTo>
                      <a:pt x="228" y="54"/>
                      <a:pt x="230" y="54"/>
                      <a:pt x="232" y="57"/>
                    </a:cubicBezTo>
                    <a:cubicBezTo>
                      <a:pt x="234" y="59"/>
                      <a:pt x="233" y="57"/>
                      <a:pt x="233" y="57"/>
                    </a:cubicBezTo>
                    <a:cubicBezTo>
                      <a:pt x="233" y="57"/>
                      <a:pt x="237" y="59"/>
                      <a:pt x="237" y="60"/>
                    </a:cubicBezTo>
                    <a:cubicBezTo>
                      <a:pt x="237" y="62"/>
                      <a:pt x="238" y="64"/>
                      <a:pt x="238" y="64"/>
                    </a:cubicBezTo>
                    <a:cubicBezTo>
                      <a:pt x="240" y="68"/>
                      <a:pt x="240" y="68"/>
                      <a:pt x="240" y="68"/>
                    </a:cubicBezTo>
                    <a:cubicBezTo>
                      <a:pt x="239" y="68"/>
                      <a:pt x="237" y="68"/>
                      <a:pt x="236" y="68"/>
                    </a:cubicBezTo>
                    <a:cubicBezTo>
                      <a:pt x="236" y="68"/>
                      <a:pt x="235" y="69"/>
                      <a:pt x="234" y="69"/>
                    </a:cubicBezTo>
                    <a:cubicBezTo>
                      <a:pt x="233" y="69"/>
                      <a:pt x="232" y="69"/>
                      <a:pt x="232" y="69"/>
                    </a:cubicBezTo>
                    <a:cubicBezTo>
                      <a:pt x="229" y="70"/>
                      <a:pt x="229" y="70"/>
                      <a:pt x="229" y="70"/>
                    </a:cubicBezTo>
                    <a:cubicBezTo>
                      <a:pt x="227" y="72"/>
                      <a:pt x="227" y="72"/>
                      <a:pt x="227" y="72"/>
                    </a:cubicBezTo>
                    <a:cubicBezTo>
                      <a:pt x="225" y="74"/>
                      <a:pt x="225" y="74"/>
                      <a:pt x="225" y="74"/>
                    </a:cubicBezTo>
                    <a:cubicBezTo>
                      <a:pt x="223" y="78"/>
                      <a:pt x="223" y="78"/>
                      <a:pt x="223" y="78"/>
                    </a:cubicBezTo>
                    <a:cubicBezTo>
                      <a:pt x="223" y="80"/>
                      <a:pt x="223" y="80"/>
                      <a:pt x="223" y="80"/>
                    </a:cubicBezTo>
                    <a:cubicBezTo>
                      <a:pt x="220" y="83"/>
                      <a:pt x="220" y="83"/>
                      <a:pt x="220" y="83"/>
                    </a:cubicBezTo>
                    <a:cubicBezTo>
                      <a:pt x="220" y="83"/>
                      <a:pt x="217" y="85"/>
                      <a:pt x="216" y="85"/>
                    </a:cubicBezTo>
                    <a:cubicBezTo>
                      <a:pt x="215" y="85"/>
                      <a:pt x="215" y="89"/>
                      <a:pt x="215" y="89"/>
                    </a:cubicBezTo>
                    <a:cubicBezTo>
                      <a:pt x="216" y="92"/>
                      <a:pt x="216" y="92"/>
                      <a:pt x="216" y="92"/>
                    </a:cubicBezTo>
                    <a:cubicBezTo>
                      <a:pt x="215" y="97"/>
                      <a:pt x="215" y="97"/>
                      <a:pt x="215" y="97"/>
                    </a:cubicBezTo>
                    <a:cubicBezTo>
                      <a:pt x="210" y="99"/>
                      <a:pt x="210" y="99"/>
                      <a:pt x="210" y="99"/>
                    </a:cubicBezTo>
                    <a:cubicBezTo>
                      <a:pt x="209" y="102"/>
                      <a:pt x="209" y="102"/>
                      <a:pt x="209" y="102"/>
                    </a:cubicBezTo>
                    <a:cubicBezTo>
                      <a:pt x="208" y="104"/>
                      <a:pt x="208" y="104"/>
                      <a:pt x="208" y="104"/>
                    </a:cubicBezTo>
                    <a:cubicBezTo>
                      <a:pt x="208" y="104"/>
                      <a:pt x="206" y="105"/>
                      <a:pt x="206" y="105"/>
                    </a:cubicBezTo>
                    <a:cubicBezTo>
                      <a:pt x="205" y="104"/>
                      <a:pt x="205" y="107"/>
                      <a:pt x="205" y="107"/>
                    </a:cubicBezTo>
                    <a:cubicBezTo>
                      <a:pt x="203" y="109"/>
                      <a:pt x="203" y="109"/>
                      <a:pt x="203" y="109"/>
                    </a:cubicBezTo>
                    <a:cubicBezTo>
                      <a:pt x="202" y="109"/>
                      <a:pt x="202" y="109"/>
                      <a:pt x="202" y="109"/>
                    </a:cubicBezTo>
                    <a:cubicBezTo>
                      <a:pt x="200" y="110"/>
                      <a:pt x="200" y="110"/>
                      <a:pt x="200" y="110"/>
                    </a:cubicBezTo>
                    <a:cubicBezTo>
                      <a:pt x="200" y="110"/>
                      <a:pt x="199" y="111"/>
                      <a:pt x="198" y="111"/>
                    </a:cubicBezTo>
                    <a:cubicBezTo>
                      <a:pt x="198" y="112"/>
                      <a:pt x="197" y="111"/>
                      <a:pt x="197" y="111"/>
                    </a:cubicBezTo>
                    <a:cubicBezTo>
                      <a:pt x="197" y="111"/>
                      <a:pt x="195" y="110"/>
                      <a:pt x="194" y="110"/>
                    </a:cubicBezTo>
                    <a:cubicBezTo>
                      <a:pt x="194" y="110"/>
                      <a:pt x="194" y="111"/>
                      <a:pt x="193" y="111"/>
                    </a:cubicBezTo>
                    <a:cubicBezTo>
                      <a:pt x="193" y="111"/>
                      <a:pt x="193" y="111"/>
                      <a:pt x="192" y="112"/>
                    </a:cubicBezTo>
                    <a:cubicBezTo>
                      <a:pt x="192" y="112"/>
                      <a:pt x="191" y="111"/>
                      <a:pt x="190" y="111"/>
                    </a:cubicBezTo>
                    <a:cubicBezTo>
                      <a:pt x="189" y="111"/>
                      <a:pt x="189" y="110"/>
                      <a:pt x="189" y="110"/>
                    </a:cubicBezTo>
                    <a:cubicBezTo>
                      <a:pt x="188" y="110"/>
                      <a:pt x="187" y="110"/>
                      <a:pt x="187" y="110"/>
                    </a:cubicBezTo>
                    <a:cubicBezTo>
                      <a:pt x="186" y="110"/>
                      <a:pt x="185" y="110"/>
                      <a:pt x="185" y="110"/>
                    </a:cubicBezTo>
                    <a:cubicBezTo>
                      <a:pt x="185" y="110"/>
                      <a:pt x="184" y="111"/>
                      <a:pt x="184" y="111"/>
                    </a:cubicBezTo>
                    <a:cubicBezTo>
                      <a:pt x="182" y="112"/>
                      <a:pt x="182" y="112"/>
                      <a:pt x="182" y="112"/>
                    </a:cubicBezTo>
                    <a:cubicBezTo>
                      <a:pt x="182" y="112"/>
                      <a:pt x="182" y="113"/>
                      <a:pt x="182" y="114"/>
                    </a:cubicBezTo>
                    <a:cubicBezTo>
                      <a:pt x="182" y="114"/>
                      <a:pt x="182" y="115"/>
                      <a:pt x="181" y="115"/>
                    </a:cubicBezTo>
                    <a:cubicBezTo>
                      <a:pt x="181" y="115"/>
                      <a:pt x="180" y="117"/>
                      <a:pt x="180" y="117"/>
                    </a:cubicBezTo>
                    <a:cubicBezTo>
                      <a:pt x="180" y="117"/>
                      <a:pt x="180" y="120"/>
                      <a:pt x="179" y="120"/>
                    </a:cubicBezTo>
                    <a:cubicBezTo>
                      <a:pt x="179" y="120"/>
                      <a:pt x="179" y="121"/>
                      <a:pt x="179" y="121"/>
                    </a:cubicBezTo>
                    <a:cubicBezTo>
                      <a:pt x="179" y="123"/>
                      <a:pt x="179" y="123"/>
                      <a:pt x="179" y="123"/>
                    </a:cubicBezTo>
                    <a:cubicBezTo>
                      <a:pt x="179" y="124"/>
                      <a:pt x="179" y="124"/>
                      <a:pt x="179" y="124"/>
                    </a:cubicBezTo>
                    <a:cubicBezTo>
                      <a:pt x="177" y="123"/>
                      <a:pt x="177" y="123"/>
                      <a:pt x="177" y="123"/>
                    </a:cubicBezTo>
                    <a:cubicBezTo>
                      <a:pt x="175" y="117"/>
                      <a:pt x="175" y="117"/>
                      <a:pt x="175" y="117"/>
                    </a:cubicBezTo>
                    <a:cubicBezTo>
                      <a:pt x="175" y="117"/>
                      <a:pt x="172" y="118"/>
                      <a:pt x="169" y="118"/>
                    </a:cubicBezTo>
                    <a:cubicBezTo>
                      <a:pt x="166" y="117"/>
                      <a:pt x="164" y="115"/>
                      <a:pt x="163" y="115"/>
                    </a:cubicBezTo>
                    <a:cubicBezTo>
                      <a:pt x="163" y="114"/>
                      <a:pt x="159" y="115"/>
                      <a:pt x="159" y="115"/>
                    </a:cubicBezTo>
                    <a:cubicBezTo>
                      <a:pt x="158" y="119"/>
                      <a:pt x="158" y="119"/>
                      <a:pt x="158" y="119"/>
                    </a:cubicBezTo>
                    <a:cubicBezTo>
                      <a:pt x="147" y="118"/>
                      <a:pt x="147" y="118"/>
                      <a:pt x="147" y="118"/>
                    </a:cubicBezTo>
                    <a:cubicBezTo>
                      <a:pt x="143" y="116"/>
                      <a:pt x="143" y="116"/>
                      <a:pt x="143" y="116"/>
                    </a:cubicBezTo>
                    <a:cubicBezTo>
                      <a:pt x="136" y="113"/>
                      <a:pt x="136" y="113"/>
                      <a:pt x="136" y="113"/>
                    </a:cubicBezTo>
                    <a:cubicBezTo>
                      <a:pt x="134" y="112"/>
                      <a:pt x="134" y="112"/>
                      <a:pt x="134" y="112"/>
                    </a:cubicBezTo>
                    <a:cubicBezTo>
                      <a:pt x="134" y="112"/>
                      <a:pt x="130" y="112"/>
                      <a:pt x="129" y="112"/>
                    </a:cubicBezTo>
                    <a:cubicBezTo>
                      <a:pt x="128" y="112"/>
                      <a:pt x="124" y="111"/>
                      <a:pt x="124" y="111"/>
                    </a:cubicBezTo>
                    <a:cubicBezTo>
                      <a:pt x="124" y="111"/>
                      <a:pt x="120" y="110"/>
                      <a:pt x="119" y="110"/>
                    </a:cubicBezTo>
                    <a:cubicBezTo>
                      <a:pt x="118" y="110"/>
                      <a:pt x="116" y="110"/>
                      <a:pt x="116" y="110"/>
                    </a:cubicBezTo>
                    <a:cubicBezTo>
                      <a:pt x="111" y="109"/>
                      <a:pt x="111" y="109"/>
                      <a:pt x="111" y="109"/>
                    </a:cubicBezTo>
                    <a:cubicBezTo>
                      <a:pt x="111" y="109"/>
                      <a:pt x="108" y="107"/>
                      <a:pt x="106" y="108"/>
                    </a:cubicBezTo>
                    <a:cubicBezTo>
                      <a:pt x="105" y="108"/>
                      <a:pt x="106" y="111"/>
                      <a:pt x="106" y="111"/>
                    </a:cubicBezTo>
                    <a:cubicBezTo>
                      <a:pt x="106" y="111"/>
                      <a:pt x="105" y="116"/>
                      <a:pt x="106" y="117"/>
                    </a:cubicBezTo>
                    <a:cubicBezTo>
                      <a:pt x="106" y="119"/>
                      <a:pt x="104" y="121"/>
                      <a:pt x="104" y="121"/>
                    </a:cubicBezTo>
                    <a:cubicBezTo>
                      <a:pt x="101" y="122"/>
                      <a:pt x="101" y="122"/>
                      <a:pt x="101" y="122"/>
                    </a:cubicBezTo>
                    <a:cubicBezTo>
                      <a:pt x="101" y="122"/>
                      <a:pt x="99" y="125"/>
                      <a:pt x="98" y="125"/>
                    </a:cubicBezTo>
                    <a:cubicBezTo>
                      <a:pt x="97" y="125"/>
                      <a:pt x="97" y="131"/>
                      <a:pt x="97" y="131"/>
                    </a:cubicBezTo>
                    <a:cubicBezTo>
                      <a:pt x="93" y="132"/>
                      <a:pt x="93" y="132"/>
                      <a:pt x="93" y="132"/>
                    </a:cubicBezTo>
                    <a:cubicBezTo>
                      <a:pt x="89" y="129"/>
                      <a:pt x="89" y="129"/>
                      <a:pt x="89" y="129"/>
                    </a:cubicBezTo>
                    <a:cubicBezTo>
                      <a:pt x="86" y="131"/>
                      <a:pt x="86" y="131"/>
                      <a:pt x="86" y="131"/>
                    </a:cubicBezTo>
                    <a:cubicBezTo>
                      <a:pt x="85" y="133"/>
                      <a:pt x="85" y="133"/>
                      <a:pt x="85" y="133"/>
                    </a:cubicBezTo>
                    <a:cubicBezTo>
                      <a:pt x="85" y="133"/>
                      <a:pt x="80" y="132"/>
                      <a:pt x="80" y="132"/>
                    </a:cubicBezTo>
                    <a:cubicBezTo>
                      <a:pt x="79" y="132"/>
                      <a:pt x="74" y="131"/>
                      <a:pt x="74" y="131"/>
                    </a:cubicBezTo>
                    <a:cubicBezTo>
                      <a:pt x="74" y="131"/>
                      <a:pt x="71" y="128"/>
                      <a:pt x="70" y="127"/>
                    </a:cubicBezTo>
                    <a:cubicBezTo>
                      <a:pt x="69" y="126"/>
                      <a:pt x="65" y="124"/>
                      <a:pt x="64" y="123"/>
                    </a:cubicBezTo>
                    <a:cubicBezTo>
                      <a:pt x="63" y="123"/>
                      <a:pt x="63" y="122"/>
                      <a:pt x="63" y="122"/>
                    </a:cubicBezTo>
                    <a:cubicBezTo>
                      <a:pt x="61" y="120"/>
                      <a:pt x="62" y="120"/>
                      <a:pt x="60" y="119"/>
                    </a:cubicBezTo>
                    <a:cubicBezTo>
                      <a:pt x="58" y="118"/>
                      <a:pt x="56" y="118"/>
                      <a:pt x="56" y="117"/>
                    </a:cubicBezTo>
                    <a:cubicBezTo>
                      <a:pt x="56" y="116"/>
                      <a:pt x="57" y="114"/>
                      <a:pt x="55" y="114"/>
                    </a:cubicBezTo>
                    <a:cubicBezTo>
                      <a:pt x="52" y="115"/>
                      <a:pt x="51" y="116"/>
                      <a:pt x="50" y="115"/>
                    </a:cubicBezTo>
                    <a:cubicBezTo>
                      <a:pt x="48" y="113"/>
                      <a:pt x="48" y="113"/>
                      <a:pt x="47" y="111"/>
                    </a:cubicBezTo>
                    <a:cubicBezTo>
                      <a:pt x="47" y="109"/>
                      <a:pt x="47" y="107"/>
                      <a:pt x="45" y="107"/>
                    </a:cubicBezTo>
                    <a:cubicBezTo>
                      <a:pt x="43" y="107"/>
                      <a:pt x="42" y="106"/>
                      <a:pt x="42" y="106"/>
                    </a:cubicBezTo>
                    <a:cubicBezTo>
                      <a:pt x="42" y="106"/>
                      <a:pt x="41" y="107"/>
                      <a:pt x="40" y="105"/>
                    </a:cubicBezTo>
                    <a:cubicBezTo>
                      <a:pt x="39" y="102"/>
                      <a:pt x="42" y="104"/>
                      <a:pt x="39" y="100"/>
                    </a:cubicBezTo>
                    <a:cubicBezTo>
                      <a:pt x="35" y="97"/>
                      <a:pt x="36" y="98"/>
                      <a:pt x="34" y="96"/>
                    </a:cubicBezTo>
                    <a:cubicBezTo>
                      <a:pt x="32" y="94"/>
                      <a:pt x="26" y="96"/>
                      <a:pt x="26" y="96"/>
                    </a:cubicBezTo>
                    <a:cubicBezTo>
                      <a:pt x="26" y="96"/>
                      <a:pt x="26" y="95"/>
                      <a:pt x="24" y="93"/>
                    </a:cubicBezTo>
                    <a:cubicBezTo>
                      <a:pt x="22" y="91"/>
                      <a:pt x="23" y="92"/>
                      <a:pt x="21" y="90"/>
                    </a:cubicBezTo>
                    <a:cubicBezTo>
                      <a:pt x="19" y="87"/>
                      <a:pt x="19" y="88"/>
                      <a:pt x="19" y="85"/>
                    </a:cubicBezTo>
                    <a:cubicBezTo>
                      <a:pt x="18" y="82"/>
                      <a:pt x="19" y="81"/>
                      <a:pt x="17" y="79"/>
                    </a:cubicBezTo>
                    <a:cubicBezTo>
                      <a:pt x="15" y="77"/>
                      <a:pt x="14" y="75"/>
                      <a:pt x="14" y="75"/>
                    </a:cubicBezTo>
                    <a:cubicBezTo>
                      <a:pt x="14" y="75"/>
                      <a:pt x="12" y="73"/>
                      <a:pt x="14" y="70"/>
                    </a:cubicBezTo>
                    <a:cubicBezTo>
                      <a:pt x="16" y="68"/>
                      <a:pt x="16" y="68"/>
                      <a:pt x="16" y="66"/>
                    </a:cubicBezTo>
                    <a:cubicBezTo>
                      <a:pt x="16" y="65"/>
                      <a:pt x="17" y="63"/>
                      <a:pt x="14" y="61"/>
                    </a:cubicBezTo>
                    <a:cubicBezTo>
                      <a:pt x="11" y="59"/>
                      <a:pt x="11" y="59"/>
                      <a:pt x="8" y="57"/>
                    </a:cubicBezTo>
                    <a:cubicBezTo>
                      <a:pt x="6" y="56"/>
                      <a:pt x="5" y="56"/>
                      <a:pt x="4" y="55"/>
                    </a:cubicBezTo>
                    <a:cubicBezTo>
                      <a:pt x="3" y="54"/>
                      <a:pt x="1" y="47"/>
                      <a:pt x="1" y="47"/>
                    </a:cubicBezTo>
                    <a:cubicBezTo>
                      <a:pt x="0" y="44"/>
                      <a:pt x="0" y="44"/>
                      <a:pt x="0" y="44"/>
                    </a:cubicBezTo>
                    <a:cubicBezTo>
                      <a:pt x="5" y="44"/>
                      <a:pt x="5" y="44"/>
                      <a:pt x="5" y="44"/>
                    </a:cubicBezTo>
                    <a:cubicBezTo>
                      <a:pt x="6" y="48"/>
                      <a:pt x="6" y="48"/>
                      <a:pt x="6" y="48"/>
                    </a:cubicBezTo>
                    <a:cubicBezTo>
                      <a:pt x="7" y="51"/>
                      <a:pt x="7" y="51"/>
                      <a:pt x="7" y="51"/>
                    </a:cubicBezTo>
                    <a:cubicBezTo>
                      <a:pt x="10" y="45"/>
                      <a:pt x="10" y="45"/>
                      <a:pt x="10" y="45"/>
                    </a:cubicBezTo>
                    <a:cubicBezTo>
                      <a:pt x="14" y="40"/>
                      <a:pt x="14" y="40"/>
                      <a:pt x="14" y="40"/>
                    </a:cubicBezTo>
                    <a:cubicBezTo>
                      <a:pt x="14" y="40"/>
                      <a:pt x="14" y="40"/>
                      <a:pt x="17" y="40"/>
                    </a:cubicBezTo>
                    <a:cubicBezTo>
                      <a:pt x="19" y="40"/>
                      <a:pt x="22" y="38"/>
                      <a:pt x="23" y="38"/>
                    </a:cubicBezTo>
                    <a:cubicBezTo>
                      <a:pt x="25" y="38"/>
                      <a:pt x="28" y="39"/>
                      <a:pt x="29" y="39"/>
                    </a:cubicBezTo>
                    <a:cubicBezTo>
                      <a:pt x="31" y="38"/>
                      <a:pt x="32" y="38"/>
                      <a:pt x="32" y="36"/>
                    </a:cubicBezTo>
                    <a:cubicBezTo>
                      <a:pt x="33" y="35"/>
                      <a:pt x="31" y="33"/>
                      <a:pt x="35" y="32"/>
                    </a:cubicBezTo>
                    <a:cubicBezTo>
                      <a:pt x="38" y="30"/>
                      <a:pt x="39" y="30"/>
                      <a:pt x="39" y="30"/>
                    </a:cubicBezTo>
                    <a:lnTo>
                      <a:pt x="43" y="27"/>
                    </a:lnTo>
                    <a:close/>
                  </a:path>
                </a:pathLst>
              </a:custGeom>
              <a:pattFill prst="dkDnDiag">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5" name="Freeform 41"/>
              <p:cNvSpPr>
                <a:spLocks/>
              </p:cNvSpPr>
              <p:nvPr/>
            </p:nvSpPr>
            <p:spPr bwMode="auto">
              <a:xfrm>
                <a:off x="5769181" y="1991757"/>
                <a:ext cx="413386" cy="308971"/>
              </a:xfrm>
              <a:custGeom>
                <a:avLst/>
                <a:gdLst>
                  <a:gd name="T0" fmla="*/ 24 w 181"/>
                  <a:gd name="T1" fmla="*/ 22 h 140"/>
                  <a:gd name="T2" fmla="*/ 34 w 181"/>
                  <a:gd name="T3" fmla="*/ 20 h 140"/>
                  <a:gd name="T4" fmla="*/ 48 w 181"/>
                  <a:gd name="T5" fmla="*/ 17 h 140"/>
                  <a:gd name="T6" fmla="*/ 55 w 181"/>
                  <a:gd name="T7" fmla="*/ 16 h 140"/>
                  <a:gd name="T8" fmla="*/ 62 w 181"/>
                  <a:gd name="T9" fmla="*/ 15 h 140"/>
                  <a:gd name="T10" fmla="*/ 73 w 181"/>
                  <a:gd name="T11" fmla="*/ 13 h 140"/>
                  <a:gd name="T12" fmla="*/ 81 w 181"/>
                  <a:gd name="T13" fmla="*/ 13 h 140"/>
                  <a:gd name="T14" fmla="*/ 92 w 181"/>
                  <a:gd name="T15" fmla="*/ 15 h 140"/>
                  <a:gd name="T16" fmla="*/ 101 w 181"/>
                  <a:gd name="T17" fmla="*/ 12 h 140"/>
                  <a:gd name="T18" fmla="*/ 105 w 181"/>
                  <a:gd name="T19" fmla="*/ 3 h 140"/>
                  <a:gd name="T20" fmla="*/ 112 w 181"/>
                  <a:gd name="T21" fmla="*/ 6 h 140"/>
                  <a:gd name="T22" fmla="*/ 117 w 181"/>
                  <a:gd name="T23" fmla="*/ 10 h 140"/>
                  <a:gd name="T24" fmla="*/ 128 w 181"/>
                  <a:gd name="T25" fmla="*/ 11 h 140"/>
                  <a:gd name="T26" fmla="*/ 135 w 181"/>
                  <a:gd name="T27" fmla="*/ 10 h 140"/>
                  <a:gd name="T28" fmla="*/ 139 w 181"/>
                  <a:gd name="T29" fmla="*/ 14 h 140"/>
                  <a:gd name="T30" fmla="*/ 146 w 181"/>
                  <a:gd name="T31" fmla="*/ 17 h 140"/>
                  <a:gd name="T32" fmla="*/ 153 w 181"/>
                  <a:gd name="T33" fmla="*/ 22 h 140"/>
                  <a:gd name="T34" fmla="*/ 158 w 181"/>
                  <a:gd name="T35" fmla="*/ 27 h 140"/>
                  <a:gd name="T36" fmla="*/ 167 w 181"/>
                  <a:gd name="T37" fmla="*/ 28 h 140"/>
                  <a:gd name="T38" fmla="*/ 170 w 181"/>
                  <a:gd name="T39" fmla="*/ 28 h 140"/>
                  <a:gd name="T40" fmla="*/ 172 w 181"/>
                  <a:gd name="T41" fmla="*/ 37 h 140"/>
                  <a:gd name="T42" fmla="*/ 170 w 181"/>
                  <a:gd name="T43" fmla="*/ 47 h 140"/>
                  <a:gd name="T44" fmla="*/ 180 w 181"/>
                  <a:gd name="T45" fmla="*/ 47 h 140"/>
                  <a:gd name="T46" fmla="*/ 177 w 181"/>
                  <a:gd name="T47" fmla="*/ 53 h 140"/>
                  <a:gd name="T48" fmla="*/ 170 w 181"/>
                  <a:gd name="T49" fmla="*/ 57 h 140"/>
                  <a:gd name="T50" fmla="*/ 167 w 181"/>
                  <a:gd name="T51" fmla="*/ 67 h 140"/>
                  <a:gd name="T52" fmla="*/ 157 w 181"/>
                  <a:gd name="T53" fmla="*/ 74 h 140"/>
                  <a:gd name="T54" fmla="*/ 156 w 181"/>
                  <a:gd name="T55" fmla="*/ 82 h 140"/>
                  <a:gd name="T56" fmla="*/ 158 w 181"/>
                  <a:gd name="T57" fmla="*/ 95 h 140"/>
                  <a:gd name="T58" fmla="*/ 157 w 181"/>
                  <a:gd name="T59" fmla="*/ 104 h 140"/>
                  <a:gd name="T60" fmla="*/ 164 w 181"/>
                  <a:gd name="T61" fmla="*/ 107 h 140"/>
                  <a:gd name="T62" fmla="*/ 157 w 181"/>
                  <a:gd name="T63" fmla="*/ 114 h 140"/>
                  <a:gd name="T64" fmla="*/ 156 w 181"/>
                  <a:gd name="T65" fmla="*/ 108 h 140"/>
                  <a:gd name="T66" fmla="*/ 146 w 181"/>
                  <a:gd name="T67" fmla="*/ 113 h 140"/>
                  <a:gd name="T68" fmla="*/ 144 w 181"/>
                  <a:gd name="T69" fmla="*/ 119 h 140"/>
                  <a:gd name="T70" fmla="*/ 136 w 181"/>
                  <a:gd name="T71" fmla="*/ 121 h 140"/>
                  <a:gd name="T72" fmla="*/ 133 w 181"/>
                  <a:gd name="T73" fmla="*/ 128 h 140"/>
                  <a:gd name="T74" fmla="*/ 122 w 181"/>
                  <a:gd name="T75" fmla="*/ 134 h 140"/>
                  <a:gd name="T76" fmla="*/ 106 w 181"/>
                  <a:gd name="T77" fmla="*/ 137 h 140"/>
                  <a:gd name="T78" fmla="*/ 97 w 181"/>
                  <a:gd name="T79" fmla="*/ 140 h 140"/>
                  <a:gd name="T80" fmla="*/ 93 w 181"/>
                  <a:gd name="T81" fmla="*/ 131 h 140"/>
                  <a:gd name="T82" fmla="*/ 79 w 181"/>
                  <a:gd name="T83" fmla="*/ 124 h 140"/>
                  <a:gd name="T84" fmla="*/ 73 w 181"/>
                  <a:gd name="T85" fmla="*/ 121 h 140"/>
                  <a:gd name="T86" fmla="*/ 69 w 181"/>
                  <a:gd name="T87" fmla="*/ 121 h 140"/>
                  <a:gd name="T88" fmla="*/ 66 w 181"/>
                  <a:gd name="T89" fmla="*/ 107 h 140"/>
                  <a:gd name="T90" fmla="*/ 68 w 181"/>
                  <a:gd name="T91" fmla="*/ 97 h 140"/>
                  <a:gd name="T92" fmla="*/ 61 w 181"/>
                  <a:gd name="T93" fmla="*/ 90 h 140"/>
                  <a:gd name="T94" fmla="*/ 56 w 181"/>
                  <a:gd name="T95" fmla="*/ 86 h 140"/>
                  <a:gd name="T96" fmla="*/ 45 w 181"/>
                  <a:gd name="T97" fmla="*/ 89 h 140"/>
                  <a:gd name="T98" fmla="*/ 31 w 181"/>
                  <a:gd name="T99" fmla="*/ 90 h 140"/>
                  <a:gd name="T100" fmla="*/ 22 w 181"/>
                  <a:gd name="T101" fmla="*/ 86 h 140"/>
                  <a:gd name="T102" fmla="*/ 13 w 181"/>
                  <a:gd name="T103" fmla="*/ 79 h 140"/>
                  <a:gd name="T104" fmla="*/ 11 w 181"/>
                  <a:gd name="T105" fmla="*/ 69 h 140"/>
                  <a:gd name="T106" fmla="*/ 4 w 181"/>
                  <a:gd name="T107" fmla="*/ 60 h 140"/>
                  <a:gd name="T108" fmla="*/ 1 w 181"/>
                  <a:gd name="T109" fmla="*/ 49 h 140"/>
                  <a:gd name="T110" fmla="*/ 1 w 181"/>
                  <a:gd name="T111" fmla="*/ 42 h 140"/>
                  <a:gd name="T112" fmla="*/ 7 w 181"/>
                  <a:gd name="T113" fmla="*/ 35 h 140"/>
                  <a:gd name="T114" fmla="*/ 12 w 181"/>
                  <a:gd name="T115" fmla="*/ 31 h 140"/>
                  <a:gd name="T116" fmla="*/ 18 w 181"/>
                  <a:gd name="T117" fmla="*/ 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1" h="140">
                    <a:moveTo>
                      <a:pt x="18" y="26"/>
                    </a:moveTo>
                    <a:cubicBezTo>
                      <a:pt x="24" y="22"/>
                      <a:pt x="24" y="22"/>
                      <a:pt x="24" y="22"/>
                    </a:cubicBezTo>
                    <a:cubicBezTo>
                      <a:pt x="27" y="19"/>
                      <a:pt x="27" y="19"/>
                      <a:pt x="27" y="19"/>
                    </a:cubicBezTo>
                    <a:cubicBezTo>
                      <a:pt x="34" y="20"/>
                      <a:pt x="34" y="20"/>
                      <a:pt x="34" y="20"/>
                    </a:cubicBezTo>
                    <a:cubicBezTo>
                      <a:pt x="34" y="20"/>
                      <a:pt x="39" y="18"/>
                      <a:pt x="40" y="18"/>
                    </a:cubicBezTo>
                    <a:cubicBezTo>
                      <a:pt x="41" y="18"/>
                      <a:pt x="48" y="17"/>
                      <a:pt x="48" y="17"/>
                    </a:cubicBezTo>
                    <a:cubicBezTo>
                      <a:pt x="52" y="14"/>
                      <a:pt x="52" y="14"/>
                      <a:pt x="52" y="14"/>
                    </a:cubicBezTo>
                    <a:cubicBezTo>
                      <a:pt x="52" y="14"/>
                      <a:pt x="55" y="15"/>
                      <a:pt x="55" y="16"/>
                    </a:cubicBezTo>
                    <a:cubicBezTo>
                      <a:pt x="56" y="17"/>
                      <a:pt x="59" y="20"/>
                      <a:pt x="60" y="20"/>
                    </a:cubicBezTo>
                    <a:cubicBezTo>
                      <a:pt x="61" y="19"/>
                      <a:pt x="62" y="15"/>
                      <a:pt x="62" y="15"/>
                    </a:cubicBezTo>
                    <a:cubicBezTo>
                      <a:pt x="68" y="14"/>
                      <a:pt x="68" y="14"/>
                      <a:pt x="68" y="14"/>
                    </a:cubicBezTo>
                    <a:cubicBezTo>
                      <a:pt x="73" y="13"/>
                      <a:pt x="73" y="13"/>
                      <a:pt x="73" y="13"/>
                    </a:cubicBezTo>
                    <a:cubicBezTo>
                      <a:pt x="73" y="13"/>
                      <a:pt x="73" y="12"/>
                      <a:pt x="74" y="12"/>
                    </a:cubicBezTo>
                    <a:cubicBezTo>
                      <a:pt x="75" y="13"/>
                      <a:pt x="81" y="13"/>
                      <a:pt x="81" y="13"/>
                    </a:cubicBezTo>
                    <a:cubicBezTo>
                      <a:pt x="87" y="13"/>
                      <a:pt x="87" y="13"/>
                      <a:pt x="87" y="13"/>
                    </a:cubicBezTo>
                    <a:cubicBezTo>
                      <a:pt x="87" y="13"/>
                      <a:pt x="91" y="15"/>
                      <a:pt x="92" y="15"/>
                    </a:cubicBezTo>
                    <a:cubicBezTo>
                      <a:pt x="92" y="14"/>
                      <a:pt x="95" y="10"/>
                      <a:pt x="95" y="10"/>
                    </a:cubicBezTo>
                    <a:cubicBezTo>
                      <a:pt x="101" y="12"/>
                      <a:pt x="101" y="12"/>
                      <a:pt x="101" y="12"/>
                    </a:cubicBezTo>
                    <a:cubicBezTo>
                      <a:pt x="102" y="8"/>
                      <a:pt x="102" y="8"/>
                      <a:pt x="102" y="8"/>
                    </a:cubicBezTo>
                    <a:cubicBezTo>
                      <a:pt x="102" y="8"/>
                      <a:pt x="105" y="3"/>
                      <a:pt x="105" y="3"/>
                    </a:cubicBezTo>
                    <a:cubicBezTo>
                      <a:pt x="106" y="3"/>
                      <a:pt x="110" y="0"/>
                      <a:pt x="110" y="0"/>
                    </a:cubicBezTo>
                    <a:cubicBezTo>
                      <a:pt x="112" y="6"/>
                      <a:pt x="112" y="6"/>
                      <a:pt x="112" y="6"/>
                    </a:cubicBezTo>
                    <a:cubicBezTo>
                      <a:pt x="116" y="9"/>
                      <a:pt x="116" y="9"/>
                      <a:pt x="116" y="9"/>
                    </a:cubicBezTo>
                    <a:cubicBezTo>
                      <a:pt x="117" y="10"/>
                      <a:pt x="117" y="10"/>
                      <a:pt x="117" y="10"/>
                    </a:cubicBezTo>
                    <a:cubicBezTo>
                      <a:pt x="121" y="13"/>
                      <a:pt x="121" y="13"/>
                      <a:pt x="121" y="13"/>
                    </a:cubicBezTo>
                    <a:cubicBezTo>
                      <a:pt x="128" y="11"/>
                      <a:pt x="128" y="11"/>
                      <a:pt x="128" y="11"/>
                    </a:cubicBezTo>
                    <a:cubicBezTo>
                      <a:pt x="132" y="10"/>
                      <a:pt x="132" y="10"/>
                      <a:pt x="132" y="10"/>
                    </a:cubicBezTo>
                    <a:cubicBezTo>
                      <a:pt x="135" y="10"/>
                      <a:pt x="135" y="10"/>
                      <a:pt x="135" y="10"/>
                    </a:cubicBezTo>
                    <a:cubicBezTo>
                      <a:pt x="136" y="12"/>
                      <a:pt x="136" y="12"/>
                      <a:pt x="136" y="12"/>
                    </a:cubicBezTo>
                    <a:cubicBezTo>
                      <a:pt x="139" y="14"/>
                      <a:pt x="139" y="14"/>
                      <a:pt x="139" y="14"/>
                    </a:cubicBezTo>
                    <a:cubicBezTo>
                      <a:pt x="144" y="14"/>
                      <a:pt x="144" y="14"/>
                      <a:pt x="144" y="14"/>
                    </a:cubicBezTo>
                    <a:cubicBezTo>
                      <a:pt x="146" y="17"/>
                      <a:pt x="146" y="17"/>
                      <a:pt x="146" y="17"/>
                    </a:cubicBezTo>
                    <a:cubicBezTo>
                      <a:pt x="150" y="18"/>
                      <a:pt x="150" y="18"/>
                      <a:pt x="150" y="18"/>
                    </a:cubicBezTo>
                    <a:cubicBezTo>
                      <a:pt x="153" y="22"/>
                      <a:pt x="153" y="22"/>
                      <a:pt x="153" y="22"/>
                    </a:cubicBezTo>
                    <a:cubicBezTo>
                      <a:pt x="156" y="23"/>
                      <a:pt x="156" y="23"/>
                      <a:pt x="156" y="23"/>
                    </a:cubicBezTo>
                    <a:cubicBezTo>
                      <a:pt x="158" y="27"/>
                      <a:pt x="158" y="27"/>
                      <a:pt x="158" y="27"/>
                    </a:cubicBezTo>
                    <a:cubicBezTo>
                      <a:pt x="162" y="27"/>
                      <a:pt x="162" y="27"/>
                      <a:pt x="162" y="27"/>
                    </a:cubicBezTo>
                    <a:cubicBezTo>
                      <a:pt x="167" y="28"/>
                      <a:pt x="167" y="28"/>
                      <a:pt x="167" y="28"/>
                    </a:cubicBezTo>
                    <a:cubicBezTo>
                      <a:pt x="170" y="28"/>
                      <a:pt x="170" y="28"/>
                      <a:pt x="170" y="28"/>
                    </a:cubicBezTo>
                    <a:cubicBezTo>
                      <a:pt x="170" y="28"/>
                      <a:pt x="170" y="28"/>
                      <a:pt x="170" y="28"/>
                    </a:cubicBezTo>
                    <a:cubicBezTo>
                      <a:pt x="171" y="28"/>
                      <a:pt x="171" y="28"/>
                      <a:pt x="171" y="28"/>
                    </a:cubicBezTo>
                    <a:cubicBezTo>
                      <a:pt x="172" y="37"/>
                      <a:pt x="172" y="37"/>
                      <a:pt x="172" y="37"/>
                    </a:cubicBezTo>
                    <a:cubicBezTo>
                      <a:pt x="170" y="42"/>
                      <a:pt x="170" y="42"/>
                      <a:pt x="170" y="42"/>
                    </a:cubicBezTo>
                    <a:cubicBezTo>
                      <a:pt x="170" y="47"/>
                      <a:pt x="170" y="47"/>
                      <a:pt x="170" y="47"/>
                    </a:cubicBezTo>
                    <a:cubicBezTo>
                      <a:pt x="173" y="48"/>
                      <a:pt x="173" y="48"/>
                      <a:pt x="173" y="48"/>
                    </a:cubicBezTo>
                    <a:cubicBezTo>
                      <a:pt x="180" y="47"/>
                      <a:pt x="180" y="47"/>
                      <a:pt x="180" y="47"/>
                    </a:cubicBezTo>
                    <a:cubicBezTo>
                      <a:pt x="181" y="51"/>
                      <a:pt x="181" y="51"/>
                      <a:pt x="181" y="51"/>
                    </a:cubicBezTo>
                    <a:cubicBezTo>
                      <a:pt x="177" y="53"/>
                      <a:pt x="177" y="53"/>
                      <a:pt x="177" y="53"/>
                    </a:cubicBezTo>
                    <a:cubicBezTo>
                      <a:pt x="178" y="58"/>
                      <a:pt x="178" y="58"/>
                      <a:pt x="178" y="58"/>
                    </a:cubicBezTo>
                    <a:cubicBezTo>
                      <a:pt x="170" y="57"/>
                      <a:pt x="170" y="57"/>
                      <a:pt x="170" y="57"/>
                    </a:cubicBezTo>
                    <a:cubicBezTo>
                      <a:pt x="167" y="60"/>
                      <a:pt x="167" y="60"/>
                      <a:pt x="167" y="60"/>
                    </a:cubicBezTo>
                    <a:cubicBezTo>
                      <a:pt x="167" y="67"/>
                      <a:pt x="167" y="67"/>
                      <a:pt x="167" y="67"/>
                    </a:cubicBezTo>
                    <a:cubicBezTo>
                      <a:pt x="159" y="70"/>
                      <a:pt x="159" y="70"/>
                      <a:pt x="159" y="70"/>
                    </a:cubicBezTo>
                    <a:cubicBezTo>
                      <a:pt x="157" y="74"/>
                      <a:pt x="157" y="74"/>
                      <a:pt x="157" y="74"/>
                    </a:cubicBezTo>
                    <a:cubicBezTo>
                      <a:pt x="157" y="78"/>
                      <a:pt x="157" y="78"/>
                      <a:pt x="157" y="78"/>
                    </a:cubicBezTo>
                    <a:cubicBezTo>
                      <a:pt x="156" y="82"/>
                      <a:pt x="156" y="82"/>
                      <a:pt x="156" y="82"/>
                    </a:cubicBezTo>
                    <a:cubicBezTo>
                      <a:pt x="157" y="89"/>
                      <a:pt x="157" y="89"/>
                      <a:pt x="157" y="89"/>
                    </a:cubicBezTo>
                    <a:cubicBezTo>
                      <a:pt x="158" y="95"/>
                      <a:pt x="158" y="95"/>
                      <a:pt x="158" y="95"/>
                    </a:cubicBezTo>
                    <a:cubicBezTo>
                      <a:pt x="158" y="95"/>
                      <a:pt x="156" y="100"/>
                      <a:pt x="155" y="103"/>
                    </a:cubicBezTo>
                    <a:cubicBezTo>
                      <a:pt x="155" y="105"/>
                      <a:pt x="157" y="104"/>
                      <a:pt x="157" y="104"/>
                    </a:cubicBezTo>
                    <a:cubicBezTo>
                      <a:pt x="162" y="106"/>
                      <a:pt x="162" y="106"/>
                      <a:pt x="162" y="106"/>
                    </a:cubicBezTo>
                    <a:cubicBezTo>
                      <a:pt x="164" y="107"/>
                      <a:pt x="164" y="107"/>
                      <a:pt x="164" y="107"/>
                    </a:cubicBezTo>
                    <a:cubicBezTo>
                      <a:pt x="162" y="113"/>
                      <a:pt x="162" y="113"/>
                      <a:pt x="162" y="113"/>
                    </a:cubicBezTo>
                    <a:cubicBezTo>
                      <a:pt x="157" y="114"/>
                      <a:pt x="157" y="114"/>
                      <a:pt x="157" y="114"/>
                    </a:cubicBezTo>
                    <a:cubicBezTo>
                      <a:pt x="158" y="110"/>
                      <a:pt x="158" y="110"/>
                      <a:pt x="158" y="110"/>
                    </a:cubicBezTo>
                    <a:cubicBezTo>
                      <a:pt x="156" y="108"/>
                      <a:pt x="156" y="108"/>
                      <a:pt x="156" y="108"/>
                    </a:cubicBezTo>
                    <a:cubicBezTo>
                      <a:pt x="153" y="111"/>
                      <a:pt x="153" y="111"/>
                      <a:pt x="153" y="111"/>
                    </a:cubicBezTo>
                    <a:cubicBezTo>
                      <a:pt x="146" y="113"/>
                      <a:pt x="146" y="113"/>
                      <a:pt x="146" y="113"/>
                    </a:cubicBezTo>
                    <a:cubicBezTo>
                      <a:pt x="146" y="115"/>
                      <a:pt x="146" y="115"/>
                      <a:pt x="146" y="115"/>
                    </a:cubicBezTo>
                    <a:cubicBezTo>
                      <a:pt x="144" y="119"/>
                      <a:pt x="144" y="119"/>
                      <a:pt x="144" y="119"/>
                    </a:cubicBezTo>
                    <a:cubicBezTo>
                      <a:pt x="144" y="119"/>
                      <a:pt x="140" y="119"/>
                      <a:pt x="138" y="119"/>
                    </a:cubicBezTo>
                    <a:cubicBezTo>
                      <a:pt x="137" y="118"/>
                      <a:pt x="136" y="121"/>
                      <a:pt x="136" y="121"/>
                    </a:cubicBezTo>
                    <a:cubicBezTo>
                      <a:pt x="138" y="128"/>
                      <a:pt x="138" y="128"/>
                      <a:pt x="138" y="128"/>
                    </a:cubicBezTo>
                    <a:cubicBezTo>
                      <a:pt x="133" y="128"/>
                      <a:pt x="133" y="128"/>
                      <a:pt x="133" y="128"/>
                    </a:cubicBezTo>
                    <a:cubicBezTo>
                      <a:pt x="129" y="133"/>
                      <a:pt x="129" y="133"/>
                      <a:pt x="129" y="133"/>
                    </a:cubicBezTo>
                    <a:cubicBezTo>
                      <a:pt x="122" y="134"/>
                      <a:pt x="122" y="134"/>
                      <a:pt x="122" y="134"/>
                    </a:cubicBezTo>
                    <a:cubicBezTo>
                      <a:pt x="116" y="133"/>
                      <a:pt x="116" y="133"/>
                      <a:pt x="116" y="133"/>
                    </a:cubicBezTo>
                    <a:cubicBezTo>
                      <a:pt x="106" y="137"/>
                      <a:pt x="106" y="137"/>
                      <a:pt x="106" y="137"/>
                    </a:cubicBezTo>
                    <a:cubicBezTo>
                      <a:pt x="97" y="139"/>
                      <a:pt x="97" y="139"/>
                      <a:pt x="97" y="139"/>
                    </a:cubicBezTo>
                    <a:cubicBezTo>
                      <a:pt x="97" y="140"/>
                      <a:pt x="97" y="140"/>
                      <a:pt x="97" y="140"/>
                    </a:cubicBezTo>
                    <a:cubicBezTo>
                      <a:pt x="96" y="134"/>
                      <a:pt x="96" y="134"/>
                      <a:pt x="96" y="134"/>
                    </a:cubicBezTo>
                    <a:cubicBezTo>
                      <a:pt x="93" y="131"/>
                      <a:pt x="93" y="131"/>
                      <a:pt x="93" y="131"/>
                    </a:cubicBezTo>
                    <a:cubicBezTo>
                      <a:pt x="93" y="131"/>
                      <a:pt x="90" y="125"/>
                      <a:pt x="90" y="124"/>
                    </a:cubicBezTo>
                    <a:cubicBezTo>
                      <a:pt x="90" y="124"/>
                      <a:pt x="79" y="124"/>
                      <a:pt x="79" y="124"/>
                    </a:cubicBezTo>
                    <a:cubicBezTo>
                      <a:pt x="79" y="124"/>
                      <a:pt x="77" y="121"/>
                      <a:pt x="76" y="119"/>
                    </a:cubicBezTo>
                    <a:cubicBezTo>
                      <a:pt x="76" y="118"/>
                      <a:pt x="73" y="121"/>
                      <a:pt x="73" y="121"/>
                    </a:cubicBezTo>
                    <a:cubicBezTo>
                      <a:pt x="69" y="122"/>
                      <a:pt x="69" y="122"/>
                      <a:pt x="69" y="122"/>
                    </a:cubicBezTo>
                    <a:cubicBezTo>
                      <a:pt x="69" y="121"/>
                      <a:pt x="69" y="121"/>
                      <a:pt x="69" y="121"/>
                    </a:cubicBezTo>
                    <a:cubicBezTo>
                      <a:pt x="66" y="117"/>
                      <a:pt x="66" y="117"/>
                      <a:pt x="66" y="117"/>
                    </a:cubicBezTo>
                    <a:cubicBezTo>
                      <a:pt x="66" y="107"/>
                      <a:pt x="66" y="107"/>
                      <a:pt x="66" y="107"/>
                    </a:cubicBezTo>
                    <a:cubicBezTo>
                      <a:pt x="66" y="104"/>
                      <a:pt x="66" y="104"/>
                      <a:pt x="66" y="104"/>
                    </a:cubicBezTo>
                    <a:cubicBezTo>
                      <a:pt x="68" y="97"/>
                      <a:pt x="68" y="97"/>
                      <a:pt x="68" y="97"/>
                    </a:cubicBezTo>
                    <a:cubicBezTo>
                      <a:pt x="68" y="97"/>
                      <a:pt x="66" y="96"/>
                      <a:pt x="65" y="94"/>
                    </a:cubicBezTo>
                    <a:cubicBezTo>
                      <a:pt x="63" y="92"/>
                      <a:pt x="61" y="90"/>
                      <a:pt x="61" y="90"/>
                    </a:cubicBezTo>
                    <a:cubicBezTo>
                      <a:pt x="59" y="90"/>
                      <a:pt x="59" y="90"/>
                      <a:pt x="59" y="90"/>
                    </a:cubicBezTo>
                    <a:cubicBezTo>
                      <a:pt x="56" y="86"/>
                      <a:pt x="56" y="86"/>
                      <a:pt x="56" y="86"/>
                    </a:cubicBezTo>
                    <a:cubicBezTo>
                      <a:pt x="49" y="88"/>
                      <a:pt x="49" y="88"/>
                      <a:pt x="49" y="88"/>
                    </a:cubicBezTo>
                    <a:cubicBezTo>
                      <a:pt x="45" y="89"/>
                      <a:pt x="45" y="89"/>
                      <a:pt x="45" y="89"/>
                    </a:cubicBezTo>
                    <a:cubicBezTo>
                      <a:pt x="43" y="91"/>
                      <a:pt x="43" y="91"/>
                      <a:pt x="43" y="91"/>
                    </a:cubicBezTo>
                    <a:cubicBezTo>
                      <a:pt x="31" y="90"/>
                      <a:pt x="31" y="90"/>
                      <a:pt x="31" y="90"/>
                    </a:cubicBezTo>
                    <a:cubicBezTo>
                      <a:pt x="25" y="87"/>
                      <a:pt x="25" y="87"/>
                      <a:pt x="25" y="87"/>
                    </a:cubicBezTo>
                    <a:cubicBezTo>
                      <a:pt x="22" y="86"/>
                      <a:pt x="22" y="86"/>
                      <a:pt x="22" y="86"/>
                    </a:cubicBezTo>
                    <a:cubicBezTo>
                      <a:pt x="18" y="83"/>
                      <a:pt x="18" y="83"/>
                      <a:pt x="18" y="83"/>
                    </a:cubicBezTo>
                    <a:cubicBezTo>
                      <a:pt x="13" y="79"/>
                      <a:pt x="13" y="79"/>
                      <a:pt x="13" y="79"/>
                    </a:cubicBezTo>
                    <a:cubicBezTo>
                      <a:pt x="12" y="73"/>
                      <a:pt x="12" y="73"/>
                      <a:pt x="12" y="73"/>
                    </a:cubicBezTo>
                    <a:cubicBezTo>
                      <a:pt x="11" y="69"/>
                      <a:pt x="11" y="69"/>
                      <a:pt x="11" y="69"/>
                    </a:cubicBezTo>
                    <a:cubicBezTo>
                      <a:pt x="6" y="64"/>
                      <a:pt x="6" y="64"/>
                      <a:pt x="6" y="64"/>
                    </a:cubicBezTo>
                    <a:cubicBezTo>
                      <a:pt x="4" y="60"/>
                      <a:pt x="4" y="60"/>
                      <a:pt x="4" y="60"/>
                    </a:cubicBezTo>
                    <a:cubicBezTo>
                      <a:pt x="4" y="54"/>
                      <a:pt x="4" y="54"/>
                      <a:pt x="4" y="54"/>
                    </a:cubicBezTo>
                    <a:cubicBezTo>
                      <a:pt x="1" y="49"/>
                      <a:pt x="1" y="49"/>
                      <a:pt x="1" y="49"/>
                    </a:cubicBezTo>
                    <a:cubicBezTo>
                      <a:pt x="2" y="44"/>
                      <a:pt x="2" y="44"/>
                      <a:pt x="2" y="44"/>
                    </a:cubicBezTo>
                    <a:cubicBezTo>
                      <a:pt x="2" y="44"/>
                      <a:pt x="0" y="43"/>
                      <a:pt x="1" y="42"/>
                    </a:cubicBezTo>
                    <a:cubicBezTo>
                      <a:pt x="3" y="42"/>
                      <a:pt x="6" y="41"/>
                      <a:pt x="6" y="41"/>
                    </a:cubicBezTo>
                    <a:cubicBezTo>
                      <a:pt x="7" y="35"/>
                      <a:pt x="7" y="35"/>
                      <a:pt x="7" y="35"/>
                    </a:cubicBezTo>
                    <a:cubicBezTo>
                      <a:pt x="8" y="33"/>
                      <a:pt x="8" y="33"/>
                      <a:pt x="8" y="33"/>
                    </a:cubicBezTo>
                    <a:cubicBezTo>
                      <a:pt x="12" y="31"/>
                      <a:pt x="12" y="31"/>
                      <a:pt x="12" y="31"/>
                    </a:cubicBezTo>
                    <a:cubicBezTo>
                      <a:pt x="14" y="26"/>
                      <a:pt x="14" y="26"/>
                      <a:pt x="14" y="26"/>
                    </a:cubicBezTo>
                    <a:lnTo>
                      <a:pt x="18" y="26"/>
                    </a:lnTo>
                    <a:close/>
                  </a:path>
                </a:pathLst>
              </a:custGeom>
              <a:pattFill prst="divot">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6" name="Freeform 53"/>
              <p:cNvSpPr>
                <a:spLocks noEditPoints="1"/>
              </p:cNvSpPr>
              <p:nvPr/>
            </p:nvSpPr>
            <p:spPr bwMode="auto">
              <a:xfrm>
                <a:off x="5766982" y="1595422"/>
                <a:ext cx="401292" cy="265289"/>
              </a:xfrm>
              <a:custGeom>
                <a:avLst/>
                <a:gdLst>
                  <a:gd name="T0" fmla="*/ 39 w 176"/>
                  <a:gd name="T1" fmla="*/ 45 h 120"/>
                  <a:gd name="T2" fmla="*/ 46 w 176"/>
                  <a:gd name="T3" fmla="*/ 36 h 120"/>
                  <a:gd name="T4" fmla="*/ 51 w 176"/>
                  <a:gd name="T5" fmla="*/ 29 h 120"/>
                  <a:gd name="T6" fmla="*/ 59 w 176"/>
                  <a:gd name="T7" fmla="*/ 23 h 120"/>
                  <a:gd name="T8" fmla="*/ 69 w 176"/>
                  <a:gd name="T9" fmla="*/ 17 h 120"/>
                  <a:gd name="T10" fmla="*/ 81 w 176"/>
                  <a:gd name="T11" fmla="*/ 15 h 120"/>
                  <a:gd name="T12" fmla="*/ 89 w 176"/>
                  <a:gd name="T13" fmla="*/ 6 h 120"/>
                  <a:gd name="T14" fmla="*/ 97 w 176"/>
                  <a:gd name="T15" fmla="*/ 7 h 120"/>
                  <a:gd name="T16" fmla="*/ 109 w 176"/>
                  <a:gd name="T17" fmla="*/ 4 h 120"/>
                  <a:gd name="T18" fmla="*/ 128 w 176"/>
                  <a:gd name="T19" fmla="*/ 7 h 120"/>
                  <a:gd name="T20" fmla="*/ 154 w 176"/>
                  <a:gd name="T21" fmla="*/ 3 h 120"/>
                  <a:gd name="T22" fmla="*/ 157 w 176"/>
                  <a:gd name="T23" fmla="*/ 15 h 120"/>
                  <a:gd name="T24" fmla="*/ 162 w 176"/>
                  <a:gd name="T25" fmla="*/ 70 h 120"/>
                  <a:gd name="T26" fmla="*/ 171 w 176"/>
                  <a:gd name="T27" fmla="*/ 80 h 120"/>
                  <a:gd name="T28" fmla="*/ 168 w 176"/>
                  <a:gd name="T29" fmla="*/ 90 h 120"/>
                  <a:gd name="T30" fmla="*/ 165 w 176"/>
                  <a:gd name="T31" fmla="*/ 105 h 120"/>
                  <a:gd name="T32" fmla="*/ 146 w 176"/>
                  <a:gd name="T33" fmla="*/ 109 h 120"/>
                  <a:gd name="T34" fmla="*/ 124 w 176"/>
                  <a:gd name="T35" fmla="*/ 99 h 120"/>
                  <a:gd name="T36" fmla="*/ 102 w 176"/>
                  <a:gd name="T37" fmla="*/ 94 h 120"/>
                  <a:gd name="T38" fmla="*/ 78 w 176"/>
                  <a:gd name="T39" fmla="*/ 107 h 120"/>
                  <a:gd name="T40" fmla="*/ 77 w 176"/>
                  <a:gd name="T41" fmla="*/ 87 h 120"/>
                  <a:gd name="T42" fmla="*/ 71 w 176"/>
                  <a:gd name="T43" fmla="*/ 83 h 120"/>
                  <a:gd name="T44" fmla="*/ 61 w 176"/>
                  <a:gd name="T45" fmla="*/ 86 h 120"/>
                  <a:gd name="T46" fmla="*/ 48 w 176"/>
                  <a:gd name="T47" fmla="*/ 75 h 120"/>
                  <a:gd name="T48" fmla="*/ 48 w 176"/>
                  <a:gd name="T49" fmla="*/ 67 h 120"/>
                  <a:gd name="T50" fmla="*/ 53 w 176"/>
                  <a:gd name="T51" fmla="*/ 62 h 120"/>
                  <a:gd name="T52" fmla="*/ 42 w 176"/>
                  <a:gd name="T53" fmla="*/ 59 h 120"/>
                  <a:gd name="T54" fmla="*/ 45 w 176"/>
                  <a:gd name="T55" fmla="*/ 51 h 120"/>
                  <a:gd name="T56" fmla="*/ 23 w 176"/>
                  <a:gd name="T57" fmla="*/ 103 h 120"/>
                  <a:gd name="T58" fmla="*/ 22 w 176"/>
                  <a:gd name="T59" fmla="*/ 105 h 120"/>
                  <a:gd name="T60" fmla="*/ 64 w 176"/>
                  <a:gd name="T61" fmla="*/ 98 h 120"/>
                  <a:gd name="T62" fmla="*/ 9 w 176"/>
                  <a:gd name="T63" fmla="*/ 91 h 120"/>
                  <a:gd name="T64" fmla="*/ 4 w 176"/>
                  <a:gd name="T65" fmla="*/ 87 h 120"/>
                  <a:gd name="T66" fmla="*/ 3 w 176"/>
                  <a:gd name="T67" fmla="*/ 91 h 120"/>
                  <a:gd name="T68" fmla="*/ 5 w 176"/>
                  <a:gd name="T69" fmla="*/ 98 h 120"/>
                  <a:gd name="T70" fmla="*/ 10 w 176"/>
                  <a:gd name="T71" fmla="*/ 103 h 120"/>
                  <a:gd name="T72" fmla="*/ 14 w 176"/>
                  <a:gd name="T73" fmla="*/ 110 h 120"/>
                  <a:gd name="T74" fmla="*/ 13 w 176"/>
                  <a:gd name="T75" fmla="*/ 119 h 120"/>
                  <a:gd name="T76" fmla="*/ 17 w 176"/>
                  <a:gd name="T77" fmla="*/ 109 h 120"/>
                  <a:gd name="T78" fmla="*/ 23 w 176"/>
                  <a:gd name="T79" fmla="*/ 99 h 120"/>
                  <a:gd name="T80" fmla="*/ 29 w 176"/>
                  <a:gd name="T81" fmla="*/ 97 h 120"/>
                  <a:gd name="T82" fmla="*/ 33 w 176"/>
                  <a:gd name="T83" fmla="*/ 89 h 120"/>
                  <a:gd name="T84" fmla="*/ 37 w 176"/>
                  <a:gd name="T85" fmla="*/ 84 h 120"/>
                  <a:gd name="T86" fmla="*/ 41 w 176"/>
                  <a:gd name="T87" fmla="*/ 81 h 120"/>
                  <a:gd name="T88" fmla="*/ 28 w 176"/>
                  <a:gd name="T89" fmla="*/ 77 h 120"/>
                  <a:gd name="T90" fmla="*/ 19 w 176"/>
                  <a:gd name="T91" fmla="*/ 81 h 120"/>
                  <a:gd name="T92" fmla="*/ 12 w 176"/>
                  <a:gd name="T93" fmla="*/ 86 h 120"/>
                  <a:gd name="T94" fmla="*/ 35 w 176"/>
                  <a:gd name="T95" fmla="*/ 76 h 120"/>
                  <a:gd name="T96" fmla="*/ 43 w 176"/>
                  <a:gd name="T97" fmla="*/ 76 h 120"/>
                  <a:gd name="T98" fmla="*/ 36 w 176"/>
                  <a:gd name="T99" fmla="*/ 75 h 120"/>
                  <a:gd name="T100" fmla="*/ 27 w 176"/>
                  <a:gd name="T101" fmla="*/ 59 h 120"/>
                  <a:gd name="T102" fmla="*/ 27 w 176"/>
                  <a:gd name="T103" fmla="*/ 65 h 120"/>
                  <a:gd name="T104" fmla="*/ 22 w 176"/>
                  <a:gd name="T105" fmla="*/ 70 h 120"/>
                  <a:gd name="T106" fmla="*/ 14 w 176"/>
                  <a:gd name="T107" fmla="*/ 68 h 120"/>
                  <a:gd name="T108" fmla="*/ 3 w 176"/>
                  <a:gd name="T109" fmla="*/ 64 h 120"/>
                  <a:gd name="T110" fmla="*/ 16 w 176"/>
                  <a:gd name="T111" fmla="*/ 54 h 120"/>
                  <a:gd name="T112" fmla="*/ 36 w 176"/>
                  <a:gd name="T113" fmla="*/ 52 h 120"/>
                  <a:gd name="T114" fmla="*/ 33 w 176"/>
                  <a:gd name="T115" fmla="*/ 57 h 120"/>
                  <a:gd name="T116" fmla="*/ 36 w 176"/>
                  <a:gd name="T11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20">
                    <a:moveTo>
                      <a:pt x="39" y="52"/>
                    </a:moveTo>
                    <a:cubicBezTo>
                      <a:pt x="40" y="50"/>
                      <a:pt x="40" y="50"/>
                      <a:pt x="40" y="50"/>
                    </a:cubicBezTo>
                    <a:cubicBezTo>
                      <a:pt x="41" y="48"/>
                      <a:pt x="41" y="48"/>
                      <a:pt x="41" y="48"/>
                    </a:cubicBezTo>
                    <a:cubicBezTo>
                      <a:pt x="41" y="45"/>
                      <a:pt x="41" y="45"/>
                      <a:pt x="41" y="45"/>
                    </a:cubicBezTo>
                    <a:cubicBezTo>
                      <a:pt x="39" y="45"/>
                      <a:pt x="39" y="45"/>
                      <a:pt x="39" y="45"/>
                    </a:cubicBezTo>
                    <a:cubicBezTo>
                      <a:pt x="38" y="42"/>
                      <a:pt x="38" y="42"/>
                      <a:pt x="38" y="42"/>
                    </a:cubicBezTo>
                    <a:cubicBezTo>
                      <a:pt x="38" y="42"/>
                      <a:pt x="39" y="41"/>
                      <a:pt x="40" y="41"/>
                    </a:cubicBezTo>
                    <a:cubicBezTo>
                      <a:pt x="40" y="40"/>
                      <a:pt x="43" y="40"/>
                      <a:pt x="43" y="40"/>
                    </a:cubicBezTo>
                    <a:cubicBezTo>
                      <a:pt x="45" y="38"/>
                      <a:pt x="45" y="38"/>
                      <a:pt x="45" y="38"/>
                    </a:cubicBezTo>
                    <a:cubicBezTo>
                      <a:pt x="45" y="38"/>
                      <a:pt x="44" y="36"/>
                      <a:pt x="46" y="36"/>
                    </a:cubicBezTo>
                    <a:cubicBezTo>
                      <a:pt x="47" y="36"/>
                      <a:pt x="49" y="36"/>
                      <a:pt x="50" y="36"/>
                    </a:cubicBezTo>
                    <a:cubicBezTo>
                      <a:pt x="51" y="36"/>
                      <a:pt x="52" y="35"/>
                      <a:pt x="52" y="35"/>
                    </a:cubicBezTo>
                    <a:cubicBezTo>
                      <a:pt x="54" y="35"/>
                      <a:pt x="55" y="36"/>
                      <a:pt x="54" y="35"/>
                    </a:cubicBezTo>
                    <a:cubicBezTo>
                      <a:pt x="54" y="35"/>
                      <a:pt x="54" y="34"/>
                      <a:pt x="53" y="33"/>
                    </a:cubicBezTo>
                    <a:cubicBezTo>
                      <a:pt x="52" y="32"/>
                      <a:pt x="49" y="30"/>
                      <a:pt x="51" y="29"/>
                    </a:cubicBezTo>
                    <a:cubicBezTo>
                      <a:pt x="52" y="28"/>
                      <a:pt x="53" y="28"/>
                      <a:pt x="54" y="29"/>
                    </a:cubicBezTo>
                    <a:cubicBezTo>
                      <a:pt x="55" y="29"/>
                      <a:pt x="56" y="31"/>
                      <a:pt x="56" y="31"/>
                    </a:cubicBezTo>
                    <a:cubicBezTo>
                      <a:pt x="56" y="27"/>
                      <a:pt x="56" y="27"/>
                      <a:pt x="56" y="27"/>
                    </a:cubicBezTo>
                    <a:cubicBezTo>
                      <a:pt x="56" y="27"/>
                      <a:pt x="59" y="27"/>
                      <a:pt x="60" y="26"/>
                    </a:cubicBezTo>
                    <a:cubicBezTo>
                      <a:pt x="60" y="25"/>
                      <a:pt x="59" y="23"/>
                      <a:pt x="59" y="23"/>
                    </a:cubicBezTo>
                    <a:cubicBezTo>
                      <a:pt x="59" y="23"/>
                      <a:pt x="59" y="23"/>
                      <a:pt x="62" y="23"/>
                    </a:cubicBezTo>
                    <a:cubicBezTo>
                      <a:pt x="65" y="22"/>
                      <a:pt x="64" y="22"/>
                      <a:pt x="66" y="22"/>
                    </a:cubicBezTo>
                    <a:cubicBezTo>
                      <a:pt x="67" y="22"/>
                      <a:pt x="70" y="22"/>
                      <a:pt x="70" y="22"/>
                    </a:cubicBezTo>
                    <a:cubicBezTo>
                      <a:pt x="70" y="22"/>
                      <a:pt x="72" y="21"/>
                      <a:pt x="71" y="20"/>
                    </a:cubicBezTo>
                    <a:cubicBezTo>
                      <a:pt x="71" y="19"/>
                      <a:pt x="69" y="17"/>
                      <a:pt x="69" y="17"/>
                    </a:cubicBezTo>
                    <a:cubicBezTo>
                      <a:pt x="69" y="17"/>
                      <a:pt x="70" y="14"/>
                      <a:pt x="70" y="15"/>
                    </a:cubicBezTo>
                    <a:cubicBezTo>
                      <a:pt x="70" y="17"/>
                      <a:pt x="73" y="19"/>
                      <a:pt x="73" y="19"/>
                    </a:cubicBezTo>
                    <a:cubicBezTo>
                      <a:pt x="75" y="17"/>
                      <a:pt x="75" y="17"/>
                      <a:pt x="75" y="17"/>
                    </a:cubicBezTo>
                    <a:cubicBezTo>
                      <a:pt x="78" y="16"/>
                      <a:pt x="78" y="16"/>
                      <a:pt x="78" y="16"/>
                    </a:cubicBezTo>
                    <a:cubicBezTo>
                      <a:pt x="81" y="15"/>
                      <a:pt x="81" y="15"/>
                      <a:pt x="81" y="15"/>
                    </a:cubicBezTo>
                    <a:cubicBezTo>
                      <a:pt x="81" y="15"/>
                      <a:pt x="84" y="15"/>
                      <a:pt x="86" y="15"/>
                    </a:cubicBezTo>
                    <a:cubicBezTo>
                      <a:pt x="87" y="15"/>
                      <a:pt x="90" y="14"/>
                      <a:pt x="90" y="14"/>
                    </a:cubicBezTo>
                    <a:cubicBezTo>
                      <a:pt x="91" y="12"/>
                      <a:pt x="91" y="12"/>
                      <a:pt x="91" y="12"/>
                    </a:cubicBezTo>
                    <a:cubicBezTo>
                      <a:pt x="87" y="8"/>
                      <a:pt x="87" y="8"/>
                      <a:pt x="87" y="8"/>
                    </a:cubicBezTo>
                    <a:cubicBezTo>
                      <a:pt x="87" y="8"/>
                      <a:pt x="89" y="5"/>
                      <a:pt x="89" y="6"/>
                    </a:cubicBezTo>
                    <a:cubicBezTo>
                      <a:pt x="90" y="7"/>
                      <a:pt x="90" y="9"/>
                      <a:pt x="91" y="9"/>
                    </a:cubicBezTo>
                    <a:cubicBezTo>
                      <a:pt x="92" y="9"/>
                      <a:pt x="93" y="10"/>
                      <a:pt x="94" y="9"/>
                    </a:cubicBezTo>
                    <a:cubicBezTo>
                      <a:pt x="94" y="8"/>
                      <a:pt x="94" y="5"/>
                      <a:pt x="94" y="5"/>
                    </a:cubicBezTo>
                    <a:cubicBezTo>
                      <a:pt x="94" y="5"/>
                      <a:pt x="93" y="4"/>
                      <a:pt x="94" y="4"/>
                    </a:cubicBezTo>
                    <a:cubicBezTo>
                      <a:pt x="95" y="5"/>
                      <a:pt x="97" y="7"/>
                      <a:pt x="97" y="7"/>
                    </a:cubicBezTo>
                    <a:cubicBezTo>
                      <a:pt x="100" y="7"/>
                      <a:pt x="100" y="7"/>
                      <a:pt x="100" y="7"/>
                    </a:cubicBezTo>
                    <a:cubicBezTo>
                      <a:pt x="103" y="4"/>
                      <a:pt x="103" y="4"/>
                      <a:pt x="103" y="4"/>
                    </a:cubicBezTo>
                    <a:cubicBezTo>
                      <a:pt x="104" y="6"/>
                      <a:pt x="104" y="6"/>
                      <a:pt x="104" y="6"/>
                    </a:cubicBezTo>
                    <a:cubicBezTo>
                      <a:pt x="104" y="6"/>
                      <a:pt x="106" y="5"/>
                      <a:pt x="107" y="5"/>
                    </a:cubicBezTo>
                    <a:cubicBezTo>
                      <a:pt x="108" y="5"/>
                      <a:pt x="108" y="4"/>
                      <a:pt x="109" y="4"/>
                    </a:cubicBezTo>
                    <a:cubicBezTo>
                      <a:pt x="110" y="4"/>
                      <a:pt x="112" y="5"/>
                      <a:pt x="112" y="5"/>
                    </a:cubicBezTo>
                    <a:cubicBezTo>
                      <a:pt x="117" y="6"/>
                      <a:pt x="117" y="6"/>
                      <a:pt x="117" y="6"/>
                    </a:cubicBezTo>
                    <a:cubicBezTo>
                      <a:pt x="119" y="3"/>
                      <a:pt x="119" y="3"/>
                      <a:pt x="119" y="3"/>
                    </a:cubicBezTo>
                    <a:cubicBezTo>
                      <a:pt x="124" y="5"/>
                      <a:pt x="124" y="5"/>
                      <a:pt x="124" y="5"/>
                    </a:cubicBezTo>
                    <a:cubicBezTo>
                      <a:pt x="128" y="7"/>
                      <a:pt x="128" y="7"/>
                      <a:pt x="128" y="7"/>
                    </a:cubicBezTo>
                    <a:cubicBezTo>
                      <a:pt x="133" y="7"/>
                      <a:pt x="133" y="7"/>
                      <a:pt x="133" y="7"/>
                    </a:cubicBezTo>
                    <a:cubicBezTo>
                      <a:pt x="133" y="7"/>
                      <a:pt x="137" y="5"/>
                      <a:pt x="138" y="5"/>
                    </a:cubicBezTo>
                    <a:cubicBezTo>
                      <a:pt x="140" y="4"/>
                      <a:pt x="144" y="4"/>
                      <a:pt x="144" y="4"/>
                    </a:cubicBezTo>
                    <a:cubicBezTo>
                      <a:pt x="144" y="4"/>
                      <a:pt x="145" y="4"/>
                      <a:pt x="147" y="4"/>
                    </a:cubicBezTo>
                    <a:cubicBezTo>
                      <a:pt x="149" y="3"/>
                      <a:pt x="154" y="3"/>
                      <a:pt x="154" y="3"/>
                    </a:cubicBezTo>
                    <a:cubicBezTo>
                      <a:pt x="157" y="0"/>
                      <a:pt x="157" y="0"/>
                      <a:pt x="157" y="0"/>
                    </a:cubicBezTo>
                    <a:cubicBezTo>
                      <a:pt x="162" y="2"/>
                      <a:pt x="162" y="2"/>
                      <a:pt x="162" y="2"/>
                    </a:cubicBezTo>
                    <a:cubicBezTo>
                      <a:pt x="162" y="4"/>
                      <a:pt x="162" y="4"/>
                      <a:pt x="162" y="4"/>
                    </a:cubicBezTo>
                    <a:cubicBezTo>
                      <a:pt x="157" y="8"/>
                      <a:pt x="157" y="8"/>
                      <a:pt x="157" y="8"/>
                    </a:cubicBezTo>
                    <a:cubicBezTo>
                      <a:pt x="157" y="15"/>
                      <a:pt x="157" y="15"/>
                      <a:pt x="157" y="15"/>
                    </a:cubicBezTo>
                    <a:cubicBezTo>
                      <a:pt x="156" y="25"/>
                      <a:pt x="153" y="30"/>
                      <a:pt x="152" y="36"/>
                    </a:cubicBezTo>
                    <a:cubicBezTo>
                      <a:pt x="151" y="39"/>
                      <a:pt x="149" y="40"/>
                      <a:pt x="152" y="45"/>
                    </a:cubicBezTo>
                    <a:cubicBezTo>
                      <a:pt x="154" y="47"/>
                      <a:pt x="154" y="54"/>
                      <a:pt x="158" y="58"/>
                    </a:cubicBezTo>
                    <a:cubicBezTo>
                      <a:pt x="160" y="60"/>
                      <a:pt x="158" y="65"/>
                      <a:pt x="161" y="67"/>
                    </a:cubicBezTo>
                    <a:cubicBezTo>
                      <a:pt x="161" y="67"/>
                      <a:pt x="161" y="68"/>
                      <a:pt x="162" y="70"/>
                    </a:cubicBezTo>
                    <a:cubicBezTo>
                      <a:pt x="164" y="72"/>
                      <a:pt x="164" y="71"/>
                      <a:pt x="165" y="72"/>
                    </a:cubicBezTo>
                    <a:cubicBezTo>
                      <a:pt x="165" y="72"/>
                      <a:pt x="167" y="73"/>
                      <a:pt x="168" y="74"/>
                    </a:cubicBezTo>
                    <a:cubicBezTo>
                      <a:pt x="169" y="75"/>
                      <a:pt x="169" y="77"/>
                      <a:pt x="169" y="78"/>
                    </a:cubicBezTo>
                    <a:cubicBezTo>
                      <a:pt x="169" y="79"/>
                      <a:pt x="170" y="80"/>
                      <a:pt x="170" y="80"/>
                    </a:cubicBezTo>
                    <a:cubicBezTo>
                      <a:pt x="170" y="80"/>
                      <a:pt x="171" y="79"/>
                      <a:pt x="171" y="80"/>
                    </a:cubicBezTo>
                    <a:cubicBezTo>
                      <a:pt x="171" y="81"/>
                      <a:pt x="170" y="79"/>
                      <a:pt x="171" y="81"/>
                    </a:cubicBezTo>
                    <a:cubicBezTo>
                      <a:pt x="173" y="83"/>
                      <a:pt x="176" y="83"/>
                      <a:pt x="176" y="83"/>
                    </a:cubicBezTo>
                    <a:cubicBezTo>
                      <a:pt x="175" y="87"/>
                      <a:pt x="175" y="87"/>
                      <a:pt x="175" y="87"/>
                    </a:cubicBezTo>
                    <a:cubicBezTo>
                      <a:pt x="173" y="88"/>
                      <a:pt x="173" y="88"/>
                      <a:pt x="173" y="88"/>
                    </a:cubicBezTo>
                    <a:cubicBezTo>
                      <a:pt x="173" y="88"/>
                      <a:pt x="168" y="88"/>
                      <a:pt x="168" y="90"/>
                    </a:cubicBezTo>
                    <a:cubicBezTo>
                      <a:pt x="168" y="91"/>
                      <a:pt x="168" y="95"/>
                      <a:pt x="168" y="95"/>
                    </a:cubicBezTo>
                    <a:cubicBezTo>
                      <a:pt x="165" y="98"/>
                      <a:pt x="165" y="98"/>
                      <a:pt x="165" y="98"/>
                    </a:cubicBezTo>
                    <a:cubicBezTo>
                      <a:pt x="165" y="98"/>
                      <a:pt x="167" y="102"/>
                      <a:pt x="167" y="103"/>
                    </a:cubicBezTo>
                    <a:cubicBezTo>
                      <a:pt x="167" y="104"/>
                      <a:pt x="168" y="104"/>
                      <a:pt x="168" y="104"/>
                    </a:cubicBezTo>
                    <a:cubicBezTo>
                      <a:pt x="165" y="105"/>
                      <a:pt x="165" y="105"/>
                      <a:pt x="165" y="105"/>
                    </a:cubicBezTo>
                    <a:cubicBezTo>
                      <a:pt x="161" y="105"/>
                      <a:pt x="161" y="105"/>
                      <a:pt x="161" y="105"/>
                    </a:cubicBezTo>
                    <a:cubicBezTo>
                      <a:pt x="153" y="103"/>
                      <a:pt x="153" y="103"/>
                      <a:pt x="153" y="103"/>
                    </a:cubicBezTo>
                    <a:cubicBezTo>
                      <a:pt x="151" y="106"/>
                      <a:pt x="151" y="106"/>
                      <a:pt x="151" y="106"/>
                    </a:cubicBezTo>
                    <a:cubicBezTo>
                      <a:pt x="149" y="106"/>
                      <a:pt x="149" y="106"/>
                      <a:pt x="149" y="106"/>
                    </a:cubicBezTo>
                    <a:cubicBezTo>
                      <a:pt x="149" y="106"/>
                      <a:pt x="148" y="108"/>
                      <a:pt x="146" y="109"/>
                    </a:cubicBezTo>
                    <a:cubicBezTo>
                      <a:pt x="145" y="110"/>
                      <a:pt x="144" y="111"/>
                      <a:pt x="143" y="111"/>
                    </a:cubicBezTo>
                    <a:cubicBezTo>
                      <a:pt x="141" y="112"/>
                      <a:pt x="139" y="110"/>
                      <a:pt x="139" y="110"/>
                    </a:cubicBezTo>
                    <a:cubicBezTo>
                      <a:pt x="136" y="109"/>
                      <a:pt x="136" y="109"/>
                      <a:pt x="136" y="109"/>
                    </a:cubicBezTo>
                    <a:cubicBezTo>
                      <a:pt x="133" y="105"/>
                      <a:pt x="133" y="105"/>
                      <a:pt x="133" y="105"/>
                    </a:cubicBezTo>
                    <a:cubicBezTo>
                      <a:pt x="124" y="99"/>
                      <a:pt x="124" y="99"/>
                      <a:pt x="124" y="99"/>
                    </a:cubicBezTo>
                    <a:cubicBezTo>
                      <a:pt x="119" y="97"/>
                      <a:pt x="119" y="97"/>
                      <a:pt x="119" y="97"/>
                    </a:cubicBezTo>
                    <a:cubicBezTo>
                      <a:pt x="115" y="96"/>
                      <a:pt x="115" y="96"/>
                      <a:pt x="115" y="96"/>
                    </a:cubicBezTo>
                    <a:cubicBezTo>
                      <a:pt x="110" y="96"/>
                      <a:pt x="110" y="96"/>
                      <a:pt x="110" y="96"/>
                    </a:cubicBezTo>
                    <a:cubicBezTo>
                      <a:pt x="106" y="94"/>
                      <a:pt x="106" y="94"/>
                      <a:pt x="106" y="94"/>
                    </a:cubicBezTo>
                    <a:cubicBezTo>
                      <a:pt x="102" y="94"/>
                      <a:pt x="102" y="94"/>
                      <a:pt x="102" y="94"/>
                    </a:cubicBezTo>
                    <a:cubicBezTo>
                      <a:pt x="97" y="92"/>
                      <a:pt x="97" y="92"/>
                      <a:pt x="97" y="92"/>
                    </a:cubicBezTo>
                    <a:cubicBezTo>
                      <a:pt x="93" y="95"/>
                      <a:pt x="93" y="95"/>
                      <a:pt x="93" y="95"/>
                    </a:cubicBezTo>
                    <a:cubicBezTo>
                      <a:pt x="88" y="98"/>
                      <a:pt x="88" y="98"/>
                      <a:pt x="88" y="98"/>
                    </a:cubicBezTo>
                    <a:cubicBezTo>
                      <a:pt x="83" y="103"/>
                      <a:pt x="83" y="103"/>
                      <a:pt x="83" y="103"/>
                    </a:cubicBezTo>
                    <a:cubicBezTo>
                      <a:pt x="83" y="103"/>
                      <a:pt x="80" y="106"/>
                      <a:pt x="78" y="107"/>
                    </a:cubicBezTo>
                    <a:cubicBezTo>
                      <a:pt x="77" y="106"/>
                      <a:pt x="77" y="106"/>
                      <a:pt x="77" y="106"/>
                    </a:cubicBezTo>
                    <a:cubicBezTo>
                      <a:pt x="77" y="106"/>
                      <a:pt x="77" y="103"/>
                      <a:pt x="78" y="101"/>
                    </a:cubicBezTo>
                    <a:cubicBezTo>
                      <a:pt x="79" y="100"/>
                      <a:pt x="79" y="98"/>
                      <a:pt x="79" y="97"/>
                    </a:cubicBezTo>
                    <a:cubicBezTo>
                      <a:pt x="79" y="96"/>
                      <a:pt x="79" y="94"/>
                      <a:pt x="78" y="92"/>
                    </a:cubicBezTo>
                    <a:cubicBezTo>
                      <a:pt x="78" y="90"/>
                      <a:pt x="77" y="87"/>
                      <a:pt x="77" y="87"/>
                    </a:cubicBezTo>
                    <a:cubicBezTo>
                      <a:pt x="80" y="85"/>
                      <a:pt x="80" y="85"/>
                      <a:pt x="80" y="85"/>
                    </a:cubicBezTo>
                    <a:cubicBezTo>
                      <a:pt x="78" y="80"/>
                      <a:pt x="78" y="80"/>
                      <a:pt x="78" y="80"/>
                    </a:cubicBezTo>
                    <a:cubicBezTo>
                      <a:pt x="76" y="80"/>
                      <a:pt x="76" y="80"/>
                      <a:pt x="76" y="80"/>
                    </a:cubicBezTo>
                    <a:cubicBezTo>
                      <a:pt x="73" y="80"/>
                      <a:pt x="73" y="80"/>
                      <a:pt x="73" y="80"/>
                    </a:cubicBezTo>
                    <a:cubicBezTo>
                      <a:pt x="71" y="83"/>
                      <a:pt x="71" y="83"/>
                      <a:pt x="71" y="83"/>
                    </a:cubicBezTo>
                    <a:cubicBezTo>
                      <a:pt x="71" y="83"/>
                      <a:pt x="72" y="85"/>
                      <a:pt x="72" y="86"/>
                    </a:cubicBezTo>
                    <a:cubicBezTo>
                      <a:pt x="71" y="87"/>
                      <a:pt x="69" y="87"/>
                      <a:pt x="69" y="87"/>
                    </a:cubicBezTo>
                    <a:cubicBezTo>
                      <a:pt x="68" y="88"/>
                      <a:pt x="68" y="91"/>
                      <a:pt x="68" y="91"/>
                    </a:cubicBezTo>
                    <a:cubicBezTo>
                      <a:pt x="64" y="87"/>
                      <a:pt x="64" y="87"/>
                      <a:pt x="64" y="87"/>
                    </a:cubicBezTo>
                    <a:cubicBezTo>
                      <a:pt x="64" y="87"/>
                      <a:pt x="62" y="87"/>
                      <a:pt x="61" y="86"/>
                    </a:cubicBezTo>
                    <a:cubicBezTo>
                      <a:pt x="60" y="86"/>
                      <a:pt x="58" y="86"/>
                      <a:pt x="58" y="86"/>
                    </a:cubicBezTo>
                    <a:cubicBezTo>
                      <a:pt x="58" y="86"/>
                      <a:pt x="58" y="86"/>
                      <a:pt x="57" y="86"/>
                    </a:cubicBezTo>
                    <a:cubicBezTo>
                      <a:pt x="55" y="86"/>
                      <a:pt x="55" y="86"/>
                      <a:pt x="54" y="84"/>
                    </a:cubicBezTo>
                    <a:cubicBezTo>
                      <a:pt x="53" y="82"/>
                      <a:pt x="50" y="77"/>
                      <a:pt x="50" y="77"/>
                    </a:cubicBezTo>
                    <a:cubicBezTo>
                      <a:pt x="50" y="77"/>
                      <a:pt x="49" y="75"/>
                      <a:pt x="48" y="75"/>
                    </a:cubicBezTo>
                    <a:cubicBezTo>
                      <a:pt x="48" y="75"/>
                      <a:pt x="47" y="77"/>
                      <a:pt x="47" y="77"/>
                    </a:cubicBezTo>
                    <a:cubicBezTo>
                      <a:pt x="46" y="77"/>
                      <a:pt x="46" y="75"/>
                      <a:pt x="46" y="74"/>
                    </a:cubicBezTo>
                    <a:cubicBezTo>
                      <a:pt x="46" y="73"/>
                      <a:pt x="46" y="72"/>
                      <a:pt x="46" y="70"/>
                    </a:cubicBezTo>
                    <a:cubicBezTo>
                      <a:pt x="46" y="68"/>
                      <a:pt x="45" y="66"/>
                      <a:pt x="46" y="66"/>
                    </a:cubicBezTo>
                    <a:cubicBezTo>
                      <a:pt x="46" y="66"/>
                      <a:pt x="47" y="67"/>
                      <a:pt x="48" y="67"/>
                    </a:cubicBezTo>
                    <a:cubicBezTo>
                      <a:pt x="49" y="67"/>
                      <a:pt x="49" y="65"/>
                      <a:pt x="49" y="65"/>
                    </a:cubicBezTo>
                    <a:cubicBezTo>
                      <a:pt x="50" y="65"/>
                      <a:pt x="51" y="66"/>
                      <a:pt x="51" y="66"/>
                    </a:cubicBezTo>
                    <a:cubicBezTo>
                      <a:pt x="52" y="66"/>
                      <a:pt x="53" y="66"/>
                      <a:pt x="53" y="66"/>
                    </a:cubicBezTo>
                    <a:cubicBezTo>
                      <a:pt x="54" y="65"/>
                      <a:pt x="54" y="65"/>
                      <a:pt x="54" y="64"/>
                    </a:cubicBezTo>
                    <a:cubicBezTo>
                      <a:pt x="54" y="63"/>
                      <a:pt x="53" y="62"/>
                      <a:pt x="53" y="62"/>
                    </a:cubicBezTo>
                    <a:cubicBezTo>
                      <a:pt x="52" y="62"/>
                      <a:pt x="46" y="65"/>
                      <a:pt x="46" y="65"/>
                    </a:cubicBezTo>
                    <a:cubicBezTo>
                      <a:pt x="42" y="65"/>
                      <a:pt x="42" y="65"/>
                      <a:pt x="42" y="65"/>
                    </a:cubicBezTo>
                    <a:cubicBezTo>
                      <a:pt x="44" y="63"/>
                      <a:pt x="44" y="63"/>
                      <a:pt x="44" y="63"/>
                    </a:cubicBezTo>
                    <a:cubicBezTo>
                      <a:pt x="42" y="61"/>
                      <a:pt x="42" y="61"/>
                      <a:pt x="42" y="61"/>
                    </a:cubicBezTo>
                    <a:cubicBezTo>
                      <a:pt x="42" y="59"/>
                      <a:pt x="42" y="59"/>
                      <a:pt x="42" y="59"/>
                    </a:cubicBezTo>
                    <a:cubicBezTo>
                      <a:pt x="40" y="58"/>
                      <a:pt x="40" y="58"/>
                      <a:pt x="40" y="58"/>
                    </a:cubicBezTo>
                    <a:cubicBezTo>
                      <a:pt x="41" y="56"/>
                      <a:pt x="41" y="56"/>
                      <a:pt x="41" y="56"/>
                    </a:cubicBezTo>
                    <a:cubicBezTo>
                      <a:pt x="43" y="56"/>
                      <a:pt x="43" y="56"/>
                      <a:pt x="43" y="56"/>
                    </a:cubicBezTo>
                    <a:cubicBezTo>
                      <a:pt x="45" y="55"/>
                      <a:pt x="45" y="55"/>
                      <a:pt x="45" y="55"/>
                    </a:cubicBezTo>
                    <a:cubicBezTo>
                      <a:pt x="45" y="51"/>
                      <a:pt x="45" y="51"/>
                      <a:pt x="45" y="51"/>
                    </a:cubicBezTo>
                    <a:cubicBezTo>
                      <a:pt x="43" y="52"/>
                      <a:pt x="43" y="52"/>
                      <a:pt x="43" y="52"/>
                    </a:cubicBezTo>
                    <a:cubicBezTo>
                      <a:pt x="44" y="54"/>
                      <a:pt x="44" y="54"/>
                      <a:pt x="44" y="54"/>
                    </a:cubicBezTo>
                    <a:cubicBezTo>
                      <a:pt x="40" y="54"/>
                      <a:pt x="40" y="54"/>
                      <a:pt x="40" y="54"/>
                    </a:cubicBezTo>
                    <a:cubicBezTo>
                      <a:pt x="39" y="52"/>
                      <a:pt x="39" y="52"/>
                      <a:pt x="39" y="52"/>
                    </a:cubicBezTo>
                    <a:close/>
                    <a:moveTo>
                      <a:pt x="23" y="103"/>
                    </a:moveTo>
                    <a:cubicBezTo>
                      <a:pt x="23" y="103"/>
                      <a:pt x="23" y="103"/>
                      <a:pt x="23" y="103"/>
                    </a:cubicBezTo>
                    <a:cubicBezTo>
                      <a:pt x="23" y="103"/>
                      <a:pt x="25" y="103"/>
                      <a:pt x="25" y="103"/>
                    </a:cubicBezTo>
                    <a:cubicBezTo>
                      <a:pt x="25" y="103"/>
                      <a:pt x="26" y="104"/>
                      <a:pt x="25" y="104"/>
                    </a:cubicBezTo>
                    <a:cubicBezTo>
                      <a:pt x="25" y="105"/>
                      <a:pt x="26" y="105"/>
                      <a:pt x="25" y="105"/>
                    </a:cubicBezTo>
                    <a:cubicBezTo>
                      <a:pt x="24" y="105"/>
                      <a:pt x="22" y="106"/>
                      <a:pt x="22" y="105"/>
                    </a:cubicBezTo>
                    <a:cubicBezTo>
                      <a:pt x="22" y="105"/>
                      <a:pt x="23" y="104"/>
                      <a:pt x="23" y="104"/>
                    </a:cubicBezTo>
                    <a:cubicBezTo>
                      <a:pt x="23" y="103"/>
                      <a:pt x="23" y="103"/>
                      <a:pt x="23" y="103"/>
                    </a:cubicBezTo>
                    <a:close/>
                    <a:moveTo>
                      <a:pt x="64" y="95"/>
                    </a:moveTo>
                    <a:cubicBezTo>
                      <a:pt x="64" y="95"/>
                      <a:pt x="64" y="95"/>
                      <a:pt x="64" y="95"/>
                    </a:cubicBezTo>
                    <a:cubicBezTo>
                      <a:pt x="64" y="95"/>
                      <a:pt x="63" y="98"/>
                      <a:pt x="64" y="98"/>
                    </a:cubicBezTo>
                    <a:cubicBezTo>
                      <a:pt x="64" y="98"/>
                      <a:pt x="65" y="98"/>
                      <a:pt x="66" y="98"/>
                    </a:cubicBezTo>
                    <a:cubicBezTo>
                      <a:pt x="67" y="97"/>
                      <a:pt x="67" y="97"/>
                      <a:pt x="67" y="97"/>
                    </a:cubicBezTo>
                    <a:cubicBezTo>
                      <a:pt x="67" y="96"/>
                      <a:pt x="67" y="95"/>
                      <a:pt x="67" y="95"/>
                    </a:cubicBezTo>
                    <a:cubicBezTo>
                      <a:pt x="64" y="95"/>
                      <a:pt x="64" y="95"/>
                      <a:pt x="64" y="95"/>
                    </a:cubicBezTo>
                    <a:close/>
                    <a:moveTo>
                      <a:pt x="9" y="91"/>
                    </a:moveTo>
                    <a:cubicBezTo>
                      <a:pt x="9" y="91"/>
                      <a:pt x="9" y="91"/>
                      <a:pt x="9" y="91"/>
                    </a:cubicBezTo>
                    <a:cubicBezTo>
                      <a:pt x="8" y="92"/>
                      <a:pt x="8" y="92"/>
                      <a:pt x="8" y="92"/>
                    </a:cubicBezTo>
                    <a:cubicBezTo>
                      <a:pt x="8" y="92"/>
                      <a:pt x="7" y="89"/>
                      <a:pt x="7" y="88"/>
                    </a:cubicBezTo>
                    <a:cubicBezTo>
                      <a:pt x="7" y="88"/>
                      <a:pt x="5" y="87"/>
                      <a:pt x="5" y="87"/>
                    </a:cubicBezTo>
                    <a:cubicBezTo>
                      <a:pt x="5" y="87"/>
                      <a:pt x="4" y="87"/>
                      <a:pt x="4" y="87"/>
                    </a:cubicBezTo>
                    <a:cubicBezTo>
                      <a:pt x="3" y="87"/>
                      <a:pt x="3" y="88"/>
                      <a:pt x="3" y="88"/>
                    </a:cubicBezTo>
                    <a:cubicBezTo>
                      <a:pt x="2" y="88"/>
                      <a:pt x="2" y="88"/>
                      <a:pt x="2" y="88"/>
                    </a:cubicBezTo>
                    <a:cubicBezTo>
                      <a:pt x="2" y="88"/>
                      <a:pt x="1" y="88"/>
                      <a:pt x="1" y="88"/>
                    </a:cubicBezTo>
                    <a:cubicBezTo>
                      <a:pt x="0" y="89"/>
                      <a:pt x="1" y="90"/>
                      <a:pt x="1" y="90"/>
                    </a:cubicBezTo>
                    <a:cubicBezTo>
                      <a:pt x="1" y="90"/>
                      <a:pt x="2" y="90"/>
                      <a:pt x="3" y="91"/>
                    </a:cubicBezTo>
                    <a:cubicBezTo>
                      <a:pt x="4" y="91"/>
                      <a:pt x="4" y="91"/>
                      <a:pt x="4" y="91"/>
                    </a:cubicBezTo>
                    <a:cubicBezTo>
                      <a:pt x="4" y="91"/>
                      <a:pt x="6" y="93"/>
                      <a:pt x="7" y="94"/>
                    </a:cubicBezTo>
                    <a:cubicBezTo>
                      <a:pt x="7" y="94"/>
                      <a:pt x="7" y="95"/>
                      <a:pt x="7" y="95"/>
                    </a:cubicBezTo>
                    <a:cubicBezTo>
                      <a:pt x="4" y="97"/>
                      <a:pt x="4" y="97"/>
                      <a:pt x="4" y="97"/>
                    </a:cubicBezTo>
                    <a:cubicBezTo>
                      <a:pt x="4" y="97"/>
                      <a:pt x="5" y="98"/>
                      <a:pt x="5" y="98"/>
                    </a:cubicBezTo>
                    <a:cubicBezTo>
                      <a:pt x="6" y="98"/>
                      <a:pt x="4" y="99"/>
                      <a:pt x="4" y="99"/>
                    </a:cubicBezTo>
                    <a:cubicBezTo>
                      <a:pt x="4" y="99"/>
                      <a:pt x="4" y="101"/>
                      <a:pt x="4" y="101"/>
                    </a:cubicBezTo>
                    <a:cubicBezTo>
                      <a:pt x="4" y="101"/>
                      <a:pt x="5" y="102"/>
                      <a:pt x="7" y="102"/>
                    </a:cubicBezTo>
                    <a:cubicBezTo>
                      <a:pt x="9" y="103"/>
                      <a:pt x="9" y="102"/>
                      <a:pt x="9" y="102"/>
                    </a:cubicBezTo>
                    <a:cubicBezTo>
                      <a:pt x="10" y="103"/>
                      <a:pt x="10" y="103"/>
                      <a:pt x="10" y="103"/>
                    </a:cubicBezTo>
                    <a:cubicBezTo>
                      <a:pt x="10" y="104"/>
                      <a:pt x="10" y="104"/>
                      <a:pt x="10" y="104"/>
                    </a:cubicBezTo>
                    <a:cubicBezTo>
                      <a:pt x="11" y="105"/>
                      <a:pt x="11" y="105"/>
                      <a:pt x="11" y="105"/>
                    </a:cubicBezTo>
                    <a:cubicBezTo>
                      <a:pt x="14" y="106"/>
                      <a:pt x="14" y="106"/>
                      <a:pt x="14" y="106"/>
                    </a:cubicBezTo>
                    <a:cubicBezTo>
                      <a:pt x="14" y="107"/>
                      <a:pt x="14" y="107"/>
                      <a:pt x="14" y="107"/>
                    </a:cubicBezTo>
                    <a:cubicBezTo>
                      <a:pt x="14" y="110"/>
                      <a:pt x="14" y="110"/>
                      <a:pt x="14" y="110"/>
                    </a:cubicBezTo>
                    <a:cubicBezTo>
                      <a:pt x="14" y="110"/>
                      <a:pt x="13" y="110"/>
                      <a:pt x="12" y="110"/>
                    </a:cubicBezTo>
                    <a:cubicBezTo>
                      <a:pt x="12" y="111"/>
                      <a:pt x="12" y="112"/>
                      <a:pt x="11" y="112"/>
                    </a:cubicBezTo>
                    <a:cubicBezTo>
                      <a:pt x="11" y="112"/>
                      <a:pt x="11" y="114"/>
                      <a:pt x="10" y="115"/>
                    </a:cubicBezTo>
                    <a:cubicBezTo>
                      <a:pt x="10" y="116"/>
                      <a:pt x="11" y="117"/>
                      <a:pt x="11" y="118"/>
                    </a:cubicBezTo>
                    <a:cubicBezTo>
                      <a:pt x="11" y="120"/>
                      <a:pt x="12" y="119"/>
                      <a:pt x="13" y="119"/>
                    </a:cubicBezTo>
                    <a:cubicBezTo>
                      <a:pt x="13" y="119"/>
                      <a:pt x="14" y="118"/>
                      <a:pt x="14" y="118"/>
                    </a:cubicBezTo>
                    <a:cubicBezTo>
                      <a:pt x="15" y="118"/>
                      <a:pt x="16" y="116"/>
                      <a:pt x="17" y="115"/>
                    </a:cubicBezTo>
                    <a:cubicBezTo>
                      <a:pt x="17" y="114"/>
                      <a:pt x="17" y="113"/>
                      <a:pt x="17" y="113"/>
                    </a:cubicBezTo>
                    <a:cubicBezTo>
                      <a:pt x="16" y="112"/>
                      <a:pt x="17" y="110"/>
                      <a:pt x="17" y="110"/>
                    </a:cubicBezTo>
                    <a:cubicBezTo>
                      <a:pt x="17" y="109"/>
                      <a:pt x="17" y="109"/>
                      <a:pt x="17" y="109"/>
                    </a:cubicBezTo>
                    <a:cubicBezTo>
                      <a:pt x="16" y="105"/>
                      <a:pt x="16" y="105"/>
                      <a:pt x="16" y="105"/>
                    </a:cubicBezTo>
                    <a:cubicBezTo>
                      <a:pt x="18" y="101"/>
                      <a:pt x="18" y="101"/>
                      <a:pt x="18" y="101"/>
                    </a:cubicBezTo>
                    <a:cubicBezTo>
                      <a:pt x="20" y="101"/>
                      <a:pt x="20" y="101"/>
                      <a:pt x="20" y="101"/>
                    </a:cubicBezTo>
                    <a:cubicBezTo>
                      <a:pt x="23" y="99"/>
                      <a:pt x="23" y="99"/>
                      <a:pt x="23" y="99"/>
                    </a:cubicBezTo>
                    <a:cubicBezTo>
                      <a:pt x="23" y="99"/>
                      <a:pt x="23" y="99"/>
                      <a:pt x="23" y="99"/>
                    </a:cubicBezTo>
                    <a:cubicBezTo>
                      <a:pt x="23" y="99"/>
                      <a:pt x="24" y="99"/>
                      <a:pt x="25" y="98"/>
                    </a:cubicBezTo>
                    <a:cubicBezTo>
                      <a:pt x="27" y="98"/>
                      <a:pt x="26" y="99"/>
                      <a:pt x="27" y="99"/>
                    </a:cubicBezTo>
                    <a:cubicBezTo>
                      <a:pt x="27" y="100"/>
                      <a:pt x="28" y="100"/>
                      <a:pt x="29" y="100"/>
                    </a:cubicBezTo>
                    <a:cubicBezTo>
                      <a:pt x="29" y="100"/>
                      <a:pt x="30" y="98"/>
                      <a:pt x="30" y="98"/>
                    </a:cubicBezTo>
                    <a:cubicBezTo>
                      <a:pt x="30" y="97"/>
                      <a:pt x="29" y="97"/>
                      <a:pt x="29" y="97"/>
                    </a:cubicBezTo>
                    <a:cubicBezTo>
                      <a:pt x="28" y="95"/>
                      <a:pt x="28" y="95"/>
                      <a:pt x="28" y="95"/>
                    </a:cubicBezTo>
                    <a:cubicBezTo>
                      <a:pt x="31" y="94"/>
                      <a:pt x="31" y="94"/>
                      <a:pt x="31" y="94"/>
                    </a:cubicBezTo>
                    <a:cubicBezTo>
                      <a:pt x="32" y="93"/>
                      <a:pt x="32" y="93"/>
                      <a:pt x="32" y="93"/>
                    </a:cubicBezTo>
                    <a:cubicBezTo>
                      <a:pt x="34" y="91"/>
                      <a:pt x="34" y="91"/>
                      <a:pt x="34" y="91"/>
                    </a:cubicBezTo>
                    <a:cubicBezTo>
                      <a:pt x="33" y="89"/>
                      <a:pt x="33" y="89"/>
                      <a:pt x="33" y="89"/>
                    </a:cubicBezTo>
                    <a:cubicBezTo>
                      <a:pt x="33" y="89"/>
                      <a:pt x="35" y="89"/>
                      <a:pt x="36" y="89"/>
                    </a:cubicBezTo>
                    <a:cubicBezTo>
                      <a:pt x="36" y="89"/>
                      <a:pt x="36" y="88"/>
                      <a:pt x="36" y="88"/>
                    </a:cubicBezTo>
                    <a:cubicBezTo>
                      <a:pt x="35" y="86"/>
                      <a:pt x="35" y="86"/>
                      <a:pt x="35" y="86"/>
                    </a:cubicBezTo>
                    <a:cubicBezTo>
                      <a:pt x="35" y="86"/>
                      <a:pt x="37" y="86"/>
                      <a:pt x="38" y="85"/>
                    </a:cubicBezTo>
                    <a:cubicBezTo>
                      <a:pt x="38" y="85"/>
                      <a:pt x="37" y="84"/>
                      <a:pt x="37" y="84"/>
                    </a:cubicBezTo>
                    <a:cubicBezTo>
                      <a:pt x="37" y="83"/>
                      <a:pt x="38" y="82"/>
                      <a:pt x="38" y="82"/>
                    </a:cubicBezTo>
                    <a:cubicBezTo>
                      <a:pt x="38" y="82"/>
                      <a:pt x="40" y="84"/>
                      <a:pt x="41" y="84"/>
                    </a:cubicBezTo>
                    <a:cubicBezTo>
                      <a:pt x="42" y="85"/>
                      <a:pt x="42" y="84"/>
                      <a:pt x="43" y="84"/>
                    </a:cubicBezTo>
                    <a:cubicBezTo>
                      <a:pt x="43" y="83"/>
                      <a:pt x="42" y="82"/>
                      <a:pt x="42" y="82"/>
                    </a:cubicBezTo>
                    <a:cubicBezTo>
                      <a:pt x="41" y="81"/>
                      <a:pt x="41" y="81"/>
                      <a:pt x="41" y="81"/>
                    </a:cubicBezTo>
                    <a:cubicBezTo>
                      <a:pt x="38" y="80"/>
                      <a:pt x="38" y="80"/>
                      <a:pt x="38" y="80"/>
                    </a:cubicBezTo>
                    <a:cubicBezTo>
                      <a:pt x="34" y="78"/>
                      <a:pt x="34" y="78"/>
                      <a:pt x="34" y="78"/>
                    </a:cubicBezTo>
                    <a:cubicBezTo>
                      <a:pt x="34" y="78"/>
                      <a:pt x="31" y="78"/>
                      <a:pt x="31" y="77"/>
                    </a:cubicBezTo>
                    <a:cubicBezTo>
                      <a:pt x="30" y="77"/>
                      <a:pt x="30" y="77"/>
                      <a:pt x="30" y="77"/>
                    </a:cubicBezTo>
                    <a:cubicBezTo>
                      <a:pt x="30" y="77"/>
                      <a:pt x="28" y="77"/>
                      <a:pt x="28" y="77"/>
                    </a:cubicBezTo>
                    <a:cubicBezTo>
                      <a:pt x="27" y="77"/>
                      <a:pt x="26" y="78"/>
                      <a:pt x="25" y="79"/>
                    </a:cubicBezTo>
                    <a:cubicBezTo>
                      <a:pt x="25" y="79"/>
                      <a:pt x="24" y="80"/>
                      <a:pt x="23" y="80"/>
                    </a:cubicBezTo>
                    <a:cubicBezTo>
                      <a:pt x="23" y="80"/>
                      <a:pt x="22" y="78"/>
                      <a:pt x="22" y="78"/>
                    </a:cubicBezTo>
                    <a:cubicBezTo>
                      <a:pt x="20" y="78"/>
                      <a:pt x="20" y="78"/>
                      <a:pt x="20" y="78"/>
                    </a:cubicBezTo>
                    <a:cubicBezTo>
                      <a:pt x="20" y="78"/>
                      <a:pt x="19" y="80"/>
                      <a:pt x="19" y="81"/>
                    </a:cubicBezTo>
                    <a:cubicBezTo>
                      <a:pt x="19" y="81"/>
                      <a:pt x="17" y="81"/>
                      <a:pt x="16" y="81"/>
                    </a:cubicBezTo>
                    <a:cubicBezTo>
                      <a:pt x="15" y="82"/>
                      <a:pt x="14" y="82"/>
                      <a:pt x="13" y="83"/>
                    </a:cubicBezTo>
                    <a:cubicBezTo>
                      <a:pt x="12" y="83"/>
                      <a:pt x="14" y="84"/>
                      <a:pt x="14" y="84"/>
                    </a:cubicBezTo>
                    <a:cubicBezTo>
                      <a:pt x="14" y="86"/>
                      <a:pt x="14" y="86"/>
                      <a:pt x="14" y="86"/>
                    </a:cubicBezTo>
                    <a:cubicBezTo>
                      <a:pt x="12" y="86"/>
                      <a:pt x="12" y="86"/>
                      <a:pt x="12" y="86"/>
                    </a:cubicBezTo>
                    <a:cubicBezTo>
                      <a:pt x="11" y="85"/>
                      <a:pt x="11" y="85"/>
                      <a:pt x="11" y="85"/>
                    </a:cubicBezTo>
                    <a:cubicBezTo>
                      <a:pt x="9" y="87"/>
                      <a:pt x="9" y="87"/>
                      <a:pt x="9" y="87"/>
                    </a:cubicBezTo>
                    <a:cubicBezTo>
                      <a:pt x="8" y="89"/>
                      <a:pt x="8" y="89"/>
                      <a:pt x="8" y="89"/>
                    </a:cubicBezTo>
                    <a:cubicBezTo>
                      <a:pt x="8" y="89"/>
                      <a:pt x="9" y="91"/>
                      <a:pt x="9" y="91"/>
                    </a:cubicBezTo>
                    <a:close/>
                    <a:moveTo>
                      <a:pt x="35" y="76"/>
                    </a:moveTo>
                    <a:cubicBezTo>
                      <a:pt x="35" y="76"/>
                      <a:pt x="35" y="76"/>
                      <a:pt x="35" y="76"/>
                    </a:cubicBezTo>
                    <a:cubicBezTo>
                      <a:pt x="36" y="77"/>
                      <a:pt x="36" y="77"/>
                      <a:pt x="36" y="77"/>
                    </a:cubicBezTo>
                    <a:cubicBezTo>
                      <a:pt x="36" y="77"/>
                      <a:pt x="37" y="78"/>
                      <a:pt x="39" y="78"/>
                    </a:cubicBezTo>
                    <a:cubicBezTo>
                      <a:pt x="42" y="78"/>
                      <a:pt x="42" y="80"/>
                      <a:pt x="44" y="78"/>
                    </a:cubicBezTo>
                    <a:cubicBezTo>
                      <a:pt x="44" y="77"/>
                      <a:pt x="44" y="77"/>
                      <a:pt x="43" y="76"/>
                    </a:cubicBezTo>
                    <a:cubicBezTo>
                      <a:pt x="43" y="75"/>
                      <a:pt x="42" y="75"/>
                      <a:pt x="42" y="74"/>
                    </a:cubicBezTo>
                    <a:cubicBezTo>
                      <a:pt x="42" y="74"/>
                      <a:pt x="42" y="74"/>
                      <a:pt x="40" y="72"/>
                    </a:cubicBezTo>
                    <a:cubicBezTo>
                      <a:pt x="39" y="71"/>
                      <a:pt x="39" y="72"/>
                      <a:pt x="38" y="72"/>
                    </a:cubicBezTo>
                    <a:cubicBezTo>
                      <a:pt x="37" y="72"/>
                      <a:pt x="36" y="72"/>
                      <a:pt x="35" y="72"/>
                    </a:cubicBezTo>
                    <a:cubicBezTo>
                      <a:pt x="34" y="73"/>
                      <a:pt x="36" y="74"/>
                      <a:pt x="36" y="75"/>
                    </a:cubicBezTo>
                    <a:cubicBezTo>
                      <a:pt x="36" y="75"/>
                      <a:pt x="35" y="76"/>
                      <a:pt x="35" y="76"/>
                    </a:cubicBezTo>
                    <a:close/>
                    <a:moveTo>
                      <a:pt x="22" y="57"/>
                    </a:moveTo>
                    <a:cubicBezTo>
                      <a:pt x="22" y="57"/>
                      <a:pt x="22" y="57"/>
                      <a:pt x="22" y="57"/>
                    </a:cubicBezTo>
                    <a:cubicBezTo>
                      <a:pt x="22" y="56"/>
                      <a:pt x="24" y="56"/>
                      <a:pt x="25" y="57"/>
                    </a:cubicBezTo>
                    <a:cubicBezTo>
                      <a:pt x="25" y="57"/>
                      <a:pt x="27" y="58"/>
                      <a:pt x="27" y="59"/>
                    </a:cubicBezTo>
                    <a:cubicBezTo>
                      <a:pt x="27" y="59"/>
                      <a:pt x="28" y="59"/>
                      <a:pt x="28" y="60"/>
                    </a:cubicBezTo>
                    <a:cubicBezTo>
                      <a:pt x="28" y="60"/>
                      <a:pt x="29" y="61"/>
                      <a:pt x="29" y="62"/>
                    </a:cubicBezTo>
                    <a:cubicBezTo>
                      <a:pt x="30" y="63"/>
                      <a:pt x="31" y="64"/>
                      <a:pt x="31" y="64"/>
                    </a:cubicBezTo>
                    <a:cubicBezTo>
                      <a:pt x="31" y="64"/>
                      <a:pt x="32" y="65"/>
                      <a:pt x="31" y="65"/>
                    </a:cubicBezTo>
                    <a:cubicBezTo>
                      <a:pt x="30" y="65"/>
                      <a:pt x="27" y="65"/>
                      <a:pt x="27" y="65"/>
                    </a:cubicBezTo>
                    <a:cubicBezTo>
                      <a:pt x="27" y="65"/>
                      <a:pt x="26" y="66"/>
                      <a:pt x="26" y="66"/>
                    </a:cubicBezTo>
                    <a:cubicBezTo>
                      <a:pt x="26" y="67"/>
                      <a:pt x="28" y="68"/>
                      <a:pt x="27" y="68"/>
                    </a:cubicBezTo>
                    <a:cubicBezTo>
                      <a:pt x="26" y="69"/>
                      <a:pt x="26" y="69"/>
                      <a:pt x="25" y="69"/>
                    </a:cubicBezTo>
                    <a:cubicBezTo>
                      <a:pt x="24" y="68"/>
                      <a:pt x="23" y="66"/>
                      <a:pt x="23" y="66"/>
                    </a:cubicBezTo>
                    <a:cubicBezTo>
                      <a:pt x="22" y="67"/>
                      <a:pt x="22" y="70"/>
                      <a:pt x="22" y="70"/>
                    </a:cubicBezTo>
                    <a:cubicBezTo>
                      <a:pt x="22" y="71"/>
                      <a:pt x="23" y="72"/>
                      <a:pt x="22" y="73"/>
                    </a:cubicBezTo>
                    <a:cubicBezTo>
                      <a:pt x="22" y="73"/>
                      <a:pt x="19" y="74"/>
                      <a:pt x="19" y="74"/>
                    </a:cubicBezTo>
                    <a:cubicBezTo>
                      <a:pt x="19" y="74"/>
                      <a:pt x="18" y="74"/>
                      <a:pt x="18" y="74"/>
                    </a:cubicBezTo>
                    <a:cubicBezTo>
                      <a:pt x="17" y="74"/>
                      <a:pt x="15" y="72"/>
                      <a:pt x="14" y="71"/>
                    </a:cubicBezTo>
                    <a:cubicBezTo>
                      <a:pt x="14" y="70"/>
                      <a:pt x="14" y="68"/>
                      <a:pt x="14" y="68"/>
                    </a:cubicBezTo>
                    <a:cubicBezTo>
                      <a:pt x="13" y="67"/>
                      <a:pt x="12" y="66"/>
                      <a:pt x="12" y="66"/>
                    </a:cubicBezTo>
                    <a:cubicBezTo>
                      <a:pt x="12" y="66"/>
                      <a:pt x="13" y="65"/>
                      <a:pt x="11" y="66"/>
                    </a:cubicBezTo>
                    <a:cubicBezTo>
                      <a:pt x="8" y="66"/>
                      <a:pt x="9" y="67"/>
                      <a:pt x="8" y="67"/>
                    </a:cubicBezTo>
                    <a:cubicBezTo>
                      <a:pt x="7" y="66"/>
                      <a:pt x="7" y="65"/>
                      <a:pt x="5" y="65"/>
                    </a:cubicBezTo>
                    <a:cubicBezTo>
                      <a:pt x="4" y="65"/>
                      <a:pt x="3" y="64"/>
                      <a:pt x="3" y="64"/>
                    </a:cubicBezTo>
                    <a:cubicBezTo>
                      <a:pt x="3" y="64"/>
                      <a:pt x="6" y="62"/>
                      <a:pt x="7" y="62"/>
                    </a:cubicBezTo>
                    <a:cubicBezTo>
                      <a:pt x="8" y="62"/>
                      <a:pt x="7" y="62"/>
                      <a:pt x="9" y="62"/>
                    </a:cubicBezTo>
                    <a:cubicBezTo>
                      <a:pt x="12" y="61"/>
                      <a:pt x="13" y="63"/>
                      <a:pt x="13" y="61"/>
                    </a:cubicBezTo>
                    <a:cubicBezTo>
                      <a:pt x="14" y="59"/>
                      <a:pt x="14" y="58"/>
                      <a:pt x="15" y="57"/>
                    </a:cubicBezTo>
                    <a:cubicBezTo>
                      <a:pt x="15" y="56"/>
                      <a:pt x="16" y="54"/>
                      <a:pt x="16" y="54"/>
                    </a:cubicBezTo>
                    <a:cubicBezTo>
                      <a:pt x="16" y="53"/>
                      <a:pt x="19" y="53"/>
                      <a:pt x="19" y="53"/>
                    </a:cubicBezTo>
                    <a:cubicBezTo>
                      <a:pt x="20" y="56"/>
                      <a:pt x="20" y="56"/>
                      <a:pt x="20" y="56"/>
                    </a:cubicBezTo>
                    <a:cubicBezTo>
                      <a:pt x="20" y="56"/>
                      <a:pt x="20" y="57"/>
                      <a:pt x="21" y="57"/>
                    </a:cubicBezTo>
                    <a:cubicBezTo>
                      <a:pt x="22" y="57"/>
                      <a:pt x="22" y="57"/>
                      <a:pt x="22" y="57"/>
                    </a:cubicBezTo>
                    <a:close/>
                    <a:moveTo>
                      <a:pt x="36" y="52"/>
                    </a:moveTo>
                    <a:cubicBezTo>
                      <a:pt x="36" y="52"/>
                      <a:pt x="36" y="52"/>
                      <a:pt x="36" y="52"/>
                    </a:cubicBezTo>
                    <a:cubicBezTo>
                      <a:pt x="35" y="53"/>
                      <a:pt x="35" y="53"/>
                      <a:pt x="35" y="53"/>
                    </a:cubicBezTo>
                    <a:cubicBezTo>
                      <a:pt x="31" y="53"/>
                      <a:pt x="31" y="53"/>
                      <a:pt x="31" y="53"/>
                    </a:cubicBezTo>
                    <a:cubicBezTo>
                      <a:pt x="31" y="55"/>
                      <a:pt x="31" y="55"/>
                      <a:pt x="31" y="55"/>
                    </a:cubicBezTo>
                    <a:cubicBezTo>
                      <a:pt x="33" y="57"/>
                      <a:pt x="33" y="57"/>
                      <a:pt x="33" y="57"/>
                    </a:cubicBezTo>
                    <a:cubicBezTo>
                      <a:pt x="33" y="57"/>
                      <a:pt x="34" y="56"/>
                      <a:pt x="35" y="56"/>
                    </a:cubicBezTo>
                    <a:cubicBezTo>
                      <a:pt x="36" y="56"/>
                      <a:pt x="38" y="56"/>
                      <a:pt x="38" y="56"/>
                    </a:cubicBezTo>
                    <a:cubicBezTo>
                      <a:pt x="39" y="55"/>
                      <a:pt x="39" y="55"/>
                      <a:pt x="39" y="55"/>
                    </a:cubicBezTo>
                    <a:cubicBezTo>
                      <a:pt x="38" y="52"/>
                      <a:pt x="38" y="52"/>
                      <a:pt x="38" y="52"/>
                    </a:cubicBezTo>
                    <a:lnTo>
                      <a:pt x="36" y="52"/>
                    </a:lnTo>
                    <a:close/>
                  </a:path>
                </a:pathLst>
              </a:custGeom>
              <a:pattFill prst="dkDnDiag">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7" name="Freeform 195"/>
              <p:cNvSpPr>
                <a:spLocks/>
              </p:cNvSpPr>
              <p:nvPr/>
            </p:nvSpPr>
            <p:spPr bwMode="auto">
              <a:xfrm>
                <a:off x="6144086" y="3377866"/>
                <a:ext cx="556312" cy="405924"/>
              </a:xfrm>
              <a:custGeom>
                <a:avLst/>
                <a:gdLst>
                  <a:gd name="T0" fmla="*/ 7 w 244"/>
                  <a:gd name="T1" fmla="*/ 36 h 184"/>
                  <a:gd name="T2" fmla="*/ 21 w 244"/>
                  <a:gd name="T3" fmla="*/ 52 h 184"/>
                  <a:gd name="T4" fmla="*/ 77 w 244"/>
                  <a:gd name="T5" fmla="*/ 49 h 184"/>
                  <a:gd name="T6" fmla="*/ 144 w 244"/>
                  <a:gd name="T7" fmla="*/ 21 h 184"/>
                  <a:gd name="T8" fmla="*/ 203 w 244"/>
                  <a:gd name="T9" fmla="*/ 3 h 184"/>
                  <a:gd name="T10" fmla="*/ 238 w 244"/>
                  <a:gd name="T11" fmla="*/ 8 h 184"/>
                  <a:gd name="T12" fmla="*/ 241 w 244"/>
                  <a:gd name="T13" fmla="*/ 22 h 184"/>
                  <a:gd name="T14" fmla="*/ 232 w 244"/>
                  <a:gd name="T15" fmla="*/ 27 h 184"/>
                  <a:gd name="T16" fmla="*/ 225 w 244"/>
                  <a:gd name="T17" fmla="*/ 36 h 184"/>
                  <a:gd name="T18" fmla="*/ 225 w 244"/>
                  <a:gd name="T19" fmla="*/ 56 h 184"/>
                  <a:gd name="T20" fmla="*/ 222 w 244"/>
                  <a:gd name="T21" fmla="*/ 69 h 184"/>
                  <a:gd name="T22" fmla="*/ 220 w 244"/>
                  <a:gd name="T23" fmla="*/ 76 h 184"/>
                  <a:gd name="T24" fmla="*/ 216 w 244"/>
                  <a:gd name="T25" fmla="*/ 83 h 184"/>
                  <a:gd name="T26" fmla="*/ 232 w 244"/>
                  <a:gd name="T27" fmla="*/ 92 h 184"/>
                  <a:gd name="T28" fmla="*/ 244 w 244"/>
                  <a:gd name="T29" fmla="*/ 102 h 184"/>
                  <a:gd name="T30" fmla="*/ 231 w 244"/>
                  <a:gd name="T31" fmla="*/ 108 h 184"/>
                  <a:gd name="T32" fmla="*/ 211 w 244"/>
                  <a:gd name="T33" fmla="*/ 106 h 184"/>
                  <a:gd name="T34" fmla="*/ 201 w 244"/>
                  <a:gd name="T35" fmla="*/ 115 h 184"/>
                  <a:gd name="T36" fmla="*/ 188 w 244"/>
                  <a:gd name="T37" fmla="*/ 126 h 184"/>
                  <a:gd name="T38" fmla="*/ 181 w 244"/>
                  <a:gd name="T39" fmla="*/ 135 h 184"/>
                  <a:gd name="T40" fmla="*/ 179 w 244"/>
                  <a:gd name="T41" fmla="*/ 147 h 184"/>
                  <a:gd name="T42" fmla="*/ 174 w 244"/>
                  <a:gd name="T43" fmla="*/ 158 h 184"/>
                  <a:gd name="T44" fmla="*/ 155 w 244"/>
                  <a:gd name="T45" fmla="*/ 165 h 184"/>
                  <a:gd name="T46" fmla="*/ 139 w 244"/>
                  <a:gd name="T47" fmla="*/ 167 h 184"/>
                  <a:gd name="T48" fmla="*/ 116 w 244"/>
                  <a:gd name="T49" fmla="*/ 164 h 184"/>
                  <a:gd name="T50" fmla="*/ 104 w 244"/>
                  <a:gd name="T51" fmla="*/ 163 h 184"/>
                  <a:gd name="T52" fmla="*/ 92 w 244"/>
                  <a:gd name="T53" fmla="*/ 169 h 184"/>
                  <a:gd name="T54" fmla="*/ 70 w 244"/>
                  <a:gd name="T55" fmla="*/ 177 h 184"/>
                  <a:gd name="T56" fmla="*/ 57 w 244"/>
                  <a:gd name="T57" fmla="*/ 184 h 184"/>
                  <a:gd name="T58" fmla="*/ 51 w 244"/>
                  <a:gd name="T59" fmla="*/ 183 h 184"/>
                  <a:gd name="T60" fmla="*/ 48 w 244"/>
                  <a:gd name="T61" fmla="*/ 172 h 184"/>
                  <a:gd name="T62" fmla="*/ 50 w 244"/>
                  <a:gd name="T63" fmla="*/ 165 h 184"/>
                  <a:gd name="T64" fmla="*/ 24 w 244"/>
                  <a:gd name="T65" fmla="*/ 143 h 184"/>
                  <a:gd name="T66" fmla="*/ 21 w 244"/>
                  <a:gd name="T67" fmla="*/ 138 h 184"/>
                  <a:gd name="T68" fmla="*/ 20 w 244"/>
                  <a:gd name="T69" fmla="*/ 133 h 184"/>
                  <a:gd name="T70" fmla="*/ 20 w 244"/>
                  <a:gd name="T71" fmla="*/ 125 h 184"/>
                  <a:gd name="T72" fmla="*/ 16 w 244"/>
                  <a:gd name="T73" fmla="*/ 113 h 184"/>
                  <a:gd name="T74" fmla="*/ 19 w 244"/>
                  <a:gd name="T75" fmla="*/ 106 h 184"/>
                  <a:gd name="T76" fmla="*/ 25 w 244"/>
                  <a:gd name="T77" fmla="*/ 99 h 184"/>
                  <a:gd name="T78" fmla="*/ 33 w 244"/>
                  <a:gd name="T79" fmla="*/ 84 h 184"/>
                  <a:gd name="T80" fmla="*/ 21 w 244"/>
                  <a:gd name="T81" fmla="*/ 77 h 184"/>
                  <a:gd name="T82" fmla="*/ 11 w 244"/>
                  <a:gd name="T83" fmla="*/ 73 h 184"/>
                  <a:gd name="T84" fmla="*/ 2 w 244"/>
                  <a:gd name="T85" fmla="*/ 60 h 184"/>
                  <a:gd name="T86" fmla="*/ 1 w 244"/>
                  <a:gd name="T87" fmla="*/ 47 h 184"/>
                  <a:gd name="T88" fmla="*/ 7 w 244"/>
                  <a:gd name="T89" fmla="*/ 3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4" h="184">
                    <a:moveTo>
                      <a:pt x="7" y="38"/>
                    </a:moveTo>
                    <a:cubicBezTo>
                      <a:pt x="7" y="36"/>
                      <a:pt x="7" y="36"/>
                      <a:pt x="7" y="36"/>
                    </a:cubicBezTo>
                    <a:cubicBezTo>
                      <a:pt x="7" y="36"/>
                      <a:pt x="7" y="36"/>
                      <a:pt x="7" y="36"/>
                    </a:cubicBezTo>
                    <a:cubicBezTo>
                      <a:pt x="14" y="34"/>
                      <a:pt x="20" y="38"/>
                      <a:pt x="23" y="38"/>
                    </a:cubicBezTo>
                    <a:cubicBezTo>
                      <a:pt x="29" y="39"/>
                      <a:pt x="16" y="46"/>
                      <a:pt x="18" y="46"/>
                    </a:cubicBezTo>
                    <a:cubicBezTo>
                      <a:pt x="20" y="45"/>
                      <a:pt x="18" y="51"/>
                      <a:pt x="21" y="52"/>
                    </a:cubicBezTo>
                    <a:cubicBezTo>
                      <a:pt x="26" y="53"/>
                      <a:pt x="30" y="49"/>
                      <a:pt x="36" y="49"/>
                    </a:cubicBezTo>
                    <a:cubicBezTo>
                      <a:pt x="41" y="48"/>
                      <a:pt x="47" y="51"/>
                      <a:pt x="49" y="49"/>
                    </a:cubicBezTo>
                    <a:cubicBezTo>
                      <a:pt x="53" y="44"/>
                      <a:pt x="69" y="54"/>
                      <a:pt x="77" y="49"/>
                    </a:cubicBezTo>
                    <a:cubicBezTo>
                      <a:pt x="82" y="45"/>
                      <a:pt x="102" y="43"/>
                      <a:pt x="109" y="43"/>
                    </a:cubicBezTo>
                    <a:cubicBezTo>
                      <a:pt x="127" y="42"/>
                      <a:pt x="128" y="42"/>
                      <a:pt x="136" y="37"/>
                    </a:cubicBezTo>
                    <a:cubicBezTo>
                      <a:pt x="136" y="37"/>
                      <a:pt x="141" y="26"/>
                      <a:pt x="144" y="21"/>
                    </a:cubicBezTo>
                    <a:cubicBezTo>
                      <a:pt x="146" y="17"/>
                      <a:pt x="152" y="15"/>
                      <a:pt x="158" y="11"/>
                    </a:cubicBezTo>
                    <a:cubicBezTo>
                      <a:pt x="163" y="7"/>
                      <a:pt x="176" y="3"/>
                      <a:pt x="179" y="2"/>
                    </a:cubicBezTo>
                    <a:cubicBezTo>
                      <a:pt x="182" y="2"/>
                      <a:pt x="203" y="3"/>
                      <a:pt x="203" y="3"/>
                    </a:cubicBezTo>
                    <a:cubicBezTo>
                      <a:pt x="214" y="0"/>
                      <a:pt x="214" y="0"/>
                      <a:pt x="214" y="0"/>
                    </a:cubicBezTo>
                    <a:cubicBezTo>
                      <a:pt x="214" y="0"/>
                      <a:pt x="216" y="8"/>
                      <a:pt x="219" y="9"/>
                    </a:cubicBezTo>
                    <a:cubicBezTo>
                      <a:pt x="228" y="10"/>
                      <a:pt x="235" y="10"/>
                      <a:pt x="238" y="8"/>
                    </a:cubicBezTo>
                    <a:cubicBezTo>
                      <a:pt x="239" y="8"/>
                      <a:pt x="239" y="10"/>
                      <a:pt x="240" y="11"/>
                    </a:cubicBezTo>
                    <a:cubicBezTo>
                      <a:pt x="241" y="13"/>
                      <a:pt x="242" y="17"/>
                      <a:pt x="242" y="17"/>
                    </a:cubicBezTo>
                    <a:cubicBezTo>
                      <a:pt x="241" y="22"/>
                      <a:pt x="241" y="22"/>
                      <a:pt x="241" y="22"/>
                    </a:cubicBezTo>
                    <a:cubicBezTo>
                      <a:pt x="240" y="23"/>
                      <a:pt x="240" y="23"/>
                      <a:pt x="240" y="23"/>
                    </a:cubicBezTo>
                    <a:cubicBezTo>
                      <a:pt x="235" y="26"/>
                      <a:pt x="235" y="26"/>
                      <a:pt x="235" y="26"/>
                    </a:cubicBezTo>
                    <a:cubicBezTo>
                      <a:pt x="235" y="26"/>
                      <a:pt x="233" y="26"/>
                      <a:pt x="232" y="27"/>
                    </a:cubicBezTo>
                    <a:cubicBezTo>
                      <a:pt x="231" y="27"/>
                      <a:pt x="229" y="28"/>
                      <a:pt x="229" y="28"/>
                    </a:cubicBezTo>
                    <a:cubicBezTo>
                      <a:pt x="229" y="28"/>
                      <a:pt x="227" y="30"/>
                      <a:pt x="227" y="31"/>
                    </a:cubicBezTo>
                    <a:cubicBezTo>
                      <a:pt x="226" y="33"/>
                      <a:pt x="225" y="36"/>
                      <a:pt x="225" y="36"/>
                    </a:cubicBezTo>
                    <a:cubicBezTo>
                      <a:pt x="223" y="41"/>
                      <a:pt x="223" y="41"/>
                      <a:pt x="223" y="41"/>
                    </a:cubicBezTo>
                    <a:cubicBezTo>
                      <a:pt x="223" y="48"/>
                      <a:pt x="223" y="48"/>
                      <a:pt x="223" y="48"/>
                    </a:cubicBezTo>
                    <a:cubicBezTo>
                      <a:pt x="225" y="56"/>
                      <a:pt x="225" y="56"/>
                      <a:pt x="225" y="56"/>
                    </a:cubicBezTo>
                    <a:cubicBezTo>
                      <a:pt x="227" y="65"/>
                      <a:pt x="227" y="65"/>
                      <a:pt x="227" y="65"/>
                    </a:cubicBezTo>
                    <a:cubicBezTo>
                      <a:pt x="227" y="65"/>
                      <a:pt x="224" y="68"/>
                      <a:pt x="223" y="68"/>
                    </a:cubicBezTo>
                    <a:cubicBezTo>
                      <a:pt x="223" y="68"/>
                      <a:pt x="222" y="69"/>
                      <a:pt x="222" y="69"/>
                    </a:cubicBezTo>
                    <a:cubicBezTo>
                      <a:pt x="222" y="71"/>
                      <a:pt x="222" y="71"/>
                      <a:pt x="222" y="71"/>
                    </a:cubicBezTo>
                    <a:cubicBezTo>
                      <a:pt x="221" y="74"/>
                      <a:pt x="221" y="74"/>
                      <a:pt x="221" y="74"/>
                    </a:cubicBezTo>
                    <a:cubicBezTo>
                      <a:pt x="220" y="76"/>
                      <a:pt x="220" y="76"/>
                      <a:pt x="220" y="76"/>
                    </a:cubicBezTo>
                    <a:cubicBezTo>
                      <a:pt x="220" y="76"/>
                      <a:pt x="219" y="78"/>
                      <a:pt x="218" y="78"/>
                    </a:cubicBezTo>
                    <a:cubicBezTo>
                      <a:pt x="217" y="79"/>
                      <a:pt x="215" y="81"/>
                      <a:pt x="215" y="81"/>
                    </a:cubicBezTo>
                    <a:cubicBezTo>
                      <a:pt x="216" y="83"/>
                      <a:pt x="216" y="83"/>
                      <a:pt x="216" y="83"/>
                    </a:cubicBezTo>
                    <a:cubicBezTo>
                      <a:pt x="227" y="85"/>
                      <a:pt x="227" y="85"/>
                      <a:pt x="227" y="85"/>
                    </a:cubicBezTo>
                    <a:cubicBezTo>
                      <a:pt x="227" y="87"/>
                      <a:pt x="227" y="87"/>
                      <a:pt x="227" y="87"/>
                    </a:cubicBezTo>
                    <a:cubicBezTo>
                      <a:pt x="232" y="92"/>
                      <a:pt x="232" y="92"/>
                      <a:pt x="232" y="92"/>
                    </a:cubicBezTo>
                    <a:cubicBezTo>
                      <a:pt x="235" y="97"/>
                      <a:pt x="235" y="97"/>
                      <a:pt x="235" y="97"/>
                    </a:cubicBezTo>
                    <a:cubicBezTo>
                      <a:pt x="240" y="99"/>
                      <a:pt x="240" y="99"/>
                      <a:pt x="240" y="99"/>
                    </a:cubicBezTo>
                    <a:cubicBezTo>
                      <a:pt x="240" y="99"/>
                      <a:pt x="244" y="102"/>
                      <a:pt x="244" y="102"/>
                    </a:cubicBezTo>
                    <a:cubicBezTo>
                      <a:pt x="243" y="103"/>
                      <a:pt x="238" y="105"/>
                      <a:pt x="238" y="105"/>
                    </a:cubicBezTo>
                    <a:cubicBezTo>
                      <a:pt x="235" y="107"/>
                      <a:pt x="235" y="107"/>
                      <a:pt x="235" y="107"/>
                    </a:cubicBezTo>
                    <a:cubicBezTo>
                      <a:pt x="235" y="107"/>
                      <a:pt x="233" y="107"/>
                      <a:pt x="231" y="108"/>
                    </a:cubicBezTo>
                    <a:cubicBezTo>
                      <a:pt x="230" y="109"/>
                      <a:pt x="224" y="112"/>
                      <a:pt x="224" y="112"/>
                    </a:cubicBezTo>
                    <a:cubicBezTo>
                      <a:pt x="216" y="107"/>
                      <a:pt x="216" y="107"/>
                      <a:pt x="216" y="107"/>
                    </a:cubicBezTo>
                    <a:cubicBezTo>
                      <a:pt x="211" y="106"/>
                      <a:pt x="211" y="106"/>
                      <a:pt x="211" y="106"/>
                    </a:cubicBezTo>
                    <a:cubicBezTo>
                      <a:pt x="209" y="109"/>
                      <a:pt x="209" y="109"/>
                      <a:pt x="209" y="109"/>
                    </a:cubicBezTo>
                    <a:cubicBezTo>
                      <a:pt x="204" y="110"/>
                      <a:pt x="204" y="110"/>
                      <a:pt x="204" y="110"/>
                    </a:cubicBezTo>
                    <a:cubicBezTo>
                      <a:pt x="201" y="115"/>
                      <a:pt x="201" y="115"/>
                      <a:pt x="201" y="115"/>
                    </a:cubicBezTo>
                    <a:cubicBezTo>
                      <a:pt x="201" y="115"/>
                      <a:pt x="194" y="117"/>
                      <a:pt x="192" y="118"/>
                    </a:cubicBezTo>
                    <a:cubicBezTo>
                      <a:pt x="191" y="119"/>
                      <a:pt x="187" y="122"/>
                      <a:pt x="187" y="122"/>
                    </a:cubicBezTo>
                    <a:cubicBezTo>
                      <a:pt x="188" y="126"/>
                      <a:pt x="188" y="126"/>
                      <a:pt x="188" y="126"/>
                    </a:cubicBezTo>
                    <a:cubicBezTo>
                      <a:pt x="184" y="129"/>
                      <a:pt x="184" y="129"/>
                      <a:pt x="184" y="129"/>
                    </a:cubicBezTo>
                    <a:cubicBezTo>
                      <a:pt x="184" y="129"/>
                      <a:pt x="181" y="130"/>
                      <a:pt x="180" y="132"/>
                    </a:cubicBezTo>
                    <a:cubicBezTo>
                      <a:pt x="180" y="134"/>
                      <a:pt x="181" y="135"/>
                      <a:pt x="181" y="135"/>
                    </a:cubicBezTo>
                    <a:cubicBezTo>
                      <a:pt x="179" y="135"/>
                      <a:pt x="176" y="136"/>
                      <a:pt x="175" y="137"/>
                    </a:cubicBezTo>
                    <a:cubicBezTo>
                      <a:pt x="174" y="137"/>
                      <a:pt x="174" y="139"/>
                      <a:pt x="175" y="141"/>
                    </a:cubicBezTo>
                    <a:cubicBezTo>
                      <a:pt x="175" y="142"/>
                      <a:pt x="177" y="144"/>
                      <a:pt x="179" y="147"/>
                    </a:cubicBezTo>
                    <a:cubicBezTo>
                      <a:pt x="180" y="150"/>
                      <a:pt x="181" y="150"/>
                      <a:pt x="181" y="151"/>
                    </a:cubicBezTo>
                    <a:cubicBezTo>
                      <a:pt x="181" y="152"/>
                      <a:pt x="180" y="155"/>
                      <a:pt x="179" y="156"/>
                    </a:cubicBezTo>
                    <a:cubicBezTo>
                      <a:pt x="177" y="158"/>
                      <a:pt x="175" y="158"/>
                      <a:pt x="174" y="158"/>
                    </a:cubicBezTo>
                    <a:cubicBezTo>
                      <a:pt x="173" y="159"/>
                      <a:pt x="170" y="161"/>
                      <a:pt x="169" y="161"/>
                    </a:cubicBezTo>
                    <a:cubicBezTo>
                      <a:pt x="168" y="162"/>
                      <a:pt x="163" y="163"/>
                      <a:pt x="162" y="163"/>
                    </a:cubicBezTo>
                    <a:cubicBezTo>
                      <a:pt x="161" y="163"/>
                      <a:pt x="155" y="165"/>
                      <a:pt x="155" y="165"/>
                    </a:cubicBezTo>
                    <a:cubicBezTo>
                      <a:pt x="150" y="167"/>
                      <a:pt x="150" y="167"/>
                      <a:pt x="150" y="167"/>
                    </a:cubicBezTo>
                    <a:cubicBezTo>
                      <a:pt x="147" y="169"/>
                      <a:pt x="147" y="169"/>
                      <a:pt x="147" y="169"/>
                    </a:cubicBezTo>
                    <a:cubicBezTo>
                      <a:pt x="139" y="167"/>
                      <a:pt x="139" y="167"/>
                      <a:pt x="139" y="167"/>
                    </a:cubicBezTo>
                    <a:cubicBezTo>
                      <a:pt x="129" y="164"/>
                      <a:pt x="129" y="164"/>
                      <a:pt x="129" y="164"/>
                    </a:cubicBezTo>
                    <a:cubicBezTo>
                      <a:pt x="129" y="164"/>
                      <a:pt x="124" y="168"/>
                      <a:pt x="123" y="168"/>
                    </a:cubicBezTo>
                    <a:cubicBezTo>
                      <a:pt x="122" y="168"/>
                      <a:pt x="116" y="164"/>
                      <a:pt x="116" y="164"/>
                    </a:cubicBezTo>
                    <a:cubicBezTo>
                      <a:pt x="113" y="159"/>
                      <a:pt x="113" y="159"/>
                      <a:pt x="113" y="159"/>
                    </a:cubicBezTo>
                    <a:cubicBezTo>
                      <a:pt x="113" y="159"/>
                      <a:pt x="107" y="160"/>
                      <a:pt x="106" y="160"/>
                    </a:cubicBezTo>
                    <a:cubicBezTo>
                      <a:pt x="105" y="160"/>
                      <a:pt x="104" y="162"/>
                      <a:pt x="104" y="163"/>
                    </a:cubicBezTo>
                    <a:cubicBezTo>
                      <a:pt x="103" y="163"/>
                      <a:pt x="101" y="163"/>
                      <a:pt x="99" y="163"/>
                    </a:cubicBezTo>
                    <a:cubicBezTo>
                      <a:pt x="96" y="163"/>
                      <a:pt x="94" y="165"/>
                      <a:pt x="94" y="165"/>
                    </a:cubicBezTo>
                    <a:cubicBezTo>
                      <a:pt x="92" y="169"/>
                      <a:pt x="92" y="169"/>
                      <a:pt x="92" y="169"/>
                    </a:cubicBezTo>
                    <a:cubicBezTo>
                      <a:pt x="92" y="169"/>
                      <a:pt x="87" y="171"/>
                      <a:pt x="87" y="171"/>
                    </a:cubicBezTo>
                    <a:cubicBezTo>
                      <a:pt x="86" y="172"/>
                      <a:pt x="77" y="175"/>
                      <a:pt x="77" y="175"/>
                    </a:cubicBezTo>
                    <a:cubicBezTo>
                      <a:pt x="70" y="177"/>
                      <a:pt x="70" y="177"/>
                      <a:pt x="70" y="177"/>
                    </a:cubicBezTo>
                    <a:cubicBezTo>
                      <a:pt x="70" y="177"/>
                      <a:pt x="68" y="178"/>
                      <a:pt x="67" y="177"/>
                    </a:cubicBezTo>
                    <a:cubicBezTo>
                      <a:pt x="66" y="177"/>
                      <a:pt x="63" y="180"/>
                      <a:pt x="63" y="180"/>
                    </a:cubicBezTo>
                    <a:cubicBezTo>
                      <a:pt x="57" y="184"/>
                      <a:pt x="57" y="184"/>
                      <a:pt x="57" y="184"/>
                    </a:cubicBezTo>
                    <a:cubicBezTo>
                      <a:pt x="51" y="184"/>
                      <a:pt x="51" y="184"/>
                      <a:pt x="51" y="184"/>
                    </a:cubicBezTo>
                    <a:cubicBezTo>
                      <a:pt x="51" y="184"/>
                      <a:pt x="51" y="183"/>
                      <a:pt x="51" y="183"/>
                    </a:cubicBezTo>
                    <a:cubicBezTo>
                      <a:pt x="51" y="183"/>
                      <a:pt x="51" y="183"/>
                      <a:pt x="51" y="183"/>
                    </a:cubicBezTo>
                    <a:cubicBezTo>
                      <a:pt x="51" y="182"/>
                      <a:pt x="51" y="182"/>
                      <a:pt x="51" y="182"/>
                    </a:cubicBezTo>
                    <a:cubicBezTo>
                      <a:pt x="51" y="181"/>
                      <a:pt x="50" y="180"/>
                      <a:pt x="50" y="178"/>
                    </a:cubicBezTo>
                    <a:cubicBezTo>
                      <a:pt x="49" y="176"/>
                      <a:pt x="48" y="174"/>
                      <a:pt x="48" y="172"/>
                    </a:cubicBezTo>
                    <a:cubicBezTo>
                      <a:pt x="48" y="171"/>
                      <a:pt x="49" y="170"/>
                      <a:pt x="49" y="169"/>
                    </a:cubicBezTo>
                    <a:cubicBezTo>
                      <a:pt x="49" y="169"/>
                      <a:pt x="49" y="169"/>
                      <a:pt x="49" y="169"/>
                    </a:cubicBezTo>
                    <a:cubicBezTo>
                      <a:pt x="50" y="168"/>
                      <a:pt x="50" y="167"/>
                      <a:pt x="50" y="165"/>
                    </a:cubicBezTo>
                    <a:cubicBezTo>
                      <a:pt x="49" y="161"/>
                      <a:pt x="45" y="161"/>
                      <a:pt x="44" y="157"/>
                    </a:cubicBezTo>
                    <a:cubicBezTo>
                      <a:pt x="43" y="154"/>
                      <a:pt x="39" y="151"/>
                      <a:pt x="39" y="150"/>
                    </a:cubicBezTo>
                    <a:cubicBezTo>
                      <a:pt x="32" y="146"/>
                      <a:pt x="28" y="147"/>
                      <a:pt x="24" y="143"/>
                    </a:cubicBezTo>
                    <a:cubicBezTo>
                      <a:pt x="23" y="142"/>
                      <a:pt x="22" y="141"/>
                      <a:pt x="22" y="140"/>
                    </a:cubicBezTo>
                    <a:cubicBezTo>
                      <a:pt x="23" y="139"/>
                      <a:pt x="23" y="139"/>
                      <a:pt x="23" y="139"/>
                    </a:cubicBezTo>
                    <a:cubicBezTo>
                      <a:pt x="23" y="139"/>
                      <a:pt x="22" y="139"/>
                      <a:pt x="21" y="138"/>
                    </a:cubicBezTo>
                    <a:cubicBezTo>
                      <a:pt x="20" y="137"/>
                      <a:pt x="19" y="136"/>
                      <a:pt x="18" y="135"/>
                    </a:cubicBezTo>
                    <a:cubicBezTo>
                      <a:pt x="18" y="135"/>
                      <a:pt x="18" y="135"/>
                      <a:pt x="18" y="135"/>
                    </a:cubicBezTo>
                    <a:cubicBezTo>
                      <a:pt x="19" y="135"/>
                      <a:pt x="20" y="133"/>
                      <a:pt x="20" y="133"/>
                    </a:cubicBezTo>
                    <a:cubicBezTo>
                      <a:pt x="21" y="130"/>
                      <a:pt x="21" y="130"/>
                      <a:pt x="21" y="130"/>
                    </a:cubicBezTo>
                    <a:cubicBezTo>
                      <a:pt x="22" y="128"/>
                      <a:pt x="22" y="128"/>
                      <a:pt x="22" y="128"/>
                    </a:cubicBezTo>
                    <a:cubicBezTo>
                      <a:pt x="22" y="128"/>
                      <a:pt x="21" y="125"/>
                      <a:pt x="20" y="125"/>
                    </a:cubicBezTo>
                    <a:cubicBezTo>
                      <a:pt x="20" y="124"/>
                      <a:pt x="17" y="123"/>
                      <a:pt x="17" y="123"/>
                    </a:cubicBezTo>
                    <a:cubicBezTo>
                      <a:pt x="17" y="118"/>
                      <a:pt x="17" y="118"/>
                      <a:pt x="17" y="118"/>
                    </a:cubicBezTo>
                    <a:cubicBezTo>
                      <a:pt x="16" y="113"/>
                      <a:pt x="16" y="113"/>
                      <a:pt x="16" y="113"/>
                    </a:cubicBezTo>
                    <a:cubicBezTo>
                      <a:pt x="14" y="110"/>
                      <a:pt x="14" y="110"/>
                      <a:pt x="14" y="110"/>
                    </a:cubicBezTo>
                    <a:cubicBezTo>
                      <a:pt x="14" y="110"/>
                      <a:pt x="16" y="108"/>
                      <a:pt x="17" y="107"/>
                    </a:cubicBezTo>
                    <a:cubicBezTo>
                      <a:pt x="17" y="107"/>
                      <a:pt x="18" y="106"/>
                      <a:pt x="19" y="106"/>
                    </a:cubicBezTo>
                    <a:cubicBezTo>
                      <a:pt x="20" y="105"/>
                      <a:pt x="22" y="105"/>
                      <a:pt x="23" y="105"/>
                    </a:cubicBezTo>
                    <a:cubicBezTo>
                      <a:pt x="24" y="105"/>
                      <a:pt x="26" y="103"/>
                      <a:pt x="26" y="103"/>
                    </a:cubicBezTo>
                    <a:cubicBezTo>
                      <a:pt x="26" y="103"/>
                      <a:pt x="26" y="100"/>
                      <a:pt x="25" y="99"/>
                    </a:cubicBezTo>
                    <a:cubicBezTo>
                      <a:pt x="25" y="97"/>
                      <a:pt x="27" y="95"/>
                      <a:pt x="27" y="95"/>
                    </a:cubicBezTo>
                    <a:cubicBezTo>
                      <a:pt x="27" y="95"/>
                      <a:pt x="30" y="91"/>
                      <a:pt x="31" y="90"/>
                    </a:cubicBezTo>
                    <a:cubicBezTo>
                      <a:pt x="32" y="89"/>
                      <a:pt x="33" y="84"/>
                      <a:pt x="33" y="84"/>
                    </a:cubicBezTo>
                    <a:cubicBezTo>
                      <a:pt x="29" y="84"/>
                      <a:pt x="29" y="84"/>
                      <a:pt x="29" y="84"/>
                    </a:cubicBezTo>
                    <a:cubicBezTo>
                      <a:pt x="25" y="83"/>
                      <a:pt x="25" y="83"/>
                      <a:pt x="25" y="83"/>
                    </a:cubicBezTo>
                    <a:cubicBezTo>
                      <a:pt x="25" y="83"/>
                      <a:pt x="21" y="77"/>
                      <a:pt x="21" y="77"/>
                    </a:cubicBezTo>
                    <a:cubicBezTo>
                      <a:pt x="21" y="76"/>
                      <a:pt x="19" y="76"/>
                      <a:pt x="19" y="76"/>
                    </a:cubicBezTo>
                    <a:cubicBezTo>
                      <a:pt x="19" y="76"/>
                      <a:pt x="15" y="74"/>
                      <a:pt x="15" y="74"/>
                    </a:cubicBezTo>
                    <a:cubicBezTo>
                      <a:pt x="14" y="74"/>
                      <a:pt x="11" y="73"/>
                      <a:pt x="11" y="73"/>
                    </a:cubicBezTo>
                    <a:cubicBezTo>
                      <a:pt x="11" y="73"/>
                      <a:pt x="7" y="68"/>
                      <a:pt x="6" y="66"/>
                    </a:cubicBezTo>
                    <a:cubicBezTo>
                      <a:pt x="5" y="64"/>
                      <a:pt x="4" y="63"/>
                      <a:pt x="4" y="63"/>
                    </a:cubicBezTo>
                    <a:cubicBezTo>
                      <a:pt x="4" y="63"/>
                      <a:pt x="3" y="61"/>
                      <a:pt x="2" y="60"/>
                    </a:cubicBezTo>
                    <a:cubicBezTo>
                      <a:pt x="1" y="59"/>
                      <a:pt x="1" y="57"/>
                      <a:pt x="1" y="57"/>
                    </a:cubicBezTo>
                    <a:cubicBezTo>
                      <a:pt x="1" y="57"/>
                      <a:pt x="2" y="54"/>
                      <a:pt x="1" y="52"/>
                    </a:cubicBezTo>
                    <a:cubicBezTo>
                      <a:pt x="1" y="51"/>
                      <a:pt x="0" y="47"/>
                      <a:pt x="1" y="47"/>
                    </a:cubicBezTo>
                    <a:cubicBezTo>
                      <a:pt x="2" y="45"/>
                      <a:pt x="3" y="43"/>
                      <a:pt x="5" y="42"/>
                    </a:cubicBezTo>
                    <a:cubicBezTo>
                      <a:pt x="6" y="42"/>
                      <a:pt x="6" y="42"/>
                      <a:pt x="7" y="42"/>
                    </a:cubicBezTo>
                    <a:cubicBezTo>
                      <a:pt x="8" y="42"/>
                      <a:pt x="7" y="39"/>
                      <a:pt x="7" y="39"/>
                    </a:cubicBezTo>
                    <a:lnTo>
                      <a:pt x="7" y="38"/>
                    </a:lnTo>
                    <a:close/>
                  </a:path>
                </a:pathLst>
              </a:custGeom>
              <a:pattFill prst="divot">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9" name="Freeform 221"/>
              <p:cNvSpPr>
                <a:spLocks noEditPoints="1"/>
              </p:cNvSpPr>
              <p:nvPr/>
            </p:nvSpPr>
            <p:spPr bwMode="auto">
              <a:xfrm>
                <a:off x="4983088" y="2966615"/>
                <a:ext cx="635471" cy="313233"/>
              </a:xfrm>
              <a:custGeom>
                <a:avLst/>
                <a:gdLst>
                  <a:gd name="T0" fmla="*/ 196 w 279"/>
                  <a:gd name="T1" fmla="*/ 4 h 142"/>
                  <a:gd name="T2" fmla="*/ 219 w 279"/>
                  <a:gd name="T3" fmla="*/ 5 h 142"/>
                  <a:gd name="T4" fmla="*/ 249 w 279"/>
                  <a:gd name="T5" fmla="*/ 8 h 142"/>
                  <a:gd name="T6" fmla="*/ 268 w 279"/>
                  <a:gd name="T7" fmla="*/ 17 h 142"/>
                  <a:gd name="T8" fmla="*/ 266 w 279"/>
                  <a:gd name="T9" fmla="*/ 29 h 142"/>
                  <a:gd name="T10" fmla="*/ 271 w 279"/>
                  <a:gd name="T11" fmla="*/ 39 h 142"/>
                  <a:gd name="T12" fmla="*/ 277 w 279"/>
                  <a:gd name="T13" fmla="*/ 56 h 142"/>
                  <a:gd name="T14" fmla="*/ 259 w 279"/>
                  <a:gd name="T15" fmla="*/ 63 h 142"/>
                  <a:gd name="T16" fmla="*/ 260 w 279"/>
                  <a:gd name="T17" fmla="*/ 82 h 142"/>
                  <a:gd name="T18" fmla="*/ 255 w 279"/>
                  <a:gd name="T19" fmla="*/ 104 h 142"/>
                  <a:gd name="T20" fmla="*/ 238 w 279"/>
                  <a:gd name="T21" fmla="*/ 121 h 142"/>
                  <a:gd name="T22" fmla="*/ 206 w 279"/>
                  <a:gd name="T23" fmla="*/ 128 h 142"/>
                  <a:gd name="T24" fmla="*/ 191 w 279"/>
                  <a:gd name="T25" fmla="*/ 142 h 142"/>
                  <a:gd name="T26" fmla="*/ 146 w 279"/>
                  <a:gd name="T27" fmla="*/ 138 h 142"/>
                  <a:gd name="T28" fmla="*/ 104 w 279"/>
                  <a:gd name="T29" fmla="*/ 126 h 142"/>
                  <a:gd name="T30" fmla="*/ 94 w 279"/>
                  <a:gd name="T31" fmla="*/ 112 h 142"/>
                  <a:gd name="T32" fmla="*/ 60 w 279"/>
                  <a:gd name="T33" fmla="*/ 121 h 142"/>
                  <a:gd name="T34" fmla="*/ 39 w 279"/>
                  <a:gd name="T35" fmla="*/ 126 h 142"/>
                  <a:gd name="T36" fmla="*/ 37 w 279"/>
                  <a:gd name="T37" fmla="*/ 118 h 142"/>
                  <a:gd name="T38" fmla="*/ 31 w 279"/>
                  <a:gd name="T39" fmla="*/ 120 h 142"/>
                  <a:gd name="T40" fmla="*/ 26 w 279"/>
                  <a:gd name="T41" fmla="*/ 124 h 142"/>
                  <a:gd name="T42" fmla="*/ 17 w 279"/>
                  <a:gd name="T43" fmla="*/ 120 h 142"/>
                  <a:gd name="T44" fmla="*/ 2 w 279"/>
                  <a:gd name="T45" fmla="*/ 114 h 142"/>
                  <a:gd name="T46" fmla="*/ 2 w 279"/>
                  <a:gd name="T47" fmla="*/ 113 h 142"/>
                  <a:gd name="T48" fmla="*/ 4 w 279"/>
                  <a:gd name="T49" fmla="*/ 113 h 142"/>
                  <a:gd name="T50" fmla="*/ 5 w 279"/>
                  <a:gd name="T51" fmla="*/ 112 h 142"/>
                  <a:gd name="T52" fmla="*/ 4 w 279"/>
                  <a:gd name="T53" fmla="*/ 111 h 142"/>
                  <a:gd name="T54" fmla="*/ 4 w 279"/>
                  <a:gd name="T55" fmla="*/ 110 h 142"/>
                  <a:gd name="T56" fmla="*/ 3 w 279"/>
                  <a:gd name="T57" fmla="*/ 109 h 142"/>
                  <a:gd name="T58" fmla="*/ 3 w 279"/>
                  <a:gd name="T59" fmla="*/ 108 h 142"/>
                  <a:gd name="T60" fmla="*/ 2 w 279"/>
                  <a:gd name="T61" fmla="*/ 106 h 142"/>
                  <a:gd name="T62" fmla="*/ 2 w 279"/>
                  <a:gd name="T63" fmla="*/ 104 h 142"/>
                  <a:gd name="T64" fmla="*/ 7 w 279"/>
                  <a:gd name="T65" fmla="*/ 94 h 142"/>
                  <a:gd name="T66" fmla="*/ 6 w 279"/>
                  <a:gd name="T67" fmla="*/ 91 h 142"/>
                  <a:gd name="T68" fmla="*/ 6 w 279"/>
                  <a:gd name="T69" fmla="*/ 91 h 142"/>
                  <a:gd name="T70" fmla="*/ 6 w 279"/>
                  <a:gd name="T71" fmla="*/ 90 h 142"/>
                  <a:gd name="T72" fmla="*/ 6 w 279"/>
                  <a:gd name="T73" fmla="*/ 90 h 142"/>
                  <a:gd name="T74" fmla="*/ 23 w 279"/>
                  <a:gd name="T75" fmla="*/ 94 h 142"/>
                  <a:gd name="T76" fmla="*/ 32 w 279"/>
                  <a:gd name="T77" fmla="*/ 101 h 142"/>
                  <a:gd name="T78" fmla="*/ 38 w 279"/>
                  <a:gd name="T79" fmla="*/ 88 h 142"/>
                  <a:gd name="T80" fmla="*/ 55 w 279"/>
                  <a:gd name="T81" fmla="*/ 95 h 142"/>
                  <a:gd name="T82" fmla="*/ 73 w 279"/>
                  <a:gd name="T83" fmla="*/ 88 h 142"/>
                  <a:gd name="T84" fmla="*/ 95 w 279"/>
                  <a:gd name="T85" fmla="*/ 82 h 142"/>
                  <a:gd name="T86" fmla="*/ 110 w 279"/>
                  <a:gd name="T87" fmla="*/ 80 h 142"/>
                  <a:gd name="T88" fmla="*/ 123 w 279"/>
                  <a:gd name="T89" fmla="*/ 85 h 142"/>
                  <a:gd name="T90" fmla="*/ 130 w 279"/>
                  <a:gd name="T91" fmla="*/ 76 h 142"/>
                  <a:gd name="T92" fmla="*/ 123 w 279"/>
                  <a:gd name="T93" fmla="*/ 62 h 142"/>
                  <a:gd name="T94" fmla="*/ 126 w 279"/>
                  <a:gd name="T95" fmla="*/ 48 h 142"/>
                  <a:gd name="T96" fmla="*/ 141 w 279"/>
                  <a:gd name="T97" fmla="*/ 38 h 142"/>
                  <a:gd name="T98" fmla="*/ 152 w 279"/>
                  <a:gd name="T99" fmla="*/ 29 h 142"/>
                  <a:gd name="T100" fmla="*/ 160 w 279"/>
                  <a:gd name="T101" fmla="*/ 20 h 142"/>
                  <a:gd name="T102" fmla="*/ 183 w 279"/>
                  <a:gd name="T103" fmla="*/ 25 h 142"/>
                  <a:gd name="T104" fmla="*/ 1 w 279"/>
                  <a:gd name="T105" fmla="*/ 114 h 142"/>
                  <a:gd name="T106" fmla="*/ 1 w 279"/>
                  <a:gd name="T107" fmla="*/ 114 h 142"/>
                  <a:gd name="T108" fmla="*/ 2 w 279"/>
                  <a:gd name="T109"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142">
                    <a:moveTo>
                      <a:pt x="187" y="24"/>
                    </a:moveTo>
                    <a:cubicBezTo>
                      <a:pt x="187" y="24"/>
                      <a:pt x="187" y="18"/>
                      <a:pt x="188" y="18"/>
                    </a:cubicBezTo>
                    <a:cubicBezTo>
                      <a:pt x="189" y="18"/>
                      <a:pt x="191" y="15"/>
                      <a:pt x="191" y="15"/>
                    </a:cubicBezTo>
                    <a:cubicBezTo>
                      <a:pt x="194" y="14"/>
                      <a:pt x="194" y="14"/>
                      <a:pt x="194" y="14"/>
                    </a:cubicBezTo>
                    <a:cubicBezTo>
                      <a:pt x="194" y="14"/>
                      <a:pt x="196" y="12"/>
                      <a:pt x="196" y="10"/>
                    </a:cubicBezTo>
                    <a:cubicBezTo>
                      <a:pt x="195" y="9"/>
                      <a:pt x="196" y="4"/>
                      <a:pt x="196" y="4"/>
                    </a:cubicBezTo>
                    <a:cubicBezTo>
                      <a:pt x="196" y="4"/>
                      <a:pt x="195" y="1"/>
                      <a:pt x="196" y="1"/>
                    </a:cubicBezTo>
                    <a:cubicBezTo>
                      <a:pt x="198" y="0"/>
                      <a:pt x="201" y="2"/>
                      <a:pt x="201" y="2"/>
                    </a:cubicBezTo>
                    <a:cubicBezTo>
                      <a:pt x="206" y="3"/>
                      <a:pt x="206" y="3"/>
                      <a:pt x="206" y="3"/>
                    </a:cubicBezTo>
                    <a:cubicBezTo>
                      <a:pt x="206" y="3"/>
                      <a:pt x="208" y="3"/>
                      <a:pt x="209" y="3"/>
                    </a:cubicBezTo>
                    <a:cubicBezTo>
                      <a:pt x="210" y="3"/>
                      <a:pt x="214" y="4"/>
                      <a:pt x="214" y="4"/>
                    </a:cubicBezTo>
                    <a:cubicBezTo>
                      <a:pt x="214" y="4"/>
                      <a:pt x="218" y="5"/>
                      <a:pt x="219" y="5"/>
                    </a:cubicBezTo>
                    <a:cubicBezTo>
                      <a:pt x="220" y="5"/>
                      <a:pt x="224" y="5"/>
                      <a:pt x="224" y="5"/>
                    </a:cubicBezTo>
                    <a:cubicBezTo>
                      <a:pt x="226" y="6"/>
                      <a:pt x="226" y="6"/>
                      <a:pt x="226" y="6"/>
                    </a:cubicBezTo>
                    <a:cubicBezTo>
                      <a:pt x="233" y="9"/>
                      <a:pt x="233" y="9"/>
                      <a:pt x="233" y="9"/>
                    </a:cubicBezTo>
                    <a:cubicBezTo>
                      <a:pt x="237" y="11"/>
                      <a:pt x="237" y="11"/>
                      <a:pt x="237" y="11"/>
                    </a:cubicBezTo>
                    <a:cubicBezTo>
                      <a:pt x="248" y="12"/>
                      <a:pt x="248" y="12"/>
                      <a:pt x="248" y="12"/>
                    </a:cubicBezTo>
                    <a:cubicBezTo>
                      <a:pt x="249" y="8"/>
                      <a:pt x="249" y="8"/>
                      <a:pt x="249" y="8"/>
                    </a:cubicBezTo>
                    <a:cubicBezTo>
                      <a:pt x="249" y="8"/>
                      <a:pt x="253" y="7"/>
                      <a:pt x="253" y="8"/>
                    </a:cubicBezTo>
                    <a:cubicBezTo>
                      <a:pt x="254" y="8"/>
                      <a:pt x="256" y="10"/>
                      <a:pt x="259" y="11"/>
                    </a:cubicBezTo>
                    <a:cubicBezTo>
                      <a:pt x="262" y="11"/>
                      <a:pt x="265" y="10"/>
                      <a:pt x="265" y="10"/>
                    </a:cubicBezTo>
                    <a:cubicBezTo>
                      <a:pt x="267" y="16"/>
                      <a:pt x="267" y="16"/>
                      <a:pt x="267" y="16"/>
                    </a:cubicBezTo>
                    <a:cubicBezTo>
                      <a:pt x="269" y="17"/>
                      <a:pt x="269" y="17"/>
                      <a:pt x="269" y="17"/>
                    </a:cubicBezTo>
                    <a:cubicBezTo>
                      <a:pt x="268" y="17"/>
                      <a:pt x="268" y="17"/>
                      <a:pt x="268" y="17"/>
                    </a:cubicBezTo>
                    <a:cubicBezTo>
                      <a:pt x="268" y="20"/>
                      <a:pt x="268" y="20"/>
                      <a:pt x="268" y="20"/>
                    </a:cubicBezTo>
                    <a:cubicBezTo>
                      <a:pt x="269" y="21"/>
                      <a:pt x="269" y="21"/>
                      <a:pt x="269" y="21"/>
                    </a:cubicBezTo>
                    <a:cubicBezTo>
                      <a:pt x="269" y="21"/>
                      <a:pt x="268" y="23"/>
                      <a:pt x="268" y="23"/>
                    </a:cubicBezTo>
                    <a:cubicBezTo>
                      <a:pt x="268" y="23"/>
                      <a:pt x="268" y="25"/>
                      <a:pt x="268" y="25"/>
                    </a:cubicBezTo>
                    <a:cubicBezTo>
                      <a:pt x="266" y="27"/>
                      <a:pt x="266" y="27"/>
                      <a:pt x="266" y="27"/>
                    </a:cubicBezTo>
                    <a:cubicBezTo>
                      <a:pt x="266" y="29"/>
                      <a:pt x="266" y="29"/>
                      <a:pt x="266" y="29"/>
                    </a:cubicBezTo>
                    <a:cubicBezTo>
                      <a:pt x="266" y="29"/>
                      <a:pt x="266" y="32"/>
                      <a:pt x="266" y="32"/>
                    </a:cubicBezTo>
                    <a:cubicBezTo>
                      <a:pt x="266" y="32"/>
                      <a:pt x="267" y="33"/>
                      <a:pt x="268" y="33"/>
                    </a:cubicBezTo>
                    <a:cubicBezTo>
                      <a:pt x="268" y="33"/>
                      <a:pt x="268" y="34"/>
                      <a:pt x="268" y="34"/>
                    </a:cubicBezTo>
                    <a:cubicBezTo>
                      <a:pt x="268" y="34"/>
                      <a:pt x="269" y="35"/>
                      <a:pt x="270" y="36"/>
                    </a:cubicBezTo>
                    <a:cubicBezTo>
                      <a:pt x="270" y="36"/>
                      <a:pt x="270" y="36"/>
                      <a:pt x="270" y="36"/>
                    </a:cubicBezTo>
                    <a:cubicBezTo>
                      <a:pt x="270" y="36"/>
                      <a:pt x="271" y="38"/>
                      <a:pt x="271" y="39"/>
                    </a:cubicBezTo>
                    <a:cubicBezTo>
                      <a:pt x="272" y="40"/>
                      <a:pt x="272" y="41"/>
                      <a:pt x="272" y="41"/>
                    </a:cubicBezTo>
                    <a:cubicBezTo>
                      <a:pt x="272" y="41"/>
                      <a:pt x="273" y="43"/>
                      <a:pt x="274" y="43"/>
                    </a:cubicBezTo>
                    <a:cubicBezTo>
                      <a:pt x="274" y="43"/>
                      <a:pt x="275" y="43"/>
                      <a:pt x="276" y="43"/>
                    </a:cubicBezTo>
                    <a:cubicBezTo>
                      <a:pt x="276" y="43"/>
                      <a:pt x="277" y="43"/>
                      <a:pt x="277" y="43"/>
                    </a:cubicBezTo>
                    <a:cubicBezTo>
                      <a:pt x="277" y="44"/>
                      <a:pt x="276" y="50"/>
                      <a:pt x="276" y="50"/>
                    </a:cubicBezTo>
                    <a:cubicBezTo>
                      <a:pt x="277" y="56"/>
                      <a:pt x="277" y="56"/>
                      <a:pt x="277" y="56"/>
                    </a:cubicBezTo>
                    <a:cubicBezTo>
                      <a:pt x="277" y="56"/>
                      <a:pt x="276" y="59"/>
                      <a:pt x="276" y="60"/>
                    </a:cubicBezTo>
                    <a:cubicBezTo>
                      <a:pt x="277" y="62"/>
                      <a:pt x="279" y="64"/>
                      <a:pt x="276" y="65"/>
                    </a:cubicBezTo>
                    <a:cubicBezTo>
                      <a:pt x="274" y="65"/>
                      <a:pt x="271" y="67"/>
                      <a:pt x="270" y="65"/>
                    </a:cubicBezTo>
                    <a:cubicBezTo>
                      <a:pt x="270" y="65"/>
                      <a:pt x="269" y="63"/>
                      <a:pt x="269" y="66"/>
                    </a:cubicBezTo>
                    <a:cubicBezTo>
                      <a:pt x="270" y="67"/>
                      <a:pt x="267" y="66"/>
                      <a:pt x="267" y="66"/>
                    </a:cubicBezTo>
                    <a:cubicBezTo>
                      <a:pt x="259" y="63"/>
                      <a:pt x="259" y="63"/>
                      <a:pt x="259" y="63"/>
                    </a:cubicBezTo>
                    <a:cubicBezTo>
                      <a:pt x="257" y="65"/>
                      <a:pt x="257" y="65"/>
                      <a:pt x="257" y="65"/>
                    </a:cubicBezTo>
                    <a:cubicBezTo>
                      <a:pt x="253" y="68"/>
                      <a:pt x="253" y="68"/>
                      <a:pt x="253" y="68"/>
                    </a:cubicBezTo>
                    <a:cubicBezTo>
                      <a:pt x="259" y="70"/>
                      <a:pt x="259" y="70"/>
                      <a:pt x="259" y="70"/>
                    </a:cubicBezTo>
                    <a:cubicBezTo>
                      <a:pt x="261" y="70"/>
                      <a:pt x="261" y="70"/>
                      <a:pt x="261" y="70"/>
                    </a:cubicBezTo>
                    <a:cubicBezTo>
                      <a:pt x="266" y="78"/>
                      <a:pt x="266" y="78"/>
                      <a:pt x="266" y="78"/>
                    </a:cubicBezTo>
                    <a:cubicBezTo>
                      <a:pt x="260" y="82"/>
                      <a:pt x="260" y="82"/>
                      <a:pt x="260" y="82"/>
                    </a:cubicBezTo>
                    <a:cubicBezTo>
                      <a:pt x="260" y="82"/>
                      <a:pt x="257" y="84"/>
                      <a:pt x="256" y="84"/>
                    </a:cubicBezTo>
                    <a:cubicBezTo>
                      <a:pt x="255" y="84"/>
                      <a:pt x="254" y="85"/>
                      <a:pt x="254" y="85"/>
                    </a:cubicBezTo>
                    <a:cubicBezTo>
                      <a:pt x="257" y="91"/>
                      <a:pt x="257" y="91"/>
                      <a:pt x="257" y="91"/>
                    </a:cubicBezTo>
                    <a:cubicBezTo>
                      <a:pt x="257" y="93"/>
                      <a:pt x="257" y="93"/>
                      <a:pt x="257" y="93"/>
                    </a:cubicBezTo>
                    <a:cubicBezTo>
                      <a:pt x="258" y="99"/>
                      <a:pt x="258" y="99"/>
                      <a:pt x="258" y="99"/>
                    </a:cubicBezTo>
                    <a:cubicBezTo>
                      <a:pt x="255" y="104"/>
                      <a:pt x="255" y="104"/>
                      <a:pt x="255" y="104"/>
                    </a:cubicBezTo>
                    <a:cubicBezTo>
                      <a:pt x="252" y="105"/>
                      <a:pt x="252" y="105"/>
                      <a:pt x="252" y="105"/>
                    </a:cubicBezTo>
                    <a:cubicBezTo>
                      <a:pt x="249" y="112"/>
                      <a:pt x="249" y="112"/>
                      <a:pt x="249" y="112"/>
                    </a:cubicBezTo>
                    <a:cubicBezTo>
                      <a:pt x="244" y="115"/>
                      <a:pt x="244" y="115"/>
                      <a:pt x="244" y="115"/>
                    </a:cubicBezTo>
                    <a:cubicBezTo>
                      <a:pt x="243" y="119"/>
                      <a:pt x="243" y="119"/>
                      <a:pt x="243" y="119"/>
                    </a:cubicBezTo>
                    <a:cubicBezTo>
                      <a:pt x="244" y="125"/>
                      <a:pt x="244" y="125"/>
                      <a:pt x="244" y="125"/>
                    </a:cubicBezTo>
                    <a:cubicBezTo>
                      <a:pt x="238" y="121"/>
                      <a:pt x="238" y="121"/>
                      <a:pt x="238" y="121"/>
                    </a:cubicBezTo>
                    <a:cubicBezTo>
                      <a:pt x="233" y="123"/>
                      <a:pt x="233" y="123"/>
                      <a:pt x="233" y="123"/>
                    </a:cubicBezTo>
                    <a:cubicBezTo>
                      <a:pt x="230" y="124"/>
                      <a:pt x="230" y="124"/>
                      <a:pt x="230" y="124"/>
                    </a:cubicBezTo>
                    <a:cubicBezTo>
                      <a:pt x="224" y="128"/>
                      <a:pt x="224" y="128"/>
                      <a:pt x="224" y="128"/>
                    </a:cubicBezTo>
                    <a:cubicBezTo>
                      <a:pt x="219" y="126"/>
                      <a:pt x="219" y="126"/>
                      <a:pt x="219" y="126"/>
                    </a:cubicBezTo>
                    <a:cubicBezTo>
                      <a:pt x="212" y="128"/>
                      <a:pt x="212" y="128"/>
                      <a:pt x="212" y="128"/>
                    </a:cubicBezTo>
                    <a:cubicBezTo>
                      <a:pt x="206" y="128"/>
                      <a:pt x="206" y="128"/>
                      <a:pt x="206" y="128"/>
                    </a:cubicBezTo>
                    <a:cubicBezTo>
                      <a:pt x="203" y="130"/>
                      <a:pt x="203" y="130"/>
                      <a:pt x="203" y="130"/>
                    </a:cubicBezTo>
                    <a:cubicBezTo>
                      <a:pt x="201" y="134"/>
                      <a:pt x="201" y="134"/>
                      <a:pt x="201" y="134"/>
                    </a:cubicBezTo>
                    <a:cubicBezTo>
                      <a:pt x="200" y="136"/>
                      <a:pt x="200" y="136"/>
                      <a:pt x="200" y="136"/>
                    </a:cubicBezTo>
                    <a:cubicBezTo>
                      <a:pt x="196" y="137"/>
                      <a:pt x="196" y="137"/>
                      <a:pt x="196" y="137"/>
                    </a:cubicBezTo>
                    <a:cubicBezTo>
                      <a:pt x="194" y="140"/>
                      <a:pt x="194" y="140"/>
                      <a:pt x="194" y="140"/>
                    </a:cubicBezTo>
                    <a:cubicBezTo>
                      <a:pt x="191" y="142"/>
                      <a:pt x="191" y="142"/>
                      <a:pt x="191" y="142"/>
                    </a:cubicBezTo>
                    <a:cubicBezTo>
                      <a:pt x="189" y="142"/>
                      <a:pt x="189" y="142"/>
                      <a:pt x="189" y="142"/>
                    </a:cubicBezTo>
                    <a:cubicBezTo>
                      <a:pt x="180" y="142"/>
                      <a:pt x="180" y="142"/>
                      <a:pt x="180" y="142"/>
                    </a:cubicBezTo>
                    <a:cubicBezTo>
                      <a:pt x="170" y="141"/>
                      <a:pt x="170" y="141"/>
                      <a:pt x="170" y="141"/>
                    </a:cubicBezTo>
                    <a:cubicBezTo>
                      <a:pt x="161" y="138"/>
                      <a:pt x="161" y="138"/>
                      <a:pt x="161" y="138"/>
                    </a:cubicBezTo>
                    <a:cubicBezTo>
                      <a:pt x="154" y="139"/>
                      <a:pt x="154" y="139"/>
                      <a:pt x="154" y="139"/>
                    </a:cubicBezTo>
                    <a:cubicBezTo>
                      <a:pt x="154" y="139"/>
                      <a:pt x="149" y="138"/>
                      <a:pt x="146" y="138"/>
                    </a:cubicBezTo>
                    <a:cubicBezTo>
                      <a:pt x="142" y="138"/>
                      <a:pt x="134" y="136"/>
                      <a:pt x="134" y="136"/>
                    </a:cubicBezTo>
                    <a:cubicBezTo>
                      <a:pt x="124" y="133"/>
                      <a:pt x="124" y="133"/>
                      <a:pt x="124" y="133"/>
                    </a:cubicBezTo>
                    <a:cubicBezTo>
                      <a:pt x="118" y="133"/>
                      <a:pt x="118" y="133"/>
                      <a:pt x="118" y="133"/>
                    </a:cubicBezTo>
                    <a:cubicBezTo>
                      <a:pt x="109" y="132"/>
                      <a:pt x="109" y="132"/>
                      <a:pt x="109" y="132"/>
                    </a:cubicBezTo>
                    <a:cubicBezTo>
                      <a:pt x="109" y="132"/>
                      <a:pt x="108" y="130"/>
                      <a:pt x="107" y="129"/>
                    </a:cubicBezTo>
                    <a:cubicBezTo>
                      <a:pt x="107" y="128"/>
                      <a:pt x="104" y="126"/>
                      <a:pt x="104" y="126"/>
                    </a:cubicBezTo>
                    <a:cubicBezTo>
                      <a:pt x="104" y="124"/>
                      <a:pt x="104" y="124"/>
                      <a:pt x="104" y="124"/>
                    </a:cubicBezTo>
                    <a:cubicBezTo>
                      <a:pt x="102" y="119"/>
                      <a:pt x="102" y="119"/>
                      <a:pt x="102" y="119"/>
                    </a:cubicBezTo>
                    <a:cubicBezTo>
                      <a:pt x="100" y="115"/>
                      <a:pt x="100" y="115"/>
                      <a:pt x="100" y="115"/>
                    </a:cubicBezTo>
                    <a:cubicBezTo>
                      <a:pt x="102" y="112"/>
                      <a:pt x="102" y="112"/>
                      <a:pt x="102" y="112"/>
                    </a:cubicBezTo>
                    <a:cubicBezTo>
                      <a:pt x="100" y="111"/>
                      <a:pt x="100" y="111"/>
                      <a:pt x="100" y="111"/>
                    </a:cubicBezTo>
                    <a:cubicBezTo>
                      <a:pt x="100" y="111"/>
                      <a:pt x="96" y="112"/>
                      <a:pt x="94" y="112"/>
                    </a:cubicBezTo>
                    <a:cubicBezTo>
                      <a:pt x="93" y="113"/>
                      <a:pt x="87" y="114"/>
                      <a:pt x="87" y="114"/>
                    </a:cubicBezTo>
                    <a:cubicBezTo>
                      <a:pt x="85" y="115"/>
                      <a:pt x="85" y="115"/>
                      <a:pt x="85" y="115"/>
                    </a:cubicBezTo>
                    <a:cubicBezTo>
                      <a:pt x="77" y="115"/>
                      <a:pt x="77" y="115"/>
                      <a:pt x="77" y="115"/>
                    </a:cubicBezTo>
                    <a:cubicBezTo>
                      <a:pt x="69" y="116"/>
                      <a:pt x="69" y="116"/>
                      <a:pt x="69" y="116"/>
                    </a:cubicBezTo>
                    <a:cubicBezTo>
                      <a:pt x="66" y="118"/>
                      <a:pt x="66" y="118"/>
                      <a:pt x="66" y="118"/>
                    </a:cubicBezTo>
                    <a:cubicBezTo>
                      <a:pt x="60" y="121"/>
                      <a:pt x="60" y="121"/>
                      <a:pt x="60" y="121"/>
                    </a:cubicBezTo>
                    <a:cubicBezTo>
                      <a:pt x="60" y="125"/>
                      <a:pt x="60" y="125"/>
                      <a:pt x="60" y="125"/>
                    </a:cubicBezTo>
                    <a:cubicBezTo>
                      <a:pt x="57" y="129"/>
                      <a:pt x="57" y="129"/>
                      <a:pt x="57" y="129"/>
                    </a:cubicBezTo>
                    <a:cubicBezTo>
                      <a:pt x="52" y="129"/>
                      <a:pt x="52" y="129"/>
                      <a:pt x="52" y="129"/>
                    </a:cubicBezTo>
                    <a:cubicBezTo>
                      <a:pt x="47" y="125"/>
                      <a:pt x="47" y="125"/>
                      <a:pt x="47" y="125"/>
                    </a:cubicBezTo>
                    <a:cubicBezTo>
                      <a:pt x="45" y="127"/>
                      <a:pt x="45" y="127"/>
                      <a:pt x="45" y="127"/>
                    </a:cubicBezTo>
                    <a:cubicBezTo>
                      <a:pt x="39" y="126"/>
                      <a:pt x="39" y="126"/>
                      <a:pt x="39" y="126"/>
                    </a:cubicBezTo>
                    <a:cubicBezTo>
                      <a:pt x="38" y="127"/>
                      <a:pt x="38" y="127"/>
                      <a:pt x="38" y="127"/>
                    </a:cubicBezTo>
                    <a:cubicBezTo>
                      <a:pt x="38" y="127"/>
                      <a:pt x="38" y="126"/>
                      <a:pt x="38" y="126"/>
                    </a:cubicBezTo>
                    <a:cubicBezTo>
                      <a:pt x="38" y="125"/>
                      <a:pt x="39" y="122"/>
                      <a:pt x="39" y="122"/>
                    </a:cubicBezTo>
                    <a:cubicBezTo>
                      <a:pt x="39" y="122"/>
                      <a:pt x="39" y="121"/>
                      <a:pt x="39" y="120"/>
                    </a:cubicBezTo>
                    <a:cubicBezTo>
                      <a:pt x="39" y="120"/>
                      <a:pt x="38" y="119"/>
                      <a:pt x="38" y="119"/>
                    </a:cubicBezTo>
                    <a:cubicBezTo>
                      <a:pt x="37" y="118"/>
                      <a:pt x="37" y="118"/>
                      <a:pt x="37" y="118"/>
                    </a:cubicBezTo>
                    <a:cubicBezTo>
                      <a:pt x="37" y="118"/>
                      <a:pt x="36" y="116"/>
                      <a:pt x="36" y="116"/>
                    </a:cubicBezTo>
                    <a:cubicBezTo>
                      <a:pt x="35" y="117"/>
                      <a:pt x="34" y="117"/>
                      <a:pt x="34" y="117"/>
                    </a:cubicBezTo>
                    <a:cubicBezTo>
                      <a:pt x="34" y="117"/>
                      <a:pt x="34" y="119"/>
                      <a:pt x="34" y="119"/>
                    </a:cubicBezTo>
                    <a:cubicBezTo>
                      <a:pt x="33" y="120"/>
                      <a:pt x="32" y="120"/>
                      <a:pt x="32" y="120"/>
                    </a:cubicBezTo>
                    <a:cubicBezTo>
                      <a:pt x="32" y="120"/>
                      <a:pt x="32" y="120"/>
                      <a:pt x="32" y="120"/>
                    </a:cubicBezTo>
                    <a:cubicBezTo>
                      <a:pt x="31" y="120"/>
                      <a:pt x="31" y="120"/>
                      <a:pt x="31" y="120"/>
                    </a:cubicBezTo>
                    <a:cubicBezTo>
                      <a:pt x="30" y="122"/>
                      <a:pt x="30" y="122"/>
                      <a:pt x="30" y="122"/>
                    </a:cubicBezTo>
                    <a:cubicBezTo>
                      <a:pt x="29" y="123"/>
                      <a:pt x="29" y="123"/>
                      <a:pt x="29" y="123"/>
                    </a:cubicBezTo>
                    <a:cubicBezTo>
                      <a:pt x="29" y="123"/>
                      <a:pt x="29" y="123"/>
                      <a:pt x="29" y="123"/>
                    </a:cubicBezTo>
                    <a:cubicBezTo>
                      <a:pt x="29" y="123"/>
                      <a:pt x="29" y="123"/>
                      <a:pt x="29" y="123"/>
                    </a:cubicBezTo>
                    <a:cubicBezTo>
                      <a:pt x="29" y="123"/>
                      <a:pt x="28" y="123"/>
                      <a:pt x="28" y="124"/>
                    </a:cubicBezTo>
                    <a:cubicBezTo>
                      <a:pt x="28" y="124"/>
                      <a:pt x="27" y="124"/>
                      <a:pt x="26" y="124"/>
                    </a:cubicBezTo>
                    <a:cubicBezTo>
                      <a:pt x="26" y="124"/>
                      <a:pt x="24" y="124"/>
                      <a:pt x="24" y="124"/>
                    </a:cubicBezTo>
                    <a:cubicBezTo>
                      <a:pt x="23" y="123"/>
                      <a:pt x="23" y="123"/>
                      <a:pt x="23" y="123"/>
                    </a:cubicBezTo>
                    <a:cubicBezTo>
                      <a:pt x="20" y="122"/>
                      <a:pt x="20" y="122"/>
                      <a:pt x="20" y="122"/>
                    </a:cubicBezTo>
                    <a:cubicBezTo>
                      <a:pt x="20" y="122"/>
                      <a:pt x="20" y="122"/>
                      <a:pt x="20" y="122"/>
                    </a:cubicBezTo>
                    <a:cubicBezTo>
                      <a:pt x="18" y="121"/>
                      <a:pt x="18" y="121"/>
                      <a:pt x="18" y="121"/>
                    </a:cubicBezTo>
                    <a:cubicBezTo>
                      <a:pt x="17" y="120"/>
                      <a:pt x="17" y="120"/>
                      <a:pt x="17" y="120"/>
                    </a:cubicBezTo>
                    <a:cubicBezTo>
                      <a:pt x="17" y="118"/>
                      <a:pt x="17" y="118"/>
                      <a:pt x="17" y="118"/>
                    </a:cubicBezTo>
                    <a:cubicBezTo>
                      <a:pt x="15" y="116"/>
                      <a:pt x="15" y="116"/>
                      <a:pt x="15" y="116"/>
                    </a:cubicBezTo>
                    <a:cubicBezTo>
                      <a:pt x="11" y="115"/>
                      <a:pt x="11" y="115"/>
                      <a:pt x="11" y="115"/>
                    </a:cubicBezTo>
                    <a:cubicBezTo>
                      <a:pt x="8" y="114"/>
                      <a:pt x="8" y="114"/>
                      <a:pt x="8" y="114"/>
                    </a:cubicBezTo>
                    <a:cubicBezTo>
                      <a:pt x="6" y="114"/>
                      <a:pt x="6" y="114"/>
                      <a:pt x="6" y="114"/>
                    </a:cubicBezTo>
                    <a:cubicBezTo>
                      <a:pt x="6" y="114"/>
                      <a:pt x="2" y="114"/>
                      <a:pt x="2" y="114"/>
                    </a:cubicBezTo>
                    <a:cubicBezTo>
                      <a:pt x="2" y="114"/>
                      <a:pt x="1" y="114"/>
                      <a:pt x="1" y="114"/>
                    </a:cubicBezTo>
                    <a:cubicBezTo>
                      <a:pt x="1" y="114"/>
                      <a:pt x="1" y="114"/>
                      <a:pt x="1" y="114"/>
                    </a:cubicBezTo>
                    <a:cubicBezTo>
                      <a:pt x="1" y="114"/>
                      <a:pt x="1" y="114"/>
                      <a:pt x="1" y="114"/>
                    </a:cubicBezTo>
                    <a:cubicBezTo>
                      <a:pt x="1" y="114"/>
                      <a:pt x="1" y="114"/>
                      <a:pt x="1" y="114"/>
                    </a:cubicBezTo>
                    <a:cubicBezTo>
                      <a:pt x="2" y="114"/>
                      <a:pt x="2" y="114"/>
                      <a:pt x="2" y="114"/>
                    </a:cubicBezTo>
                    <a:cubicBezTo>
                      <a:pt x="2" y="114"/>
                      <a:pt x="2" y="113"/>
                      <a:pt x="2" y="113"/>
                    </a:cubicBezTo>
                    <a:cubicBezTo>
                      <a:pt x="2" y="113"/>
                      <a:pt x="2" y="113"/>
                      <a:pt x="2" y="113"/>
                    </a:cubicBezTo>
                    <a:cubicBezTo>
                      <a:pt x="2" y="113"/>
                      <a:pt x="3" y="114"/>
                      <a:pt x="3" y="114"/>
                    </a:cubicBezTo>
                    <a:cubicBezTo>
                      <a:pt x="3" y="114"/>
                      <a:pt x="3" y="114"/>
                      <a:pt x="3" y="114"/>
                    </a:cubicBezTo>
                    <a:cubicBezTo>
                      <a:pt x="3" y="114"/>
                      <a:pt x="3" y="114"/>
                      <a:pt x="3" y="114"/>
                    </a:cubicBezTo>
                    <a:cubicBezTo>
                      <a:pt x="3" y="114"/>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5" y="113"/>
                    </a:cubicBezTo>
                    <a:cubicBezTo>
                      <a:pt x="5" y="113"/>
                      <a:pt x="5" y="113"/>
                      <a:pt x="5" y="112"/>
                    </a:cubicBezTo>
                    <a:cubicBezTo>
                      <a:pt x="5" y="112"/>
                      <a:pt x="5" y="112"/>
                      <a:pt x="5" y="112"/>
                    </a:cubicBezTo>
                    <a:cubicBezTo>
                      <a:pt x="5" y="112"/>
                      <a:pt x="5" y="112"/>
                      <a:pt x="4" y="112"/>
                    </a:cubicBezTo>
                    <a:cubicBezTo>
                      <a:pt x="4" y="112"/>
                      <a:pt x="4" y="112"/>
                      <a:pt x="4" y="112"/>
                    </a:cubicBezTo>
                    <a:cubicBezTo>
                      <a:pt x="4" y="112"/>
                      <a:pt x="4" y="112"/>
                      <a:pt x="4" y="111"/>
                    </a:cubicBezTo>
                    <a:cubicBezTo>
                      <a:pt x="4" y="111"/>
                      <a:pt x="5" y="111"/>
                      <a:pt x="5" y="111"/>
                    </a:cubicBezTo>
                    <a:cubicBezTo>
                      <a:pt x="5" y="111"/>
                      <a:pt x="5" y="111"/>
                      <a:pt x="4" y="111"/>
                    </a:cubicBezTo>
                    <a:cubicBezTo>
                      <a:pt x="4" y="111"/>
                      <a:pt x="4" y="111"/>
                      <a:pt x="4" y="111"/>
                    </a:cubicBezTo>
                    <a:cubicBezTo>
                      <a:pt x="4" y="110"/>
                      <a:pt x="4" y="111"/>
                      <a:pt x="4" y="111"/>
                    </a:cubicBezTo>
                    <a:cubicBezTo>
                      <a:pt x="4" y="110"/>
                      <a:pt x="4" y="110"/>
                      <a:pt x="4" y="110"/>
                    </a:cubicBezTo>
                    <a:cubicBezTo>
                      <a:pt x="4" y="110"/>
                      <a:pt x="4" y="110"/>
                      <a:pt x="4" y="110"/>
                    </a:cubicBezTo>
                    <a:cubicBezTo>
                      <a:pt x="4" y="110"/>
                      <a:pt x="4" y="110"/>
                      <a:pt x="4" y="110"/>
                    </a:cubicBezTo>
                    <a:cubicBezTo>
                      <a:pt x="4" y="110"/>
                      <a:pt x="4" y="110"/>
                      <a:pt x="4" y="110"/>
                    </a:cubicBezTo>
                    <a:cubicBezTo>
                      <a:pt x="4" y="110"/>
                      <a:pt x="4" y="110"/>
                      <a:pt x="4" y="110"/>
                    </a:cubicBezTo>
                    <a:cubicBezTo>
                      <a:pt x="3" y="110"/>
                      <a:pt x="3" y="110"/>
                      <a:pt x="3" y="110"/>
                    </a:cubicBezTo>
                    <a:cubicBezTo>
                      <a:pt x="3" y="110"/>
                      <a:pt x="3" y="110"/>
                      <a:pt x="3" y="110"/>
                    </a:cubicBezTo>
                    <a:cubicBezTo>
                      <a:pt x="3" y="109"/>
                      <a:pt x="3" y="109"/>
                      <a:pt x="3" y="109"/>
                    </a:cubicBezTo>
                    <a:cubicBezTo>
                      <a:pt x="3" y="109"/>
                      <a:pt x="3" y="109"/>
                      <a:pt x="3" y="109"/>
                    </a:cubicBezTo>
                    <a:cubicBezTo>
                      <a:pt x="3" y="109"/>
                      <a:pt x="3" y="109"/>
                      <a:pt x="3" y="109"/>
                    </a:cubicBezTo>
                    <a:cubicBezTo>
                      <a:pt x="3" y="109"/>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7"/>
                      <a:pt x="3" y="108"/>
                      <a:pt x="3" y="107"/>
                    </a:cubicBezTo>
                    <a:cubicBezTo>
                      <a:pt x="3" y="107"/>
                      <a:pt x="3" y="107"/>
                      <a:pt x="3" y="107"/>
                    </a:cubicBezTo>
                    <a:cubicBezTo>
                      <a:pt x="3" y="107"/>
                      <a:pt x="3" y="107"/>
                      <a:pt x="3" y="107"/>
                    </a:cubicBezTo>
                    <a:cubicBezTo>
                      <a:pt x="3" y="107"/>
                      <a:pt x="2" y="107"/>
                      <a:pt x="2" y="106"/>
                    </a:cubicBezTo>
                    <a:cubicBezTo>
                      <a:pt x="2" y="106"/>
                      <a:pt x="2" y="106"/>
                      <a:pt x="2" y="106"/>
                    </a:cubicBezTo>
                    <a:cubicBezTo>
                      <a:pt x="2" y="106"/>
                      <a:pt x="2" y="106"/>
                      <a:pt x="2" y="106"/>
                    </a:cubicBezTo>
                    <a:cubicBezTo>
                      <a:pt x="2" y="106"/>
                      <a:pt x="2" y="106"/>
                      <a:pt x="2" y="106"/>
                    </a:cubicBezTo>
                    <a:cubicBezTo>
                      <a:pt x="2" y="107"/>
                      <a:pt x="2" y="107"/>
                      <a:pt x="2" y="107"/>
                    </a:cubicBezTo>
                    <a:cubicBezTo>
                      <a:pt x="2" y="108"/>
                      <a:pt x="2" y="108"/>
                      <a:pt x="2" y="108"/>
                    </a:cubicBezTo>
                    <a:cubicBezTo>
                      <a:pt x="1" y="108"/>
                      <a:pt x="1" y="108"/>
                      <a:pt x="1" y="108"/>
                    </a:cubicBezTo>
                    <a:cubicBezTo>
                      <a:pt x="1" y="107"/>
                      <a:pt x="1" y="107"/>
                      <a:pt x="1" y="107"/>
                    </a:cubicBezTo>
                    <a:cubicBezTo>
                      <a:pt x="2" y="104"/>
                      <a:pt x="2" y="104"/>
                      <a:pt x="2" y="104"/>
                    </a:cubicBezTo>
                    <a:cubicBezTo>
                      <a:pt x="4" y="102"/>
                      <a:pt x="4" y="102"/>
                      <a:pt x="4" y="102"/>
                    </a:cubicBezTo>
                    <a:cubicBezTo>
                      <a:pt x="4" y="102"/>
                      <a:pt x="4" y="100"/>
                      <a:pt x="5" y="100"/>
                    </a:cubicBezTo>
                    <a:cubicBezTo>
                      <a:pt x="5" y="99"/>
                      <a:pt x="5" y="98"/>
                      <a:pt x="5" y="98"/>
                    </a:cubicBezTo>
                    <a:cubicBezTo>
                      <a:pt x="7" y="97"/>
                      <a:pt x="7" y="97"/>
                      <a:pt x="7" y="97"/>
                    </a:cubicBezTo>
                    <a:cubicBezTo>
                      <a:pt x="7" y="97"/>
                      <a:pt x="8" y="96"/>
                      <a:pt x="8" y="96"/>
                    </a:cubicBezTo>
                    <a:cubicBezTo>
                      <a:pt x="8" y="95"/>
                      <a:pt x="7" y="94"/>
                      <a:pt x="7" y="94"/>
                    </a:cubicBezTo>
                    <a:cubicBezTo>
                      <a:pt x="7" y="93"/>
                      <a:pt x="8" y="92"/>
                      <a:pt x="8" y="92"/>
                    </a:cubicBezTo>
                    <a:cubicBezTo>
                      <a:pt x="7" y="92"/>
                      <a:pt x="7"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8" y="88"/>
                      <a:pt x="10" y="86"/>
                      <a:pt x="10" y="86"/>
                    </a:cubicBezTo>
                    <a:cubicBezTo>
                      <a:pt x="10" y="86"/>
                      <a:pt x="12" y="85"/>
                      <a:pt x="14" y="86"/>
                    </a:cubicBezTo>
                    <a:cubicBezTo>
                      <a:pt x="15" y="87"/>
                      <a:pt x="17" y="89"/>
                      <a:pt x="18" y="90"/>
                    </a:cubicBezTo>
                    <a:cubicBezTo>
                      <a:pt x="18" y="90"/>
                      <a:pt x="19" y="91"/>
                      <a:pt x="20" y="91"/>
                    </a:cubicBezTo>
                    <a:cubicBezTo>
                      <a:pt x="21" y="91"/>
                      <a:pt x="22" y="92"/>
                      <a:pt x="22" y="92"/>
                    </a:cubicBezTo>
                    <a:cubicBezTo>
                      <a:pt x="22" y="93"/>
                      <a:pt x="23" y="92"/>
                      <a:pt x="23" y="94"/>
                    </a:cubicBezTo>
                    <a:cubicBezTo>
                      <a:pt x="22" y="96"/>
                      <a:pt x="22" y="98"/>
                      <a:pt x="23" y="98"/>
                    </a:cubicBezTo>
                    <a:cubicBezTo>
                      <a:pt x="25" y="97"/>
                      <a:pt x="26" y="96"/>
                      <a:pt x="26" y="97"/>
                    </a:cubicBezTo>
                    <a:cubicBezTo>
                      <a:pt x="26" y="98"/>
                      <a:pt x="27" y="97"/>
                      <a:pt x="26" y="99"/>
                    </a:cubicBezTo>
                    <a:cubicBezTo>
                      <a:pt x="26" y="101"/>
                      <a:pt x="25" y="102"/>
                      <a:pt x="26" y="102"/>
                    </a:cubicBezTo>
                    <a:cubicBezTo>
                      <a:pt x="28" y="103"/>
                      <a:pt x="30" y="104"/>
                      <a:pt x="31" y="103"/>
                    </a:cubicBezTo>
                    <a:cubicBezTo>
                      <a:pt x="32" y="101"/>
                      <a:pt x="31" y="103"/>
                      <a:pt x="32" y="101"/>
                    </a:cubicBezTo>
                    <a:cubicBezTo>
                      <a:pt x="33" y="98"/>
                      <a:pt x="33" y="99"/>
                      <a:pt x="34" y="98"/>
                    </a:cubicBezTo>
                    <a:cubicBezTo>
                      <a:pt x="34" y="96"/>
                      <a:pt x="34" y="97"/>
                      <a:pt x="35" y="95"/>
                    </a:cubicBezTo>
                    <a:cubicBezTo>
                      <a:pt x="35" y="93"/>
                      <a:pt x="36" y="94"/>
                      <a:pt x="35" y="93"/>
                    </a:cubicBezTo>
                    <a:cubicBezTo>
                      <a:pt x="35" y="93"/>
                      <a:pt x="35" y="92"/>
                      <a:pt x="34" y="91"/>
                    </a:cubicBezTo>
                    <a:cubicBezTo>
                      <a:pt x="34" y="89"/>
                      <a:pt x="32" y="90"/>
                      <a:pt x="35" y="89"/>
                    </a:cubicBezTo>
                    <a:cubicBezTo>
                      <a:pt x="37" y="88"/>
                      <a:pt x="38" y="88"/>
                      <a:pt x="38" y="88"/>
                    </a:cubicBezTo>
                    <a:cubicBezTo>
                      <a:pt x="38" y="87"/>
                      <a:pt x="41" y="87"/>
                      <a:pt x="41" y="87"/>
                    </a:cubicBezTo>
                    <a:cubicBezTo>
                      <a:pt x="41" y="87"/>
                      <a:pt x="44" y="87"/>
                      <a:pt x="44" y="87"/>
                    </a:cubicBezTo>
                    <a:cubicBezTo>
                      <a:pt x="45" y="87"/>
                      <a:pt x="49" y="87"/>
                      <a:pt x="49" y="88"/>
                    </a:cubicBezTo>
                    <a:cubicBezTo>
                      <a:pt x="49" y="89"/>
                      <a:pt x="51" y="89"/>
                      <a:pt x="51" y="89"/>
                    </a:cubicBezTo>
                    <a:cubicBezTo>
                      <a:pt x="51" y="89"/>
                      <a:pt x="53" y="89"/>
                      <a:pt x="54" y="91"/>
                    </a:cubicBezTo>
                    <a:cubicBezTo>
                      <a:pt x="54" y="94"/>
                      <a:pt x="54" y="96"/>
                      <a:pt x="55" y="95"/>
                    </a:cubicBezTo>
                    <a:cubicBezTo>
                      <a:pt x="56" y="95"/>
                      <a:pt x="58" y="97"/>
                      <a:pt x="58" y="96"/>
                    </a:cubicBezTo>
                    <a:cubicBezTo>
                      <a:pt x="59" y="95"/>
                      <a:pt x="60" y="94"/>
                      <a:pt x="61" y="94"/>
                    </a:cubicBezTo>
                    <a:cubicBezTo>
                      <a:pt x="62" y="94"/>
                      <a:pt x="60" y="93"/>
                      <a:pt x="63" y="93"/>
                    </a:cubicBezTo>
                    <a:cubicBezTo>
                      <a:pt x="67" y="94"/>
                      <a:pt x="66" y="95"/>
                      <a:pt x="68" y="93"/>
                    </a:cubicBezTo>
                    <a:cubicBezTo>
                      <a:pt x="69" y="91"/>
                      <a:pt x="69" y="91"/>
                      <a:pt x="71" y="90"/>
                    </a:cubicBezTo>
                    <a:cubicBezTo>
                      <a:pt x="72" y="89"/>
                      <a:pt x="72" y="89"/>
                      <a:pt x="73" y="88"/>
                    </a:cubicBezTo>
                    <a:cubicBezTo>
                      <a:pt x="73" y="88"/>
                      <a:pt x="77" y="88"/>
                      <a:pt x="77" y="88"/>
                    </a:cubicBezTo>
                    <a:cubicBezTo>
                      <a:pt x="78" y="87"/>
                      <a:pt x="79" y="85"/>
                      <a:pt x="80" y="85"/>
                    </a:cubicBezTo>
                    <a:cubicBezTo>
                      <a:pt x="80" y="85"/>
                      <a:pt x="84" y="85"/>
                      <a:pt x="85" y="85"/>
                    </a:cubicBezTo>
                    <a:cubicBezTo>
                      <a:pt x="86" y="85"/>
                      <a:pt x="88" y="85"/>
                      <a:pt x="89" y="84"/>
                    </a:cubicBezTo>
                    <a:cubicBezTo>
                      <a:pt x="89" y="83"/>
                      <a:pt x="89" y="83"/>
                      <a:pt x="90" y="82"/>
                    </a:cubicBezTo>
                    <a:cubicBezTo>
                      <a:pt x="92" y="82"/>
                      <a:pt x="93" y="82"/>
                      <a:pt x="95" y="82"/>
                    </a:cubicBezTo>
                    <a:cubicBezTo>
                      <a:pt x="97" y="82"/>
                      <a:pt x="97" y="82"/>
                      <a:pt x="98" y="82"/>
                    </a:cubicBezTo>
                    <a:cubicBezTo>
                      <a:pt x="99" y="82"/>
                      <a:pt x="100" y="84"/>
                      <a:pt x="100" y="81"/>
                    </a:cubicBezTo>
                    <a:cubicBezTo>
                      <a:pt x="99" y="78"/>
                      <a:pt x="98" y="78"/>
                      <a:pt x="99" y="77"/>
                    </a:cubicBezTo>
                    <a:cubicBezTo>
                      <a:pt x="101" y="77"/>
                      <a:pt x="103" y="77"/>
                      <a:pt x="103" y="77"/>
                    </a:cubicBezTo>
                    <a:cubicBezTo>
                      <a:pt x="104" y="77"/>
                      <a:pt x="108" y="78"/>
                      <a:pt x="109" y="78"/>
                    </a:cubicBezTo>
                    <a:cubicBezTo>
                      <a:pt x="109" y="78"/>
                      <a:pt x="110" y="80"/>
                      <a:pt x="110" y="80"/>
                    </a:cubicBezTo>
                    <a:cubicBezTo>
                      <a:pt x="111" y="80"/>
                      <a:pt x="112" y="81"/>
                      <a:pt x="113" y="80"/>
                    </a:cubicBezTo>
                    <a:cubicBezTo>
                      <a:pt x="113" y="80"/>
                      <a:pt x="114" y="78"/>
                      <a:pt x="115" y="78"/>
                    </a:cubicBezTo>
                    <a:cubicBezTo>
                      <a:pt x="116" y="78"/>
                      <a:pt x="119" y="78"/>
                      <a:pt x="119" y="78"/>
                    </a:cubicBezTo>
                    <a:cubicBezTo>
                      <a:pt x="119" y="78"/>
                      <a:pt x="123" y="79"/>
                      <a:pt x="123" y="79"/>
                    </a:cubicBezTo>
                    <a:cubicBezTo>
                      <a:pt x="123" y="79"/>
                      <a:pt x="122" y="81"/>
                      <a:pt x="122" y="82"/>
                    </a:cubicBezTo>
                    <a:cubicBezTo>
                      <a:pt x="122" y="83"/>
                      <a:pt x="122" y="84"/>
                      <a:pt x="123" y="85"/>
                    </a:cubicBezTo>
                    <a:cubicBezTo>
                      <a:pt x="123" y="85"/>
                      <a:pt x="125" y="87"/>
                      <a:pt x="125" y="87"/>
                    </a:cubicBezTo>
                    <a:cubicBezTo>
                      <a:pt x="125" y="87"/>
                      <a:pt x="130" y="89"/>
                      <a:pt x="130" y="89"/>
                    </a:cubicBezTo>
                    <a:cubicBezTo>
                      <a:pt x="130" y="89"/>
                      <a:pt x="131" y="90"/>
                      <a:pt x="131" y="86"/>
                    </a:cubicBezTo>
                    <a:cubicBezTo>
                      <a:pt x="131" y="82"/>
                      <a:pt x="131" y="81"/>
                      <a:pt x="131" y="81"/>
                    </a:cubicBezTo>
                    <a:cubicBezTo>
                      <a:pt x="131" y="77"/>
                      <a:pt x="131" y="77"/>
                      <a:pt x="131" y="77"/>
                    </a:cubicBezTo>
                    <a:cubicBezTo>
                      <a:pt x="131" y="77"/>
                      <a:pt x="131" y="76"/>
                      <a:pt x="130" y="76"/>
                    </a:cubicBezTo>
                    <a:cubicBezTo>
                      <a:pt x="130" y="76"/>
                      <a:pt x="129" y="76"/>
                      <a:pt x="129" y="76"/>
                    </a:cubicBezTo>
                    <a:cubicBezTo>
                      <a:pt x="129" y="76"/>
                      <a:pt x="125" y="75"/>
                      <a:pt x="124" y="75"/>
                    </a:cubicBezTo>
                    <a:cubicBezTo>
                      <a:pt x="123" y="75"/>
                      <a:pt x="124" y="73"/>
                      <a:pt x="124" y="72"/>
                    </a:cubicBezTo>
                    <a:cubicBezTo>
                      <a:pt x="124" y="72"/>
                      <a:pt x="126" y="70"/>
                      <a:pt x="126" y="70"/>
                    </a:cubicBezTo>
                    <a:cubicBezTo>
                      <a:pt x="126" y="67"/>
                      <a:pt x="126" y="67"/>
                      <a:pt x="126" y="67"/>
                    </a:cubicBezTo>
                    <a:cubicBezTo>
                      <a:pt x="123" y="62"/>
                      <a:pt x="123" y="62"/>
                      <a:pt x="123" y="62"/>
                    </a:cubicBezTo>
                    <a:cubicBezTo>
                      <a:pt x="120" y="59"/>
                      <a:pt x="120" y="59"/>
                      <a:pt x="120" y="59"/>
                    </a:cubicBezTo>
                    <a:cubicBezTo>
                      <a:pt x="118" y="54"/>
                      <a:pt x="118" y="54"/>
                      <a:pt x="118" y="54"/>
                    </a:cubicBezTo>
                    <a:cubicBezTo>
                      <a:pt x="118" y="54"/>
                      <a:pt x="118" y="54"/>
                      <a:pt x="118" y="54"/>
                    </a:cubicBezTo>
                    <a:cubicBezTo>
                      <a:pt x="118" y="54"/>
                      <a:pt x="118" y="54"/>
                      <a:pt x="118" y="54"/>
                    </a:cubicBezTo>
                    <a:cubicBezTo>
                      <a:pt x="121" y="52"/>
                      <a:pt x="121" y="52"/>
                      <a:pt x="121" y="52"/>
                    </a:cubicBezTo>
                    <a:cubicBezTo>
                      <a:pt x="123" y="50"/>
                      <a:pt x="126" y="48"/>
                      <a:pt x="126" y="48"/>
                    </a:cubicBezTo>
                    <a:cubicBezTo>
                      <a:pt x="126" y="48"/>
                      <a:pt x="126" y="48"/>
                      <a:pt x="127" y="48"/>
                    </a:cubicBezTo>
                    <a:cubicBezTo>
                      <a:pt x="129" y="46"/>
                      <a:pt x="129" y="46"/>
                      <a:pt x="129" y="46"/>
                    </a:cubicBezTo>
                    <a:cubicBezTo>
                      <a:pt x="129" y="46"/>
                      <a:pt x="134" y="44"/>
                      <a:pt x="134" y="44"/>
                    </a:cubicBezTo>
                    <a:cubicBezTo>
                      <a:pt x="134" y="44"/>
                      <a:pt x="135" y="43"/>
                      <a:pt x="135" y="43"/>
                    </a:cubicBezTo>
                    <a:cubicBezTo>
                      <a:pt x="136" y="43"/>
                      <a:pt x="136" y="43"/>
                      <a:pt x="136" y="43"/>
                    </a:cubicBezTo>
                    <a:cubicBezTo>
                      <a:pt x="141" y="38"/>
                      <a:pt x="141" y="38"/>
                      <a:pt x="141" y="38"/>
                    </a:cubicBezTo>
                    <a:cubicBezTo>
                      <a:pt x="141" y="33"/>
                      <a:pt x="141" y="33"/>
                      <a:pt x="141" y="33"/>
                    </a:cubicBezTo>
                    <a:cubicBezTo>
                      <a:pt x="142" y="31"/>
                      <a:pt x="142" y="31"/>
                      <a:pt x="142" y="31"/>
                    </a:cubicBezTo>
                    <a:cubicBezTo>
                      <a:pt x="142" y="30"/>
                      <a:pt x="142" y="28"/>
                      <a:pt x="142" y="28"/>
                    </a:cubicBezTo>
                    <a:cubicBezTo>
                      <a:pt x="148" y="28"/>
                      <a:pt x="148" y="28"/>
                      <a:pt x="148" y="28"/>
                    </a:cubicBezTo>
                    <a:cubicBezTo>
                      <a:pt x="148" y="28"/>
                      <a:pt x="149" y="29"/>
                      <a:pt x="150" y="30"/>
                    </a:cubicBezTo>
                    <a:cubicBezTo>
                      <a:pt x="151" y="30"/>
                      <a:pt x="152" y="29"/>
                      <a:pt x="152" y="29"/>
                    </a:cubicBezTo>
                    <a:cubicBezTo>
                      <a:pt x="153" y="29"/>
                      <a:pt x="154" y="27"/>
                      <a:pt x="154" y="27"/>
                    </a:cubicBezTo>
                    <a:cubicBezTo>
                      <a:pt x="154" y="24"/>
                      <a:pt x="154" y="24"/>
                      <a:pt x="154" y="24"/>
                    </a:cubicBezTo>
                    <a:cubicBezTo>
                      <a:pt x="153" y="19"/>
                      <a:pt x="153" y="19"/>
                      <a:pt x="153" y="19"/>
                    </a:cubicBezTo>
                    <a:cubicBezTo>
                      <a:pt x="153" y="16"/>
                      <a:pt x="153" y="16"/>
                      <a:pt x="153" y="16"/>
                    </a:cubicBezTo>
                    <a:cubicBezTo>
                      <a:pt x="153" y="16"/>
                      <a:pt x="153" y="16"/>
                      <a:pt x="153" y="16"/>
                    </a:cubicBezTo>
                    <a:cubicBezTo>
                      <a:pt x="154" y="16"/>
                      <a:pt x="158" y="19"/>
                      <a:pt x="160" y="20"/>
                    </a:cubicBezTo>
                    <a:cubicBezTo>
                      <a:pt x="161" y="21"/>
                      <a:pt x="164" y="24"/>
                      <a:pt x="164" y="24"/>
                    </a:cubicBezTo>
                    <a:cubicBezTo>
                      <a:pt x="164" y="24"/>
                      <a:pt x="169" y="25"/>
                      <a:pt x="170" y="25"/>
                    </a:cubicBezTo>
                    <a:cubicBezTo>
                      <a:pt x="170" y="25"/>
                      <a:pt x="175" y="26"/>
                      <a:pt x="175" y="26"/>
                    </a:cubicBezTo>
                    <a:cubicBezTo>
                      <a:pt x="176" y="24"/>
                      <a:pt x="176" y="24"/>
                      <a:pt x="176" y="24"/>
                    </a:cubicBezTo>
                    <a:cubicBezTo>
                      <a:pt x="179" y="22"/>
                      <a:pt x="179" y="22"/>
                      <a:pt x="179" y="22"/>
                    </a:cubicBezTo>
                    <a:cubicBezTo>
                      <a:pt x="183" y="25"/>
                      <a:pt x="183" y="25"/>
                      <a:pt x="183" y="25"/>
                    </a:cubicBezTo>
                    <a:cubicBezTo>
                      <a:pt x="187" y="24"/>
                      <a:pt x="187" y="24"/>
                      <a:pt x="187" y="24"/>
                    </a:cubicBezTo>
                    <a:close/>
                    <a:moveTo>
                      <a:pt x="5" y="91"/>
                    </a:moveTo>
                    <a:cubicBezTo>
                      <a:pt x="5" y="91"/>
                      <a:pt x="5" y="91"/>
                      <a:pt x="5" y="91"/>
                    </a:cubicBezTo>
                    <a:cubicBezTo>
                      <a:pt x="5" y="91"/>
                      <a:pt x="5" y="91"/>
                      <a:pt x="5" y="91"/>
                    </a:cubicBezTo>
                    <a:cubicBezTo>
                      <a:pt x="5" y="91"/>
                      <a:pt x="5" y="91"/>
                      <a:pt x="5" y="91"/>
                    </a:cubicBezTo>
                    <a:close/>
                    <a:moveTo>
                      <a:pt x="1" y="114"/>
                    </a:moveTo>
                    <a:cubicBezTo>
                      <a:pt x="1" y="114"/>
                      <a:pt x="1" y="114"/>
                      <a:pt x="1" y="114"/>
                    </a:cubicBezTo>
                    <a:cubicBezTo>
                      <a:pt x="1" y="114"/>
                      <a:pt x="1" y="114"/>
                      <a:pt x="1" y="114"/>
                    </a:cubicBezTo>
                    <a:cubicBezTo>
                      <a:pt x="1" y="114"/>
                      <a:pt x="1" y="114"/>
                      <a:pt x="1" y="114"/>
                    </a:cubicBezTo>
                    <a:cubicBezTo>
                      <a:pt x="1" y="114"/>
                      <a:pt x="1" y="114"/>
                      <a:pt x="1" y="114"/>
                    </a:cubicBezTo>
                    <a:close/>
                    <a:moveTo>
                      <a:pt x="1" y="114"/>
                    </a:moveTo>
                    <a:cubicBezTo>
                      <a:pt x="1" y="114"/>
                      <a:pt x="1" y="114"/>
                      <a:pt x="1" y="114"/>
                    </a:cubicBezTo>
                    <a:cubicBezTo>
                      <a:pt x="1" y="114"/>
                      <a:pt x="1" y="113"/>
                      <a:pt x="1" y="113"/>
                    </a:cubicBezTo>
                    <a:cubicBezTo>
                      <a:pt x="1" y="113"/>
                      <a:pt x="1" y="113"/>
                      <a:pt x="1" y="113"/>
                    </a:cubicBezTo>
                    <a:cubicBezTo>
                      <a:pt x="1" y="113"/>
                      <a:pt x="2" y="113"/>
                      <a:pt x="2" y="112"/>
                    </a:cubicBezTo>
                    <a:cubicBezTo>
                      <a:pt x="2" y="112"/>
                      <a:pt x="2" y="112"/>
                      <a:pt x="2" y="112"/>
                    </a:cubicBezTo>
                    <a:cubicBezTo>
                      <a:pt x="2" y="112"/>
                      <a:pt x="2" y="112"/>
                      <a:pt x="2" y="112"/>
                    </a:cubicBezTo>
                    <a:cubicBezTo>
                      <a:pt x="2" y="112"/>
                      <a:pt x="2" y="112"/>
                      <a:pt x="2" y="112"/>
                    </a:cubicBezTo>
                    <a:cubicBezTo>
                      <a:pt x="1" y="112"/>
                      <a:pt x="1" y="112"/>
                      <a:pt x="1" y="112"/>
                    </a:cubicBezTo>
                    <a:cubicBezTo>
                      <a:pt x="0" y="114"/>
                      <a:pt x="0" y="114"/>
                      <a:pt x="0" y="114"/>
                    </a:cubicBezTo>
                    <a:lnTo>
                      <a:pt x="1" y="114"/>
                    </a:ln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0" name="Freeform 11"/>
              <p:cNvSpPr>
                <a:spLocks noEditPoints="1"/>
              </p:cNvSpPr>
              <p:nvPr/>
            </p:nvSpPr>
            <p:spPr bwMode="auto">
              <a:xfrm>
                <a:off x="3808896" y="2714111"/>
                <a:ext cx="1185186" cy="1190072"/>
              </a:xfrm>
              <a:custGeom>
                <a:avLst/>
                <a:gdLst>
                  <a:gd name="T0" fmla="*/ 269 w 520"/>
                  <a:gd name="T1" fmla="*/ 424 h 538"/>
                  <a:gd name="T2" fmla="*/ 326 w 520"/>
                  <a:gd name="T3" fmla="*/ 423 h 538"/>
                  <a:gd name="T4" fmla="*/ 401 w 520"/>
                  <a:gd name="T5" fmla="*/ 437 h 538"/>
                  <a:gd name="T6" fmla="*/ 432 w 520"/>
                  <a:gd name="T7" fmla="*/ 408 h 538"/>
                  <a:gd name="T8" fmla="*/ 434 w 520"/>
                  <a:gd name="T9" fmla="*/ 407 h 538"/>
                  <a:gd name="T10" fmla="*/ 435 w 520"/>
                  <a:gd name="T11" fmla="*/ 406 h 538"/>
                  <a:gd name="T12" fmla="*/ 436 w 520"/>
                  <a:gd name="T13" fmla="*/ 406 h 538"/>
                  <a:gd name="T14" fmla="*/ 421 w 520"/>
                  <a:gd name="T15" fmla="*/ 359 h 538"/>
                  <a:gd name="T16" fmla="*/ 425 w 520"/>
                  <a:gd name="T17" fmla="*/ 310 h 538"/>
                  <a:gd name="T18" fmla="*/ 418 w 520"/>
                  <a:gd name="T19" fmla="*/ 279 h 538"/>
                  <a:gd name="T20" fmla="*/ 414 w 520"/>
                  <a:gd name="T21" fmla="*/ 263 h 538"/>
                  <a:gd name="T22" fmla="*/ 395 w 520"/>
                  <a:gd name="T23" fmla="*/ 272 h 538"/>
                  <a:gd name="T24" fmla="*/ 384 w 520"/>
                  <a:gd name="T25" fmla="*/ 274 h 538"/>
                  <a:gd name="T26" fmla="*/ 389 w 520"/>
                  <a:gd name="T27" fmla="*/ 259 h 538"/>
                  <a:gd name="T28" fmla="*/ 402 w 520"/>
                  <a:gd name="T29" fmla="*/ 242 h 538"/>
                  <a:gd name="T30" fmla="*/ 411 w 520"/>
                  <a:gd name="T31" fmla="*/ 230 h 538"/>
                  <a:gd name="T32" fmla="*/ 424 w 520"/>
                  <a:gd name="T33" fmla="*/ 215 h 538"/>
                  <a:gd name="T34" fmla="*/ 422 w 520"/>
                  <a:gd name="T35" fmla="*/ 208 h 538"/>
                  <a:gd name="T36" fmla="*/ 434 w 520"/>
                  <a:gd name="T37" fmla="*/ 208 h 538"/>
                  <a:gd name="T38" fmla="*/ 443 w 520"/>
                  <a:gd name="T39" fmla="*/ 202 h 538"/>
                  <a:gd name="T40" fmla="*/ 451 w 520"/>
                  <a:gd name="T41" fmla="*/ 160 h 538"/>
                  <a:gd name="T42" fmla="*/ 430 w 520"/>
                  <a:gd name="T43" fmla="*/ 116 h 538"/>
                  <a:gd name="T44" fmla="*/ 401 w 520"/>
                  <a:gd name="T45" fmla="*/ 94 h 538"/>
                  <a:gd name="T46" fmla="*/ 391 w 520"/>
                  <a:gd name="T47" fmla="*/ 95 h 538"/>
                  <a:gd name="T48" fmla="*/ 383 w 520"/>
                  <a:gd name="T49" fmla="*/ 91 h 538"/>
                  <a:gd name="T50" fmla="*/ 367 w 520"/>
                  <a:gd name="T51" fmla="*/ 82 h 538"/>
                  <a:gd name="T52" fmla="*/ 355 w 520"/>
                  <a:gd name="T53" fmla="*/ 61 h 538"/>
                  <a:gd name="T54" fmla="*/ 335 w 520"/>
                  <a:gd name="T55" fmla="*/ 65 h 538"/>
                  <a:gd name="T56" fmla="*/ 330 w 520"/>
                  <a:gd name="T57" fmla="*/ 48 h 538"/>
                  <a:gd name="T58" fmla="*/ 311 w 520"/>
                  <a:gd name="T59" fmla="*/ 35 h 538"/>
                  <a:gd name="T60" fmla="*/ 291 w 520"/>
                  <a:gd name="T61" fmla="*/ 20 h 538"/>
                  <a:gd name="T62" fmla="*/ 281 w 520"/>
                  <a:gd name="T63" fmla="*/ 1 h 538"/>
                  <a:gd name="T64" fmla="*/ 229 w 520"/>
                  <a:gd name="T65" fmla="*/ 53 h 538"/>
                  <a:gd name="T66" fmla="*/ 145 w 520"/>
                  <a:gd name="T67" fmla="*/ 76 h 538"/>
                  <a:gd name="T68" fmla="*/ 117 w 520"/>
                  <a:gd name="T69" fmla="*/ 65 h 538"/>
                  <a:gd name="T70" fmla="*/ 107 w 520"/>
                  <a:gd name="T71" fmla="*/ 111 h 538"/>
                  <a:gd name="T72" fmla="*/ 46 w 520"/>
                  <a:gd name="T73" fmla="*/ 99 h 538"/>
                  <a:gd name="T74" fmla="*/ 16 w 520"/>
                  <a:gd name="T75" fmla="*/ 117 h 538"/>
                  <a:gd name="T76" fmla="*/ 19 w 520"/>
                  <a:gd name="T77" fmla="*/ 145 h 538"/>
                  <a:gd name="T78" fmla="*/ 58 w 520"/>
                  <a:gd name="T79" fmla="*/ 167 h 538"/>
                  <a:gd name="T80" fmla="*/ 91 w 520"/>
                  <a:gd name="T81" fmla="*/ 200 h 538"/>
                  <a:gd name="T82" fmla="*/ 95 w 520"/>
                  <a:gd name="T83" fmla="*/ 228 h 538"/>
                  <a:gd name="T84" fmla="*/ 109 w 520"/>
                  <a:gd name="T85" fmla="*/ 250 h 538"/>
                  <a:gd name="T86" fmla="*/ 109 w 520"/>
                  <a:gd name="T87" fmla="*/ 265 h 538"/>
                  <a:gd name="T88" fmla="*/ 114 w 520"/>
                  <a:gd name="T89" fmla="*/ 284 h 538"/>
                  <a:gd name="T90" fmla="*/ 92 w 520"/>
                  <a:gd name="T91" fmla="*/ 371 h 538"/>
                  <a:gd name="T92" fmla="*/ 159 w 520"/>
                  <a:gd name="T93" fmla="*/ 443 h 538"/>
                  <a:gd name="T94" fmla="*/ 193 w 520"/>
                  <a:gd name="T95" fmla="*/ 453 h 538"/>
                  <a:gd name="T96" fmla="*/ 197 w 520"/>
                  <a:gd name="T97" fmla="*/ 450 h 538"/>
                  <a:gd name="T98" fmla="*/ 203 w 520"/>
                  <a:gd name="T99" fmla="*/ 453 h 538"/>
                  <a:gd name="T100" fmla="*/ 208 w 520"/>
                  <a:gd name="T101" fmla="*/ 456 h 538"/>
                  <a:gd name="T102" fmla="*/ 203 w 520"/>
                  <a:gd name="T103" fmla="*/ 460 h 538"/>
                  <a:gd name="T104" fmla="*/ 198 w 520"/>
                  <a:gd name="T105" fmla="*/ 462 h 538"/>
                  <a:gd name="T106" fmla="*/ 243 w 520"/>
                  <a:gd name="T107" fmla="*/ 471 h 538"/>
                  <a:gd name="T108" fmla="*/ 193 w 520"/>
                  <a:gd name="T109" fmla="*/ 458 h 538"/>
                  <a:gd name="T110" fmla="*/ 449 w 520"/>
                  <a:gd name="T111" fmla="*/ 200 h 538"/>
                  <a:gd name="T112" fmla="*/ 511 w 520"/>
                  <a:gd name="T113" fmla="*/ 523 h 538"/>
                  <a:gd name="T114" fmla="*/ 517 w 520"/>
                  <a:gd name="T115" fmla="*/ 468 h 538"/>
                  <a:gd name="T116" fmla="*/ 485 w 520"/>
                  <a:gd name="T117" fmla="*/ 478 h 538"/>
                  <a:gd name="T118" fmla="*/ 493 w 520"/>
                  <a:gd name="T119" fmla="*/ 5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0" h="538">
                    <a:moveTo>
                      <a:pt x="259" y="471"/>
                    </a:moveTo>
                    <a:cubicBezTo>
                      <a:pt x="261" y="468"/>
                      <a:pt x="261" y="468"/>
                      <a:pt x="261" y="468"/>
                    </a:cubicBezTo>
                    <a:cubicBezTo>
                      <a:pt x="261" y="468"/>
                      <a:pt x="261" y="462"/>
                      <a:pt x="259" y="461"/>
                    </a:cubicBezTo>
                    <a:cubicBezTo>
                      <a:pt x="258" y="460"/>
                      <a:pt x="257" y="459"/>
                      <a:pt x="257" y="459"/>
                    </a:cubicBezTo>
                    <a:cubicBezTo>
                      <a:pt x="257" y="459"/>
                      <a:pt x="257" y="455"/>
                      <a:pt x="257" y="453"/>
                    </a:cubicBezTo>
                    <a:cubicBezTo>
                      <a:pt x="257" y="452"/>
                      <a:pt x="257" y="448"/>
                      <a:pt x="257" y="447"/>
                    </a:cubicBezTo>
                    <a:cubicBezTo>
                      <a:pt x="257" y="446"/>
                      <a:pt x="258" y="442"/>
                      <a:pt x="258" y="441"/>
                    </a:cubicBezTo>
                    <a:cubicBezTo>
                      <a:pt x="258" y="441"/>
                      <a:pt x="257" y="441"/>
                      <a:pt x="259" y="439"/>
                    </a:cubicBezTo>
                    <a:cubicBezTo>
                      <a:pt x="261" y="436"/>
                      <a:pt x="261" y="434"/>
                      <a:pt x="261" y="434"/>
                    </a:cubicBezTo>
                    <a:cubicBezTo>
                      <a:pt x="265" y="429"/>
                      <a:pt x="265" y="429"/>
                      <a:pt x="265" y="429"/>
                    </a:cubicBezTo>
                    <a:cubicBezTo>
                      <a:pt x="265" y="429"/>
                      <a:pt x="268" y="424"/>
                      <a:pt x="269" y="424"/>
                    </a:cubicBezTo>
                    <a:cubicBezTo>
                      <a:pt x="270" y="425"/>
                      <a:pt x="274" y="424"/>
                      <a:pt x="275" y="424"/>
                    </a:cubicBezTo>
                    <a:cubicBezTo>
                      <a:pt x="276" y="424"/>
                      <a:pt x="280" y="428"/>
                      <a:pt x="282" y="424"/>
                    </a:cubicBezTo>
                    <a:cubicBezTo>
                      <a:pt x="284" y="421"/>
                      <a:pt x="285" y="419"/>
                      <a:pt x="285" y="418"/>
                    </a:cubicBezTo>
                    <a:cubicBezTo>
                      <a:pt x="286" y="417"/>
                      <a:pt x="287" y="414"/>
                      <a:pt x="290" y="414"/>
                    </a:cubicBezTo>
                    <a:cubicBezTo>
                      <a:pt x="293" y="413"/>
                      <a:pt x="300" y="413"/>
                      <a:pt x="300" y="413"/>
                    </a:cubicBezTo>
                    <a:cubicBezTo>
                      <a:pt x="303" y="414"/>
                      <a:pt x="303" y="414"/>
                      <a:pt x="303" y="414"/>
                    </a:cubicBezTo>
                    <a:cubicBezTo>
                      <a:pt x="311" y="417"/>
                      <a:pt x="311" y="417"/>
                      <a:pt x="311" y="417"/>
                    </a:cubicBezTo>
                    <a:cubicBezTo>
                      <a:pt x="311" y="417"/>
                      <a:pt x="314" y="417"/>
                      <a:pt x="316" y="417"/>
                    </a:cubicBezTo>
                    <a:cubicBezTo>
                      <a:pt x="317" y="417"/>
                      <a:pt x="318" y="417"/>
                      <a:pt x="318" y="417"/>
                    </a:cubicBezTo>
                    <a:cubicBezTo>
                      <a:pt x="321" y="421"/>
                      <a:pt x="321" y="421"/>
                      <a:pt x="321" y="421"/>
                    </a:cubicBezTo>
                    <a:cubicBezTo>
                      <a:pt x="321" y="421"/>
                      <a:pt x="325" y="423"/>
                      <a:pt x="326" y="423"/>
                    </a:cubicBezTo>
                    <a:cubicBezTo>
                      <a:pt x="327" y="423"/>
                      <a:pt x="335" y="421"/>
                      <a:pt x="335" y="421"/>
                    </a:cubicBezTo>
                    <a:cubicBezTo>
                      <a:pt x="335" y="421"/>
                      <a:pt x="338" y="420"/>
                      <a:pt x="339" y="421"/>
                    </a:cubicBezTo>
                    <a:cubicBezTo>
                      <a:pt x="340" y="422"/>
                      <a:pt x="343" y="423"/>
                      <a:pt x="344" y="424"/>
                    </a:cubicBezTo>
                    <a:cubicBezTo>
                      <a:pt x="344" y="425"/>
                      <a:pt x="352" y="429"/>
                      <a:pt x="354" y="430"/>
                    </a:cubicBezTo>
                    <a:cubicBezTo>
                      <a:pt x="355" y="431"/>
                      <a:pt x="359" y="430"/>
                      <a:pt x="359" y="430"/>
                    </a:cubicBezTo>
                    <a:cubicBezTo>
                      <a:pt x="361" y="435"/>
                      <a:pt x="361" y="435"/>
                      <a:pt x="361" y="435"/>
                    </a:cubicBezTo>
                    <a:cubicBezTo>
                      <a:pt x="371" y="438"/>
                      <a:pt x="371" y="438"/>
                      <a:pt x="371" y="438"/>
                    </a:cubicBezTo>
                    <a:cubicBezTo>
                      <a:pt x="375" y="438"/>
                      <a:pt x="375" y="438"/>
                      <a:pt x="375" y="438"/>
                    </a:cubicBezTo>
                    <a:cubicBezTo>
                      <a:pt x="389" y="443"/>
                      <a:pt x="389" y="443"/>
                      <a:pt x="389" y="443"/>
                    </a:cubicBezTo>
                    <a:cubicBezTo>
                      <a:pt x="398" y="436"/>
                      <a:pt x="398" y="436"/>
                      <a:pt x="398" y="436"/>
                    </a:cubicBezTo>
                    <a:cubicBezTo>
                      <a:pt x="398" y="436"/>
                      <a:pt x="400" y="437"/>
                      <a:pt x="401" y="437"/>
                    </a:cubicBezTo>
                    <a:cubicBezTo>
                      <a:pt x="402" y="437"/>
                      <a:pt x="404" y="429"/>
                      <a:pt x="404" y="429"/>
                    </a:cubicBezTo>
                    <a:cubicBezTo>
                      <a:pt x="404" y="429"/>
                      <a:pt x="404" y="427"/>
                      <a:pt x="405" y="427"/>
                    </a:cubicBezTo>
                    <a:cubicBezTo>
                      <a:pt x="407" y="427"/>
                      <a:pt x="414" y="424"/>
                      <a:pt x="414" y="424"/>
                    </a:cubicBezTo>
                    <a:cubicBezTo>
                      <a:pt x="414" y="423"/>
                      <a:pt x="413" y="419"/>
                      <a:pt x="416" y="418"/>
                    </a:cubicBezTo>
                    <a:cubicBezTo>
                      <a:pt x="418" y="417"/>
                      <a:pt x="422" y="414"/>
                      <a:pt x="422" y="414"/>
                    </a:cubicBezTo>
                    <a:cubicBezTo>
                      <a:pt x="423" y="413"/>
                      <a:pt x="421" y="411"/>
                      <a:pt x="424" y="410"/>
                    </a:cubicBezTo>
                    <a:cubicBezTo>
                      <a:pt x="426" y="410"/>
                      <a:pt x="429" y="409"/>
                      <a:pt x="431" y="409"/>
                    </a:cubicBezTo>
                    <a:cubicBezTo>
                      <a:pt x="431" y="409"/>
                      <a:pt x="431" y="409"/>
                      <a:pt x="431" y="409"/>
                    </a:cubicBezTo>
                    <a:cubicBezTo>
                      <a:pt x="431" y="408"/>
                      <a:pt x="431" y="408"/>
                      <a:pt x="431" y="408"/>
                    </a:cubicBezTo>
                    <a:cubicBezTo>
                      <a:pt x="431" y="408"/>
                      <a:pt x="431" y="408"/>
                      <a:pt x="431"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3" y="407"/>
                      <a:pt x="433" y="407"/>
                      <a:pt x="433" y="407"/>
                    </a:cubicBezTo>
                    <a:cubicBezTo>
                      <a:pt x="433" y="407"/>
                      <a:pt x="433" y="407"/>
                      <a:pt x="433" y="407"/>
                    </a:cubicBezTo>
                    <a:cubicBezTo>
                      <a:pt x="433" y="407"/>
                      <a:pt x="433" y="407"/>
                      <a:pt x="433"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5" y="407"/>
                      <a:pt x="435" y="407"/>
                      <a:pt x="435" y="407"/>
                    </a:cubicBezTo>
                    <a:cubicBezTo>
                      <a:pt x="435" y="407"/>
                      <a:pt x="435" y="407"/>
                      <a:pt x="435" y="407"/>
                    </a:cubicBezTo>
                    <a:cubicBezTo>
                      <a:pt x="435" y="407"/>
                      <a:pt x="435" y="407"/>
                      <a:pt x="435" y="407"/>
                    </a:cubicBezTo>
                    <a:cubicBezTo>
                      <a:pt x="435" y="407"/>
                      <a:pt x="435" y="407"/>
                      <a:pt x="435" y="407"/>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7" y="405"/>
                      <a:pt x="438" y="405"/>
                      <a:pt x="438" y="405"/>
                    </a:cubicBezTo>
                    <a:cubicBezTo>
                      <a:pt x="444" y="400"/>
                      <a:pt x="444" y="400"/>
                      <a:pt x="444" y="400"/>
                    </a:cubicBezTo>
                    <a:cubicBezTo>
                      <a:pt x="447" y="389"/>
                      <a:pt x="447" y="389"/>
                      <a:pt x="447" y="389"/>
                    </a:cubicBezTo>
                    <a:cubicBezTo>
                      <a:pt x="443" y="386"/>
                      <a:pt x="443" y="386"/>
                      <a:pt x="443" y="386"/>
                    </a:cubicBezTo>
                    <a:cubicBezTo>
                      <a:pt x="434" y="386"/>
                      <a:pt x="434" y="386"/>
                      <a:pt x="434" y="386"/>
                    </a:cubicBezTo>
                    <a:cubicBezTo>
                      <a:pt x="424" y="382"/>
                      <a:pt x="424" y="382"/>
                      <a:pt x="424" y="382"/>
                    </a:cubicBezTo>
                    <a:cubicBezTo>
                      <a:pt x="419" y="374"/>
                      <a:pt x="419" y="374"/>
                      <a:pt x="419" y="374"/>
                    </a:cubicBezTo>
                    <a:cubicBezTo>
                      <a:pt x="416" y="374"/>
                      <a:pt x="416" y="374"/>
                      <a:pt x="416" y="374"/>
                    </a:cubicBezTo>
                    <a:cubicBezTo>
                      <a:pt x="415" y="367"/>
                      <a:pt x="413" y="370"/>
                      <a:pt x="417" y="365"/>
                    </a:cubicBezTo>
                    <a:cubicBezTo>
                      <a:pt x="421" y="359"/>
                      <a:pt x="421" y="359"/>
                      <a:pt x="421" y="359"/>
                    </a:cubicBezTo>
                    <a:cubicBezTo>
                      <a:pt x="420" y="349"/>
                      <a:pt x="420" y="349"/>
                      <a:pt x="420" y="349"/>
                    </a:cubicBezTo>
                    <a:cubicBezTo>
                      <a:pt x="417" y="346"/>
                      <a:pt x="417" y="346"/>
                      <a:pt x="417" y="346"/>
                    </a:cubicBezTo>
                    <a:cubicBezTo>
                      <a:pt x="412" y="343"/>
                      <a:pt x="412" y="343"/>
                      <a:pt x="412" y="343"/>
                    </a:cubicBezTo>
                    <a:cubicBezTo>
                      <a:pt x="412" y="343"/>
                      <a:pt x="409" y="339"/>
                      <a:pt x="408" y="338"/>
                    </a:cubicBezTo>
                    <a:cubicBezTo>
                      <a:pt x="408" y="338"/>
                      <a:pt x="408" y="336"/>
                      <a:pt x="408" y="336"/>
                    </a:cubicBezTo>
                    <a:cubicBezTo>
                      <a:pt x="407" y="335"/>
                      <a:pt x="411" y="335"/>
                      <a:pt x="411" y="335"/>
                    </a:cubicBezTo>
                    <a:cubicBezTo>
                      <a:pt x="412" y="335"/>
                      <a:pt x="415" y="334"/>
                      <a:pt x="416" y="334"/>
                    </a:cubicBezTo>
                    <a:cubicBezTo>
                      <a:pt x="417" y="334"/>
                      <a:pt x="421" y="330"/>
                      <a:pt x="421" y="330"/>
                    </a:cubicBezTo>
                    <a:cubicBezTo>
                      <a:pt x="421" y="330"/>
                      <a:pt x="423" y="326"/>
                      <a:pt x="425" y="325"/>
                    </a:cubicBezTo>
                    <a:cubicBezTo>
                      <a:pt x="426" y="324"/>
                      <a:pt x="428" y="316"/>
                      <a:pt x="428" y="315"/>
                    </a:cubicBezTo>
                    <a:cubicBezTo>
                      <a:pt x="428" y="315"/>
                      <a:pt x="426" y="310"/>
                      <a:pt x="425" y="310"/>
                    </a:cubicBezTo>
                    <a:cubicBezTo>
                      <a:pt x="416" y="306"/>
                      <a:pt x="418" y="304"/>
                      <a:pt x="414" y="302"/>
                    </a:cubicBezTo>
                    <a:cubicBezTo>
                      <a:pt x="414" y="297"/>
                      <a:pt x="414" y="297"/>
                      <a:pt x="414" y="297"/>
                    </a:cubicBezTo>
                    <a:cubicBezTo>
                      <a:pt x="419" y="293"/>
                      <a:pt x="419" y="293"/>
                      <a:pt x="419" y="293"/>
                    </a:cubicBezTo>
                    <a:cubicBezTo>
                      <a:pt x="420" y="292"/>
                      <a:pt x="422" y="291"/>
                      <a:pt x="423" y="291"/>
                    </a:cubicBezTo>
                    <a:cubicBezTo>
                      <a:pt x="424" y="289"/>
                      <a:pt x="424" y="289"/>
                      <a:pt x="424" y="289"/>
                    </a:cubicBezTo>
                    <a:cubicBezTo>
                      <a:pt x="424" y="289"/>
                      <a:pt x="422" y="287"/>
                      <a:pt x="422" y="287"/>
                    </a:cubicBezTo>
                    <a:cubicBezTo>
                      <a:pt x="422" y="287"/>
                      <a:pt x="421" y="286"/>
                      <a:pt x="420" y="286"/>
                    </a:cubicBezTo>
                    <a:cubicBezTo>
                      <a:pt x="420" y="286"/>
                      <a:pt x="419" y="285"/>
                      <a:pt x="419" y="285"/>
                    </a:cubicBezTo>
                    <a:cubicBezTo>
                      <a:pt x="419" y="285"/>
                      <a:pt x="418" y="284"/>
                      <a:pt x="417" y="284"/>
                    </a:cubicBezTo>
                    <a:cubicBezTo>
                      <a:pt x="416" y="284"/>
                      <a:pt x="417" y="282"/>
                      <a:pt x="418" y="282"/>
                    </a:cubicBezTo>
                    <a:cubicBezTo>
                      <a:pt x="418" y="281"/>
                      <a:pt x="418" y="279"/>
                      <a:pt x="418" y="279"/>
                    </a:cubicBezTo>
                    <a:cubicBezTo>
                      <a:pt x="418" y="279"/>
                      <a:pt x="415" y="279"/>
                      <a:pt x="414" y="279"/>
                    </a:cubicBezTo>
                    <a:cubicBezTo>
                      <a:pt x="414" y="278"/>
                      <a:pt x="414" y="278"/>
                      <a:pt x="414" y="278"/>
                    </a:cubicBezTo>
                    <a:cubicBezTo>
                      <a:pt x="414" y="278"/>
                      <a:pt x="415" y="275"/>
                      <a:pt x="416" y="275"/>
                    </a:cubicBezTo>
                    <a:cubicBezTo>
                      <a:pt x="416" y="274"/>
                      <a:pt x="416" y="273"/>
                      <a:pt x="416" y="273"/>
                    </a:cubicBezTo>
                    <a:cubicBezTo>
                      <a:pt x="416" y="273"/>
                      <a:pt x="416" y="272"/>
                      <a:pt x="416" y="270"/>
                    </a:cubicBezTo>
                    <a:cubicBezTo>
                      <a:pt x="417" y="269"/>
                      <a:pt x="416" y="269"/>
                      <a:pt x="416" y="269"/>
                    </a:cubicBezTo>
                    <a:cubicBezTo>
                      <a:pt x="416" y="269"/>
                      <a:pt x="415" y="268"/>
                      <a:pt x="414" y="268"/>
                    </a:cubicBezTo>
                    <a:cubicBezTo>
                      <a:pt x="414" y="268"/>
                      <a:pt x="414" y="268"/>
                      <a:pt x="415" y="267"/>
                    </a:cubicBezTo>
                    <a:cubicBezTo>
                      <a:pt x="416" y="265"/>
                      <a:pt x="416" y="266"/>
                      <a:pt x="416" y="266"/>
                    </a:cubicBezTo>
                    <a:cubicBezTo>
                      <a:pt x="416" y="264"/>
                      <a:pt x="416" y="264"/>
                      <a:pt x="416" y="264"/>
                    </a:cubicBezTo>
                    <a:cubicBezTo>
                      <a:pt x="414" y="263"/>
                      <a:pt x="414" y="263"/>
                      <a:pt x="414" y="263"/>
                    </a:cubicBezTo>
                    <a:cubicBezTo>
                      <a:pt x="411" y="261"/>
                      <a:pt x="411" y="261"/>
                      <a:pt x="411" y="261"/>
                    </a:cubicBezTo>
                    <a:cubicBezTo>
                      <a:pt x="411" y="261"/>
                      <a:pt x="407" y="261"/>
                      <a:pt x="407" y="261"/>
                    </a:cubicBezTo>
                    <a:cubicBezTo>
                      <a:pt x="407" y="261"/>
                      <a:pt x="404" y="261"/>
                      <a:pt x="404" y="261"/>
                    </a:cubicBezTo>
                    <a:cubicBezTo>
                      <a:pt x="402" y="262"/>
                      <a:pt x="402" y="262"/>
                      <a:pt x="402" y="262"/>
                    </a:cubicBezTo>
                    <a:cubicBezTo>
                      <a:pt x="401" y="263"/>
                      <a:pt x="401" y="263"/>
                      <a:pt x="401" y="263"/>
                    </a:cubicBezTo>
                    <a:cubicBezTo>
                      <a:pt x="398" y="264"/>
                      <a:pt x="398" y="264"/>
                      <a:pt x="398" y="264"/>
                    </a:cubicBezTo>
                    <a:cubicBezTo>
                      <a:pt x="395" y="265"/>
                      <a:pt x="395" y="265"/>
                      <a:pt x="395" y="265"/>
                    </a:cubicBezTo>
                    <a:cubicBezTo>
                      <a:pt x="395" y="265"/>
                      <a:pt x="394" y="267"/>
                      <a:pt x="393" y="268"/>
                    </a:cubicBezTo>
                    <a:cubicBezTo>
                      <a:pt x="393" y="268"/>
                      <a:pt x="393" y="269"/>
                      <a:pt x="393" y="269"/>
                    </a:cubicBezTo>
                    <a:cubicBezTo>
                      <a:pt x="395" y="270"/>
                      <a:pt x="395" y="270"/>
                      <a:pt x="395" y="270"/>
                    </a:cubicBezTo>
                    <a:cubicBezTo>
                      <a:pt x="395" y="272"/>
                      <a:pt x="395" y="272"/>
                      <a:pt x="395" y="272"/>
                    </a:cubicBezTo>
                    <a:cubicBezTo>
                      <a:pt x="396" y="272"/>
                      <a:pt x="396" y="272"/>
                      <a:pt x="396" y="272"/>
                    </a:cubicBezTo>
                    <a:cubicBezTo>
                      <a:pt x="395" y="274"/>
                      <a:pt x="395" y="274"/>
                      <a:pt x="395" y="274"/>
                    </a:cubicBezTo>
                    <a:cubicBezTo>
                      <a:pt x="395" y="274"/>
                      <a:pt x="394" y="274"/>
                      <a:pt x="393" y="275"/>
                    </a:cubicBezTo>
                    <a:cubicBezTo>
                      <a:pt x="392" y="276"/>
                      <a:pt x="392" y="277"/>
                      <a:pt x="392" y="277"/>
                    </a:cubicBezTo>
                    <a:cubicBezTo>
                      <a:pt x="389" y="278"/>
                      <a:pt x="389" y="278"/>
                      <a:pt x="389" y="278"/>
                    </a:cubicBezTo>
                    <a:cubicBezTo>
                      <a:pt x="387" y="277"/>
                      <a:pt x="387" y="277"/>
                      <a:pt x="387" y="277"/>
                    </a:cubicBezTo>
                    <a:cubicBezTo>
                      <a:pt x="385" y="278"/>
                      <a:pt x="385" y="278"/>
                      <a:pt x="385" y="278"/>
                    </a:cubicBezTo>
                    <a:cubicBezTo>
                      <a:pt x="384" y="278"/>
                      <a:pt x="384" y="278"/>
                      <a:pt x="384" y="278"/>
                    </a:cubicBezTo>
                    <a:cubicBezTo>
                      <a:pt x="384" y="276"/>
                      <a:pt x="384" y="276"/>
                      <a:pt x="384" y="276"/>
                    </a:cubicBezTo>
                    <a:cubicBezTo>
                      <a:pt x="383" y="275"/>
                      <a:pt x="383" y="275"/>
                      <a:pt x="383" y="275"/>
                    </a:cubicBezTo>
                    <a:cubicBezTo>
                      <a:pt x="384" y="274"/>
                      <a:pt x="384" y="274"/>
                      <a:pt x="384" y="274"/>
                    </a:cubicBezTo>
                    <a:cubicBezTo>
                      <a:pt x="384" y="274"/>
                      <a:pt x="385" y="273"/>
                      <a:pt x="385" y="273"/>
                    </a:cubicBezTo>
                    <a:cubicBezTo>
                      <a:pt x="386" y="273"/>
                      <a:pt x="387" y="272"/>
                      <a:pt x="387" y="272"/>
                    </a:cubicBezTo>
                    <a:cubicBezTo>
                      <a:pt x="389" y="272"/>
                      <a:pt x="389" y="272"/>
                      <a:pt x="389" y="272"/>
                    </a:cubicBezTo>
                    <a:cubicBezTo>
                      <a:pt x="389" y="270"/>
                      <a:pt x="389" y="270"/>
                      <a:pt x="389" y="270"/>
                    </a:cubicBezTo>
                    <a:cubicBezTo>
                      <a:pt x="390" y="268"/>
                      <a:pt x="390" y="268"/>
                      <a:pt x="390" y="268"/>
                    </a:cubicBezTo>
                    <a:cubicBezTo>
                      <a:pt x="390" y="265"/>
                      <a:pt x="390" y="265"/>
                      <a:pt x="390" y="265"/>
                    </a:cubicBezTo>
                    <a:cubicBezTo>
                      <a:pt x="389" y="264"/>
                      <a:pt x="389" y="264"/>
                      <a:pt x="389" y="264"/>
                    </a:cubicBezTo>
                    <a:cubicBezTo>
                      <a:pt x="388" y="263"/>
                      <a:pt x="388" y="263"/>
                      <a:pt x="388" y="263"/>
                    </a:cubicBezTo>
                    <a:cubicBezTo>
                      <a:pt x="388" y="262"/>
                      <a:pt x="388" y="262"/>
                      <a:pt x="388" y="262"/>
                    </a:cubicBezTo>
                    <a:cubicBezTo>
                      <a:pt x="388" y="260"/>
                      <a:pt x="388" y="260"/>
                      <a:pt x="388" y="260"/>
                    </a:cubicBezTo>
                    <a:cubicBezTo>
                      <a:pt x="389" y="259"/>
                      <a:pt x="389" y="259"/>
                      <a:pt x="389" y="259"/>
                    </a:cubicBezTo>
                    <a:cubicBezTo>
                      <a:pt x="389" y="259"/>
                      <a:pt x="390" y="258"/>
                      <a:pt x="390" y="257"/>
                    </a:cubicBezTo>
                    <a:cubicBezTo>
                      <a:pt x="390" y="257"/>
                      <a:pt x="390" y="255"/>
                      <a:pt x="390" y="255"/>
                    </a:cubicBezTo>
                    <a:cubicBezTo>
                      <a:pt x="390" y="255"/>
                      <a:pt x="390" y="254"/>
                      <a:pt x="390" y="254"/>
                    </a:cubicBezTo>
                    <a:cubicBezTo>
                      <a:pt x="394" y="250"/>
                      <a:pt x="394" y="250"/>
                      <a:pt x="394" y="250"/>
                    </a:cubicBezTo>
                    <a:cubicBezTo>
                      <a:pt x="396" y="248"/>
                      <a:pt x="396" y="248"/>
                      <a:pt x="396" y="248"/>
                    </a:cubicBezTo>
                    <a:cubicBezTo>
                      <a:pt x="396" y="248"/>
                      <a:pt x="398" y="248"/>
                      <a:pt x="398" y="247"/>
                    </a:cubicBezTo>
                    <a:cubicBezTo>
                      <a:pt x="398" y="247"/>
                      <a:pt x="400" y="247"/>
                      <a:pt x="400" y="247"/>
                    </a:cubicBezTo>
                    <a:cubicBezTo>
                      <a:pt x="400" y="247"/>
                      <a:pt x="401" y="246"/>
                      <a:pt x="401" y="246"/>
                    </a:cubicBezTo>
                    <a:cubicBezTo>
                      <a:pt x="402" y="245"/>
                      <a:pt x="402" y="244"/>
                      <a:pt x="402" y="244"/>
                    </a:cubicBezTo>
                    <a:cubicBezTo>
                      <a:pt x="402" y="244"/>
                      <a:pt x="402" y="243"/>
                      <a:pt x="402" y="243"/>
                    </a:cubicBezTo>
                    <a:cubicBezTo>
                      <a:pt x="402" y="243"/>
                      <a:pt x="402" y="242"/>
                      <a:pt x="402" y="242"/>
                    </a:cubicBezTo>
                    <a:cubicBezTo>
                      <a:pt x="402" y="242"/>
                      <a:pt x="402" y="241"/>
                      <a:pt x="402" y="241"/>
                    </a:cubicBezTo>
                    <a:cubicBezTo>
                      <a:pt x="402" y="240"/>
                      <a:pt x="403" y="240"/>
                      <a:pt x="403" y="240"/>
                    </a:cubicBezTo>
                    <a:cubicBezTo>
                      <a:pt x="403" y="238"/>
                      <a:pt x="403" y="238"/>
                      <a:pt x="403" y="238"/>
                    </a:cubicBezTo>
                    <a:cubicBezTo>
                      <a:pt x="403" y="238"/>
                      <a:pt x="402" y="237"/>
                      <a:pt x="402" y="236"/>
                    </a:cubicBezTo>
                    <a:cubicBezTo>
                      <a:pt x="402" y="236"/>
                      <a:pt x="402" y="236"/>
                      <a:pt x="402" y="235"/>
                    </a:cubicBezTo>
                    <a:cubicBezTo>
                      <a:pt x="403" y="234"/>
                      <a:pt x="404" y="234"/>
                      <a:pt x="404" y="234"/>
                    </a:cubicBezTo>
                    <a:cubicBezTo>
                      <a:pt x="406" y="234"/>
                      <a:pt x="406" y="234"/>
                      <a:pt x="406" y="234"/>
                    </a:cubicBezTo>
                    <a:cubicBezTo>
                      <a:pt x="406" y="234"/>
                      <a:pt x="407" y="233"/>
                      <a:pt x="408" y="233"/>
                    </a:cubicBezTo>
                    <a:cubicBezTo>
                      <a:pt x="408" y="233"/>
                      <a:pt x="409" y="232"/>
                      <a:pt x="409" y="232"/>
                    </a:cubicBezTo>
                    <a:cubicBezTo>
                      <a:pt x="410" y="230"/>
                      <a:pt x="410" y="230"/>
                      <a:pt x="410" y="230"/>
                    </a:cubicBezTo>
                    <a:cubicBezTo>
                      <a:pt x="411" y="230"/>
                      <a:pt x="411" y="230"/>
                      <a:pt x="411" y="230"/>
                    </a:cubicBezTo>
                    <a:cubicBezTo>
                      <a:pt x="412" y="229"/>
                      <a:pt x="412" y="229"/>
                      <a:pt x="412" y="229"/>
                    </a:cubicBezTo>
                    <a:cubicBezTo>
                      <a:pt x="412" y="227"/>
                      <a:pt x="412" y="227"/>
                      <a:pt x="412" y="227"/>
                    </a:cubicBezTo>
                    <a:cubicBezTo>
                      <a:pt x="414" y="226"/>
                      <a:pt x="414" y="226"/>
                      <a:pt x="414" y="226"/>
                    </a:cubicBezTo>
                    <a:cubicBezTo>
                      <a:pt x="414" y="225"/>
                      <a:pt x="414" y="225"/>
                      <a:pt x="414" y="225"/>
                    </a:cubicBezTo>
                    <a:cubicBezTo>
                      <a:pt x="415" y="224"/>
                      <a:pt x="415" y="224"/>
                      <a:pt x="415" y="224"/>
                    </a:cubicBezTo>
                    <a:cubicBezTo>
                      <a:pt x="416" y="224"/>
                      <a:pt x="416" y="224"/>
                      <a:pt x="416" y="224"/>
                    </a:cubicBezTo>
                    <a:cubicBezTo>
                      <a:pt x="418" y="222"/>
                      <a:pt x="418" y="222"/>
                      <a:pt x="418" y="222"/>
                    </a:cubicBezTo>
                    <a:cubicBezTo>
                      <a:pt x="420" y="221"/>
                      <a:pt x="420" y="221"/>
                      <a:pt x="420" y="221"/>
                    </a:cubicBezTo>
                    <a:cubicBezTo>
                      <a:pt x="420" y="221"/>
                      <a:pt x="421" y="219"/>
                      <a:pt x="421" y="218"/>
                    </a:cubicBezTo>
                    <a:cubicBezTo>
                      <a:pt x="421" y="217"/>
                      <a:pt x="421" y="217"/>
                      <a:pt x="422" y="216"/>
                    </a:cubicBezTo>
                    <a:cubicBezTo>
                      <a:pt x="422" y="216"/>
                      <a:pt x="423" y="216"/>
                      <a:pt x="424" y="215"/>
                    </a:cubicBezTo>
                    <a:cubicBezTo>
                      <a:pt x="424" y="215"/>
                      <a:pt x="424" y="214"/>
                      <a:pt x="424" y="214"/>
                    </a:cubicBezTo>
                    <a:cubicBezTo>
                      <a:pt x="425" y="214"/>
                      <a:pt x="425" y="214"/>
                      <a:pt x="425" y="214"/>
                    </a:cubicBezTo>
                    <a:cubicBezTo>
                      <a:pt x="425" y="212"/>
                      <a:pt x="425" y="212"/>
                      <a:pt x="425" y="212"/>
                    </a:cubicBezTo>
                    <a:cubicBezTo>
                      <a:pt x="425" y="211"/>
                      <a:pt x="425" y="211"/>
                      <a:pt x="425" y="211"/>
                    </a:cubicBezTo>
                    <a:cubicBezTo>
                      <a:pt x="425" y="211"/>
                      <a:pt x="423" y="212"/>
                      <a:pt x="423" y="212"/>
                    </a:cubicBezTo>
                    <a:cubicBezTo>
                      <a:pt x="423" y="212"/>
                      <a:pt x="422" y="212"/>
                      <a:pt x="421" y="212"/>
                    </a:cubicBezTo>
                    <a:cubicBezTo>
                      <a:pt x="421" y="212"/>
                      <a:pt x="420" y="212"/>
                      <a:pt x="419" y="212"/>
                    </a:cubicBezTo>
                    <a:cubicBezTo>
                      <a:pt x="418" y="211"/>
                      <a:pt x="419" y="211"/>
                      <a:pt x="419" y="211"/>
                    </a:cubicBezTo>
                    <a:cubicBezTo>
                      <a:pt x="419" y="211"/>
                      <a:pt x="420" y="211"/>
                      <a:pt x="420" y="210"/>
                    </a:cubicBezTo>
                    <a:cubicBezTo>
                      <a:pt x="420" y="210"/>
                      <a:pt x="421" y="208"/>
                      <a:pt x="421" y="208"/>
                    </a:cubicBezTo>
                    <a:cubicBezTo>
                      <a:pt x="422" y="208"/>
                      <a:pt x="422" y="208"/>
                      <a:pt x="422" y="208"/>
                    </a:cubicBezTo>
                    <a:cubicBezTo>
                      <a:pt x="423" y="207"/>
                      <a:pt x="423" y="207"/>
                      <a:pt x="423" y="207"/>
                    </a:cubicBezTo>
                    <a:cubicBezTo>
                      <a:pt x="423" y="207"/>
                      <a:pt x="424" y="207"/>
                      <a:pt x="424" y="207"/>
                    </a:cubicBezTo>
                    <a:cubicBezTo>
                      <a:pt x="424" y="207"/>
                      <a:pt x="423" y="206"/>
                      <a:pt x="423" y="206"/>
                    </a:cubicBezTo>
                    <a:cubicBezTo>
                      <a:pt x="423" y="204"/>
                      <a:pt x="423" y="204"/>
                      <a:pt x="423" y="204"/>
                    </a:cubicBezTo>
                    <a:cubicBezTo>
                      <a:pt x="425" y="205"/>
                      <a:pt x="425" y="205"/>
                      <a:pt x="425" y="205"/>
                    </a:cubicBezTo>
                    <a:cubicBezTo>
                      <a:pt x="428" y="205"/>
                      <a:pt x="428" y="205"/>
                      <a:pt x="428" y="205"/>
                    </a:cubicBezTo>
                    <a:cubicBezTo>
                      <a:pt x="429" y="204"/>
                      <a:pt x="429" y="204"/>
                      <a:pt x="429" y="204"/>
                    </a:cubicBezTo>
                    <a:cubicBezTo>
                      <a:pt x="429" y="204"/>
                      <a:pt x="430" y="206"/>
                      <a:pt x="430" y="206"/>
                    </a:cubicBezTo>
                    <a:cubicBezTo>
                      <a:pt x="430" y="207"/>
                      <a:pt x="430" y="208"/>
                      <a:pt x="431" y="208"/>
                    </a:cubicBezTo>
                    <a:cubicBezTo>
                      <a:pt x="431" y="208"/>
                      <a:pt x="433" y="209"/>
                      <a:pt x="433" y="209"/>
                    </a:cubicBezTo>
                    <a:cubicBezTo>
                      <a:pt x="433" y="209"/>
                      <a:pt x="433" y="208"/>
                      <a:pt x="434" y="208"/>
                    </a:cubicBezTo>
                    <a:cubicBezTo>
                      <a:pt x="434" y="208"/>
                      <a:pt x="435" y="208"/>
                      <a:pt x="435" y="208"/>
                    </a:cubicBezTo>
                    <a:cubicBezTo>
                      <a:pt x="436" y="208"/>
                      <a:pt x="437" y="208"/>
                      <a:pt x="437" y="208"/>
                    </a:cubicBezTo>
                    <a:cubicBezTo>
                      <a:pt x="437" y="208"/>
                      <a:pt x="438" y="208"/>
                      <a:pt x="439" y="208"/>
                    </a:cubicBezTo>
                    <a:cubicBezTo>
                      <a:pt x="439" y="207"/>
                      <a:pt x="439" y="207"/>
                      <a:pt x="439" y="207"/>
                    </a:cubicBezTo>
                    <a:cubicBezTo>
                      <a:pt x="439" y="207"/>
                      <a:pt x="439" y="206"/>
                      <a:pt x="439" y="206"/>
                    </a:cubicBezTo>
                    <a:cubicBezTo>
                      <a:pt x="439" y="206"/>
                      <a:pt x="440" y="204"/>
                      <a:pt x="440" y="204"/>
                    </a:cubicBezTo>
                    <a:cubicBezTo>
                      <a:pt x="440" y="204"/>
                      <a:pt x="441" y="204"/>
                      <a:pt x="441" y="204"/>
                    </a:cubicBezTo>
                    <a:cubicBezTo>
                      <a:pt x="441" y="204"/>
                      <a:pt x="442" y="204"/>
                      <a:pt x="442" y="204"/>
                    </a:cubicBezTo>
                    <a:cubicBezTo>
                      <a:pt x="442" y="204"/>
                      <a:pt x="442" y="203"/>
                      <a:pt x="442" y="203"/>
                    </a:cubicBezTo>
                    <a:cubicBezTo>
                      <a:pt x="442" y="203"/>
                      <a:pt x="442" y="202"/>
                      <a:pt x="442" y="202"/>
                    </a:cubicBezTo>
                    <a:cubicBezTo>
                      <a:pt x="442" y="202"/>
                      <a:pt x="443" y="202"/>
                      <a:pt x="443" y="202"/>
                    </a:cubicBezTo>
                    <a:cubicBezTo>
                      <a:pt x="443" y="200"/>
                      <a:pt x="443" y="200"/>
                      <a:pt x="443" y="200"/>
                    </a:cubicBezTo>
                    <a:cubicBezTo>
                      <a:pt x="443" y="200"/>
                      <a:pt x="445" y="200"/>
                      <a:pt x="445" y="200"/>
                    </a:cubicBezTo>
                    <a:cubicBezTo>
                      <a:pt x="446" y="200"/>
                      <a:pt x="445" y="200"/>
                      <a:pt x="445" y="200"/>
                    </a:cubicBezTo>
                    <a:cubicBezTo>
                      <a:pt x="448" y="199"/>
                      <a:pt x="448" y="199"/>
                      <a:pt x="448" y="199"/>
                    </a:cubicBezTo>
                    <a:cubicBezTo>
                      <a:pt x="448" y="199"/>
                      <a:pt x="448" y="199"/>
                      <a:pt x="448" y="200"/>
                    </a:cubicBezTo>
                    <a:cubicBezTo>
                      <a:pt x="446" y="197"/>
                      <a:pt x="443" y="193"/>
                      <a:pt x="443" y="193"/>
                    </a:cubicBezTo>
                    <a:cubicBezTo>
                      <a:pt x="445" y="189"/>
                      <a:pt x="445" y="189"/>
                      <a:pt x="445" y="189"/>
                    </a:cubicBezTo>
                    <a:cubicBezTo>
                      <a:pt x="445" y="189"/>
                      <a:pt x="446" y="182"/>
                      <a:pt x="446" y="180"/>
                    </a:cubicBezTo>
                    <a:cubicBezTo>
                      <a:pt x="446" y="179"/>
                      <a:pt x="446" y="173"/>
                      <a:pt x="446" y="173"/>
                    </a:cubicBezTo>
                    <a:cubicBezTo>
                      <a:pt x="446" y="173"/>
                      <a:pt x="442" y="172"/>
                      <a:pt x="445" y="169"/>
                    </a:cubicBezTo>
                    <a:cubicBezTo>
                      <a:pt x="448" y="165"/>
                      <a:pt x="451" y="160"/>
                      <a:pt x="451" y="160"/>
                    </a:cubicBezTo>
                    <a:cubicBezTo>
                      <a:pt x="451" y="150"/>
                      <a:pt x="451" y="150"/>
                      <a:pt x="451" y="150"/>
                    </a:cubicBezTo>
                    <a:cubicBezTo>
                      <a:pt x="451" y="150"/>
                      <a:pt x="448" y="147"/>
                      <a:pt x="452" y="145"/>
                    </a:cubicBezTo>
                    <a:cubicBezTo>
                      <a:pt x="456" y="142"/>
                      <a:pt x="463" y="133"/>
                      <a:pt x="463" y="133"/>
                    </a:cubicBezTo>
                    <a:cubicBezTo>
                      <a:pt x="470" y="125"/>
                      <a:pt x="470" y="125"/>
                      <a:pt x="470" y="125"/>
                    </a:cubicBezTo>
                    <a:cubicBezTo>
                      <a:pt x="458" y="122"/>
                      <a:pt x="458" y="122"/>
                      <a:pt x="458" y="122"/>
                    </a:cubicBezTo>
                    <a:cubicBezTo>
                      <a:pt x="451" y="121"/>
                      <a:pt x="451" y="121"/>
                      <a:pt x="451" y="121"/>
                    </a:cubicBezTo>
                    <a:cubicBezTo>
                      <a:pt x="446" y="118"/>
                      <a:pt x="446" y="118"/>
                      <a:pt x="446" y="118"/>
                    </a:cubicBezTo>
                    <a:cubicBezTo>
                      <a:pt x="443" y="113"/>
                      <a:pt x="443" y="113"/>
                      <a:pt x="443" y="113"/>
                    </a:cubicBezTo>
                    <a:cubicBezTo>
                      <a:pt x="440" y="115"/>
                      <a:pt x="440" y="115"/>
                      <a:pt x="440" y="115"/>
                    </a:cubicBezTo>
                    <a:cubicBezTo>
                      <a:pt x="437" y="117"/>
                      <a:pt x="437" y="117"/>
                      <a:pt x="437" y="117"/>
                    </a:cubicBezTo>
                    <a:cubicBezTo>
                      <a:pt x="430" y="116"/>
                      <a:pt x="430" y="116"/>
                      <a:pt x="430" y="116"/>
                    </a:cubicBezTo>
                    <a:cubicBezTo>
                      <a:pt x="425" y="111"/>
                      <a:pt x="425" y="111"/>
                      <a:pt x="425" y="111"/>
                    </a:cubicBezTo>
                    <a:cubicBezTo>
                      <a:pt x="421" y="114"/>
                      <a:pt x="421" y="114"/>
                      <a:pt x="421" y="114"/>
                    </a:cubicBezTo>
                    <a:cubicBezTo>
                      <a:pt x="417" y="111"/>
                      <a:pt x="417" y="111"/>
                      <a:pt x="417" y="111"/>
                    </a:cubicBezTo>
                    <a:cubicBezTo>
                      <a:pt x="414" y="106"/>
                      <a:pt x="414" y="106"/>
                      <a:pt x="414" y="106"/>
                    </a:cubicBezTo>
                    <a:cubicBezTo>
                      <a:pt x="413" y="102"/>
                      <a:pt x="413" y="102"/>
                      <a:pt x="413" y="102"/>
                    </a:cubicBezTo>
                    <a:cubicBezTo>
                      <a:pt x="408" y="97"/>
                      <a:pt x="408" y="97"/>
                      <a:pt x="408" y="97"/>
                    </a:cubicBezTo>
                    <a:cubicBezTo>
                      <a:pt x="406" y="97"/>
                      <a:pt x="406" y="97"/>
                      <a:pt x="406" y="97"/>
                    </a:cubicBezTo>
                    <a:cubicBezTo>
                      <a:pt x="406" y="98"/>
                      <a:pt x="405" y="98"/>
                      <a:pt x="405" y="98"/>
                    </a:cubicBezTo>
                    <a:cubicBezTo>
                      <a:pt x="405" y="98"/>
                      <a:pt x="402" y="97"/>
                      <a:pt x="402" y="97"/>
                    </a:cubicBezTo>
                    <a:cubicBezTo>
                      <a:pt x="402" y="95"/>
                      <a:pt x="402" y="95"/>
                      <a:pt x="402" y="95"/>
                    </a:cubicBezTo>
                    <a:cubicBezTo>
                      <a:pt x="401" y="94"/>
                      <a:pt x="401" y="94"/>
                      <a:pt x="401" y="94"/>
                    </a:cubicBezTo>
                    <a:cubicBezTo>
                      <a:pt x="399" y="94"/>
                      <a:pt x="399" y="94"/>
                      <a:pt x="399" y="94"/>
                    </a:cubicBezTo>
                    <a:cubicBezTo>
                      <a:pt x="397" y="95"/>
                      <a:pt x="397" y="95"/>
                      <a:pt x="397" y="95"/>
                    </a:cubicBezTo>
                    <a:cubicBezTo>
                      <a:pt x="396" y="96"/>
                      <a:pt x="396" y="96"/>
                      <a:pt x="396" y="96"/>
                    </a:cubicBezTo>
                    <a:cubicBezTo>
                      <a:pt x="396" y="96"/>
                      <a:pt x="396" y="96"/>
                      <a:pt x="396" y="96"/>
                    </a:cubicBezTo>
                    <a:cubicBezTo>
                      <a:pt x="395" y="97"/>
                      <a:pt x="395" y="97"/>
                      <a:pt x="395" y="97"/>
                    </a:cubicBezTo>
                    <a:cubicBezTo>
                      <a:pt x="394" y="97"/>
                      <a:pt x="394" y="97"/>
                      <a:pt x="394" y="97"/>
                    </a:cubicBezTo>
                    <a:cubicBezTo>
                      <a:pt x="394" y="97"/>
                      <a:pt x="394" y="97"/>
                      <a:pt x="394" y="97"/>
                    </a:cubicBezTo>
                    <a:cubicBezTo>
                      <a:pt x="394" y="97"/>
                      <a:pt x="393" y="97"/>
                      <a:pt x="393" y="97"/>
                    </a:cubicBezTo>
                    <a:cubicBezTo>
                      <a:pt x="391" y="97"/>
                      <a:pt x="391" y="97"/>
                      <a:pt x="391" y="97"/>
                    </a:cubicBezTo>
                    <a:cubicBezTo>
                      <a:pt x="391" y="96"/>
                      <a:pt x="391" y="96"/>
                      <a:pt x="391" y="96"/>
                    </a:cubicBezTo>
                    <a:cubicBezTo>
                      <a:pt x="391" y="95"/>
                      <a:pt x="391" y="95"/>
                      <a:pt x="391" y="95"/>
                    </a:cubicBezTo>
                    <a:cubicBezTo>
                      <a:pt x="389" y="94"/>
                      <a:pt x="389" y="94"/>
                      <a:pt x="389" y="94"/>
                    </a:cubicBezTo>
                    <a:cubicBezTo>
                      <a:pt x="388" y="94"/>
                      <a:pt x="388" y="94"/>
                      <a:pt x="388" y="94"/>
                    </a:cubicBezTo>
                    <a:cubicBezTo>
                      <a:pt x="388" y="94"/>
                      <a:pt x="387" y="93"/>
                      <a:pt x="387" y="93"/>
                    </a:cubicBezTo>
                    <a:cubicBezTo>
                      <a:pt x="386" y="93"/>
                      <a:pt x="386" y="92"/>
                      <a:pt x="386" y="92"/>
                    </a:cubicBezTo>
                    <a:cubicBezTo>
                      <a:pt x="385" y="91"/>
                      <a:pt x="385" y="91"/>
                      <a:pt x="385" y="91"/>
                    </a:cubicBezTo>
                    <a:cubicBezTo>
                      <a:pt x="387" y="91"/>
                      <a:pt x="387" y="91"/>
                      <a:pt x="387" y="91"/>
                    </a:cubicBezTo>
                    <a:cubicBezTo>
                      <a:pt x="387" y="91"/>
                      <a:pt x="387" y="90"/>
                      <a:pt x="387" y="90"/>
                    </a:cubicBezTo>
                    <a:cubicBezTo>
                      <a:pt x="387" y="90"/>
                      <a:pt x="387" y="90"/>
                      <a:pt x="387" y="90"/>
                    </a:cubicBezTo>
                    <a:cubicBezTo>
                      <a:pt x="387" y="90"/>
                      <a:pt x="386" y="90"/>
                      <a:pt x="386" y="90"/>
                    </a:cubicBezTo>
                    <a:cubicBezTo>
                      <a:pt x="384" y="90"/>
                      <a:pt x="384" y="90"/>
                      <a:pt x="384" y="90"/>
                    </a:cubicBezTo>
                    <a:cubicBezTo>
                      <a:pt x="383" y="91"/>
                      <a:pt x="383" y="91"/>
                      <a:pt x="383" y="91"/>
                    </a:cubicBezTo>
                    <a:cubicBezTo>
                      <a:pt x="381" y="91"/>
                      <a:pt x="381" y="91"/>
                      <a:pt x="381" y="91"/>
                    </a:cubicBezTo>
                    <a:cubicBezTo>
                      <a:pt x="379" y="92"/>
                      <a:pt x="379" y="92"/>
                      <a:pt x="379" y="92"/>
                    </a:cubicBezTo>
                    <a:cubicBezTo>
                      <a:pt x="376" y="92"/>
                      <a:pt x="376" y="92"/>
                      <a:pt x="376" y="92"/>
                    </a:cubicBezTo>
                    <a:cubicBezTo>
                      <a:pt x="375" y="90"/>
                      <a:pt x="375" y="90"/>
                      <a:pt x="375" y="90"/>
                    </a:cubicBezTo>
                    <a:cubicBezTo>
                      <a:pt x="374" y="88"/>
                      <a:pt x="374" y="88"/>
                      <a:pt x="374" y="88"/>
                    </a:cubicBezTo>
                    <a:cubicBezTo>
                      <a:pt x="373" y="87"/>
                      <a:pt x="373" y="87"/>
                      <a:pt x="373" y="87"/>
                    </a:cubicBezTo>
                    <a:cubicBezTo>
                      <a:pt x="372" y="87"/>
                      <a:pt x="372" y="87"/>
                      <a:pt x="372" y="87"/>
                    </a:cubicBezTo>
                    <a:cubicBezTo>
                      <a:pt x="369" y="86"/>
                      <a:pt x="369" y="86"/>
                      <a:pt x="369" y="86"/>
                    </a:cubicBezTo>
                    <a:cubicBezTo>
                      <a:pt x="370" y="84"/>
                      <a:pt x="370" y="84"/>
                      <a:pt x="370" y="84"/>
                    </a:cubicBezTo>
                    <a:cubicBezTo>
                      <a:pt x="370" y="84"/>
                      <a:pt x="369" y="82"/>
                      <a:pt x="369" y="82"/>
                    </a:cubicBezTo>
                    <a:cubicBezTo>
                      <a:pt x="368" y="82"/>
                      <a:pt x="367" y="82"/>
                      <a:pt x="367" y="82"/>
                    </a:cubicBezTo>
                    <a:cubicBezTo>
                      <a:pt x="365" y="80"/>
                      <a:pt x="365" y="80"/>
                      <a:pt x="365" y="80"/>
                    </a:cubicBezTo>
                    <a:cubicBezTo>
                      <a:pt x="365" y="80"/>
                      <a:pt x="365" y="79"/>
                      <a:pt x="364" y="78"/>
                    </a:cubicBezTo>
                    <a:cubicBezTo>
                      <a:pt x="363" y="78"/>
                      <a:pt x="363" y="77"/>
                      <a:pt x="362" y="77"/>
                    </a:cubicBezTo>
                    <a:cubicBezTo>
                      <a:pt x="361" y="77"/>
                      <a:pt x="359" y="77"/>
                      <a:pt x="359" y="77"/>
                    </a:cubicBezTo>
                    <a:cubicBezTo>
                      <a:pt x="359" y="77"/>
                      <a:pt x="358" y="75"/>
                      <a:pt x="357" y="75"/>
                    </a:cubicBezTo>
                    <a:cubicBezTo>
                      <a:pt x="357" y="75"/>
                      <a:pt x="353" y="75"/>
                      <a:pt x="353" y="75"/>
                    </a:cubicBezTo>
                    <a:cubicBezTo>
                      <a:pt x="353" y="75"/>
                      <a:pt x="354" y="72"/>
                      <a:pt x="354" y="72"/>
                    </a:cubicBezTo>
                    <a:cubicBezTo>
                      <a:pt x="354" y="71"/>
                      <a:pt x="354" y="68"/>
                      <a:pt x="354" y="68"/>
                    </a:cubicBezTo>
                    <a:cubicBezTo>
                      <a:pt x="354" y="67"/>
                      <a:pt x="354" y="67"/>
                      <a:pt x="354" y="67"/>
                    </a:cubicBezTo>
                    <a:cubicBezTo>
                      <a:pt x="354" y="67"/>
                      <a:pt x="353" y="66"/>
                      <a:pt x="354" y="64"/>
                    </a:cubicBezTo>
                    <a:cubicBezTo>
                      <a:pt x="355" y="62"/>
                      <a:pt x="354" y="63"/>
                      <a:pt x="355" y="61"/>
                    </a:cubicBezTo>
                    <a:cubicBezTo>
                      <a:pt x="356" y="58"/>
                      <a:pt x="356" y="57"/>
                      <a:pt x="356" y="57"/>
                    </a:cubicBezTo>
                    <a:cubicBezTo>
                      <a:pt x="354" y="56"/>
                      <a:pt x="354" y="56"/>
                      <a:pt x="354" y="56"/>
                    </a:cubicBezTo>
                    <a:cubicBezTo>
                      <a:pt x="354" y="56"/>
                      <a:pt x="353" y="55"/>
                      <a:pt x="352" y="56"/>
                    </a:cubicBezTo>
                    <a:cubicBezTo>
                      <a:pt x="352" y="58"/>
                      <a:pt x="351" y="58"/>
                      <a:pt x="351" y="58"/>
                    </a:cubicBezTo>
                    <a:cubicBezTo>
                      <a:pt x="349" y="61"/>
                      <a:pt x="349" y="61"/>
                      <a:pt x="349" y="61"/>
                    </a:cubicBezTo>
                    <a:cubicBezTo>
                      <a:pt x="349" y="64"/>
                      <a:pt x="349" y="64"/>
                      <a:pt x="349" y="64"/>
                    </a:cubicBezTo>
                    <a:cubicBezTo>
                      <a:pt x="349" y="64"/>
                      <a:pt x="350" y="65"/>
                      <a:pt x="347" y="65"/>
                    </a:cubicBezTo>
                    <a:cubicBezTo>
                      <a:pt x="345" y="65"/>
                      <a:pt x="343" y="65"/>
                      <a:pt x="343" y="65"/>
                    </a:cubicBezTo>
                    <a:cubicBezTo>
                      <a:pt x="343" y="65"/>
                      <a:pt x="345" y="67"/>
                      <a:pt x="342" y="67"/>
                    </a:cubicBezTo>
                    <a:cubicBezTo>
                      <a:pt x="340" y="67"/>
                      <a:pt x="337" y="67"/>
                      <a:pt x="337" y="67"/>
                    </a:cubicBezTo>
                    <a:cubicBezTo>
                      <a:pt x="335" y="65"/>
                      <a:pt x="335" y="65"/>
                      <a:pt x="335" y="65"/>
                    </a:cubicBezTo>
                    <a:cubicBezTo>
                      <a:pt x="331" y="66"/>
                      <a:pt x="331" y="66"/>
                      <a:pt x="331" y="66"/>
                    </a:cubicBezTo>
                    <a:cubicBezTo>
                      <a:pt x="331" y="66"/>
                      <a:pt x="331" y="65"/>
                      <a:pt x="331" y="63"/>
                    </a:cubicBezTo>
                    <a:cubicBezTo>
                      <a:pt x="331" y="62"/>
                      <a:pt x="330" y="60"/>
                      <a:pt x="331" y="60"/>
                    </a:cubicBezTo>
                    <a:cubicBezTo>
                      <a:pt x="332" y="60"/>
                      <a:pt x="333" y="59"/>
                      <a:pt x="333" y="59"/>
                    </a:cubicBezTo>
                    <a:cubicBezTo>
                      <a:pt x="332" y="56"/>
                      <a:pt x="332" y="56"/>
                      <a:pt x="332" y="56"/>
                    </a:cubicBezTo>
                    <a:cubicBezTo>
                      <a:pt x="332" y="56"/>
                      <a:pt x="332" y="56"/>
                      <a:pt x="332" y="56"/>
                    </a:cubicBezTo>
                    <a:cubicBezTo>
                      <a:pt x="332" y="56"/>
                      <a:pt x="331" y="56"/>
                      <a:pt x="331" y="55"/>
                    </a:cubicBezTo>
                    <a:cubicBezTo>
                      <a:pt x="331" y="54"/>
                      <a:pt x="332" y="52"/>
                      <a:pt x="332" y="52"/>
                    </a:cubicBezTo>
                    <a:cubicBezTo>
                      <a:pt x="333" y="51"/>
                      <a:pt x="333" y="49"/>
                      <a:pt x="333" y="49"/>
                    </a:cubicBezTo>
                    <a:cubicBezTo>
                      <a:pt x="332" y="49"/>
                      <a:pt x="332" y="49"/>
                      <a:pt x="332" y="49"/>
                    </a:cubicBezTo>
                    <a:cubicBezTo>
                      <a:pt x="332" y="49"/>
                      <a:pt x="330" y="50"/>
                      <a:pt x="330" y="48"/>
                    </a:cubicBezTo>
                    <a:cubicBezTo>
                      <a:pt x="330" y="47"/>
                      <a:pt x="329" y="45"/>
                      <a:pt x="329" y="45"/>
                    </a:cubicBezTo>
                    <a:cubicBezTo>
                      <a:pt x="329" y="45"/>
                      <a:pt x="327" y="44"/>
                      <a:pt x="327" y="44"/>
                    </a:cubicBezTo>
                    <a:cubicBezTo>
                      <a:pt x="326" y="44"/>
                      <a:pt x="326" y="44"/>
                      <a:pt x="325" y="45"/>
                    </a:cubicBezTo>
                    <a:cubicBezTo>
                      <a:pt x="325" y="45"/>
                      <a:pt x="322" y="44"/>
                      <a:pt x="322" y="44"/>
                    </a:cubicBezTo>
                    <a:cubicBezTo>
                      <a:pt x="322" y="44"/>
                      <a:pt x="319" y="44"/>
                      <a:pt x="319" y="44"/>
                    </a:cubicBezTo>
                    <a:cubicBezTo>
                      <a:pt x="318" y="44"/>
                      <a:pt x="317" y="46"/>
                      <a:pt x="317" y="46"/>
                    </a:cubicBezTo>
                    <a:cubicBezTo>
                      <a:pt x="315" y="43"/>
                      <a:pt x="315" y="43"/>
                      <a:pt x="315" y="43"/>
                    </a:cubicBezTo>
                    <a:cubicBezTo>
                      <a:pt x="316" y="40"/>
                      <a:pt x="316" y="40"/>
                      <a:pt x="316" y="40"/>
                    </a:cubicBezTo>
                    <a:cubicBezTo>
                      <a:pt x="316" y="40"/>
                      <a:pt x="314" y="38"/>
                      <a:pt x="314" y="37"/>
                    </a:cubicBezTo>
                    <a:cubicBezTo>
                      <a:pt x="314" y="37"/>
                      <a:pt x="313" y="35"/>
                      <a:pt x="313" y="35"/>
                    </a:cubicBezTo>
                    <a:cubicBezTo>
                      <a:pt x="311" y="35"/>
                      <a:pt x="311" y="35"/>
                      <a:pt x="311" y="35"/>
                    </a:cubicBezTo>
                    <a:cubicBezTo>
                      <a:pt x="310" y="34"/>
                      <a:pt x="310" y="34"/>
                      <a:pt x="310" y="34"/>
                    </a:cubicBezTo>
                    <a:cubicBezTo>
                      <a:pt x="310" y="34"/>
                      <a:pt x="308" y="34"/>
                      <a:pt x="307" y="34"/>
                    </a:cubicBezTo>
                    <a:cubicBezTo>
                      <a:pt x="306" y="34"/>
                      <a:pt x="306" y="34"/>
                      <a:pt x="305" y="34"/>
                    </a:cubicBezTo>
                    <a:cubicBezTo>
                      <a:pt x="305" y="34"/>
                      <a:pt x="303" y="32"/>
                      <a:pt x="303" y="32"/>
                    </a:cubicBezTo>
                    <a:cubicBezTo>
                      <a:pt x="303" y="31"/>
                      <a:pt x="303" y="30"/>
                      <a:pt x="303" y="29"/>
                    </a:cubicBezTo>
                    <a:cubicBezTo>
                      <a:pt x="302" y="28"/>
                      <a:pt x="301" y="26"/>
                      <a:pt x="301" y="25"/>
                    </a:cubicBezTo>
                    <a:cubicBezTo>
                      <a:pt x="301" y="25"/>
                      <a:pt x="302" y="23"/>
                      <a:pt x="302" y="23"/>
                    </a:cubicBezTo>
                    <a:cubicBezTo>
                      <a:pt x="301" y="22"/>
                      <a:pt x="299" y="20"/>
                      <a:pt x="299" y="20"/>
                    </a:cubicBezTo>
                    <a:cubicBezTo>
                      <a:pt x="298" y="18"/>
                      <a:pt x="298" y="18"/>
                      <a:pt x="298" y="18"/>
                    </a:cubicBezTo>
                    <a:cubicBezTo>
                      <a:pt x="298" y="18"/>
                      <a:pt x="295" y="20"/>
                      <a:pt x="294" y="20"/>
                    </a:cubicBezTo>
                    <a:cubicBezTo>
                      <a:pt x="293" y="20"/>
                      <a:pt x="291" y="19"/>
                      <a:pt x="291" y="20"/>
                    </a:cubicBezTo>
                    <a:cubicBezTo>
                      <a:pt x="291" y="20"/>
                      <a:pt x="292" y="22"/>
                      <a:pt x="291" y="22"/>
                    </a:cubicBezTo>
                    <a:cubicBezTo>
                      <a:pt x="290" y="22"/>
                      <a:pt x="288" y="22"/>
                      <a:pt x="287" y="21"/>
                    </a:cubicBezTo>
                    <a:cubicBezTo>
                      <a:pt x="286" y="20"/>
                      <a:pt x="286" y="19"/>
                      <a:pt x="286" y="18"/>
                    </a:cubicBezTo>
                    <a:cubicBezTo>
                      <a:pt x="285" y="18"/>
                      <a:pt x="285" y="16"/>
                      <a:pt x="284" y="16"/>
                    </a:cubicBezTo>
                    <a:cubicBezTo>
                      <a:pt x="283" y="16"/>
                      <a:pt x="282" y="16"/>
                      <a:pt x="282" y="15"/>
                    </a:cubicBezTo>
                    <a:cubicBezTo>
                      <a:pt x="282" y="15"/>
                      <a:pt x="282" y="12"/>
                      <a:pt x="282" y="12"/>
                    </a:cubicBezTo>
                    <a:cubicBezTo>
                      <a:pt x="282" y="10"/>
                      <a:pt x="282" y="10"/>
                      <a:pt x="282" y="10"/>
                    </a:cubicBezTo>
                    <a:cubicBezTo>
                      <a:pt x="282" y="10"/>
                      <a:pt x="282" y="7"/>
                      <a:pt x="281" y="7"/>
                    </a:cubicBezTo>
                    <a:cubicBezTo>
                      <a:pt x="281" y="6"/>
                      <a:pt x="280" y="5"/>
                      <a:pt x="280" y="5"/>
                    </a:cubicBezTo>
                    <a:cubicBezTo>
                      <a:pt x="280" y="2"/>
                      <a:pt x="280" y="2"/>
                      <a:pt x="280" y="2"/>
                    </a:cubicBezTo>
                    <a:cubicBezTo>
                      <a:pt x="281" y="1"/>
                      <a:pt x="281" y="1"/>
                      <a:pt x="281" y="1"/>
                    </a:cubicBezTo>
                    <a:cubicBezTo>
                      <a:pt x="281" y="1"/>
                      <a:pt x="281" y="0"/>
                      <a:pt x="282" y="0"/>
                    </a:cubicBezTo>
                    <a:cubicBezTo>
                      <a:pt x="259" y="4"/>
                      <a:pt x="259" y="4"/>
                      <a:pt x="259" y="4"/>
                    </a:cubicBezTo>
                    <a:cubicBezTo>
                      <a:pt x="249" y="5"/>
                      <a:pt x="249" y="5"/>
                      <a:pt x="249" y="5"/>
                    </a:cubicBezTo>
                    <a:cubicBezTo>
                      <a:pt x="245" y="10"/>
                      <a:pt x="245" y="10"/>
                      <a:pt x="245" y="10"/>
                    </a:cubicBezTo>
                    <a:cubicBezTo>
                      <a:pt x="243" y="15"/>
                      <a:pt x="243" y="15"/>
                      <a:pt x="243" y="15"/>
                    </a:cubicBezTo>
                    <a:cubicBezTo>
                      <a:pt x="244" y="23"/>
                      <a:pt x="244" y="23"/>
                      <a:pt x="244" y="23"/>
                    </a:cubicBezTo>
                    <a:cubicBezTo>
                      <a:pt x="241" y="28"/>
                      <a:pt x="241" y="28"/>
                      <a:pt x="241" y="28"/>
                    </a:cubicBezTo>
                    <a:cubicBezTo>
                      <a:pt x="241" y="34"/>
                      <a:pt x="241" y="34"/>
                      <a:pt x="241" y="34"/>
                    </a:cubicBezTo>
                    <a:cubicBezTo>
                      <a:pt x="241" y="43"/>
                      <a:pt x="241" y="43"/>
                      <a:pt x="241" y="43"/>
                    </a:cubicBezTo>
                    <a:cubicBezTo>
                      <a:pt x="236" y="46"/>
                      <a:pt x="236" y="46"/>
                      <a:pt x="236" y="46"/>
                    </a:cubicBezTo>
                    <a:cubicBezTo>
                      <a:pt x="229" y="53"/>
                      <a:pt x="229" y="53"/>
                      <a:pt x="229" y="53"/>
                    </a:cubicBezTo>
                    <a:cubicBezTo>
                      <a:pt x="219" y="57"/>
                      <a:pt x="219" y="57"/>
                      <a:pt x="219" y="57"/>
                    </a:cubicBezTo>
                    <a:cubicBezTo>
                      <a:pt x="206" y="60"/>
                      <a:pt x="206" y="60"/>
                      <a:pt x="206" y="60"/>
                    </a:cubicBezTo>
                    <a:cubicBezTo>
                      <a:pt x="196" y="63"/>
                      <a:pt x="196" y="63"/>
                      <a:pt x="196" y="63"/>
                    </a:cubicBezTo>
                    <a:cubicBezTo>
                      <a:pt x="187" y="68"/>
                      <a:pt x="187" y="68"/>
                      <a:pt x="187" y="68"/>
                    </a:cubicBezTo>
                    <a:cubicBezTo>
                      <a:pt x="185" y="75"/>
                      <a:pt x="185" y="75"/>
                      <a:pt x="185" y="75"/>
                    </a:cubicBezTo>
                    <a:cubicBezTo>
                      <a:pt x="184" y="84"/>
                      <a:pt x="184" y="84"/>
                      <a:pt x="184" y="84"/>
                    </a:cubicBezTo>
                    <a:cubicBezTo>
                      <a:pt x="177" y="87"/>
                      <a:pt x="177" y="87"/>
                      <a:pt x="177" y="87"/>
                    </a:cubicBezTo>
                    <a:cubicBezTo>
                      <a:pt x="177" y="87"/>
                      <a:pt x="174" y="89"/>
                      <a:pt x="172" y="88"/>
                    </a:cubicBezTo>
                    <a:cubicBezTo>
                      <a:pt x="169" y="88"/>
                      <a:pt x="163" y="86"/>
                      <a:pt x="163" y="86"/>
                    </a:cubicBezTo>
                    <a:cubicBezTo>
                      <a:pt x="163" y="86"/>
                      <a:pt x="156" y="82"/>
                      <a:pt x="153" y="82"/>
                    </a:cubicBezTo>
                    <a:cubicBezTo>
                      <a:pt x="150" y="81"/>
                      <a:pt x="145" y="76"/>
                      <a:pt x="145" y="76"/>
                    </a:cubicBezTo>
                    <a:cubicBezTo>
                      <a:pt x="140" y="80"/>
                      <a:pt x="140" y="80"/>
                      <a:pt x="140" y="80"/>
                    </a:cubicBezTo>
                    <a:cubicBezTo>
                      <a:pt x="140" y="80"/>
                      <a:pt x="137" y="77"/>
                      <a:pt x="137" y="75"/>
                    </a:cubicBezTo>
                    <a:cubicBezTo>
                      <a:pt x="137" y="74"/>
                      <a:pt x="137" y="74"/>
                      <a:pt x="137" y="72"/>
                    </a:cubicBezTo>
                    <a:cubicBezTo>
                      <a:pt x="137" y="69"/>
                      <a:pt x="137" y="64"/>
                      <a:pt x="137" y="64"/>
                    </a:cubicBezTo>
                    <a:cubicBezTo>
                      <a:pt x="130" y="61"/>
                      <a:pt x="130" y="61"/>
                      <a:pt x="130" y="61"/>
                    </a:cubicBezTo>
                    <a:cubicBezTo>
                      <a:pt x="123" y="60"/>
                      <a:pt x="123" y="60"/>
                      <a:pt x="123" y="60"/>
                    </a:cubicBezTo>
                    <a:cubicBezTo>
                      <a:pt x="123" y="60"/>
                      <a:pt x="123" y="62"/>
                      <a:pt x="121" y="60"/>
                    </a:cubicBezTo>
                    <a:cubicBezTo>
                      <a:pt x="118" y="58"/>
                      <a:pt x="118" y="54"/>
                      <a:pt x="118" y="54"/>
                    </a:cubicBezTo>
                    <a:cubicBezTo>
                      <a:pt x="112" y="51"/>
                      <a:pt x="112" y="51"/>
                      <a:pt x="112" y="51"/>
                    </a:cubicBezTo>
                    <a:cubicBezTo>
                      <a:pt x="110" y="59"/>
                      <a:pt x="110" y="59"/>
                      <a:pt x="110" y="59"/>
                    </a:cubicBezTo>
                    <a:cubicBezTo>
                      <a:pt x="117" y="65"/>
                      <a:pt x="117" y="65"/>
                      <a:pt x="117" y="65"/>
                    </a:cubicBezTo>
                    <a:cubicBezTo>
                      <a:pt x="119" y="69"/>
                      <a:pt x="119" y="69"/>
                      <a:pt x="119" y="69"/>
                    </a:cubicBezTo>
                    <a:cubicBezTo>
                      <a:pt x="117" y="75"/>
                      <a:pt x="117" y="75"/>
                      <a:pt x="117" y="75"/>
                    </a:cubicBezTo>
                    <a:cubicBezTo>
                      <a:pt x="119" y="80"/>
                      <a:pt x="119" y="80"/>
                      <a:pt x="119" y="80"/>
                    </a:cubicBezTo>
                    <a:cubicBezTo>
                      <a:pt x="120" y="84"/>
                      <a:pt x="120" y="84"/>
                      <a:pt x="120" y="84"/>
                    </a:cubicBezTo>
                    <a:cubicBezTo>
                      <a:pt x="120" y="84"/>
                      <a:pt x="121" y="84"/>
                      <a:pt x="121" y="87"/>
                    </a:cubicBezTo>
                    <a:cubicBezTo>
                      <a:pt x="121" y="89"/>
                      <a:pt x="120" y="99"/>
                      <a:pt x="120" y="99"/>
                    </a:cubicBezTo>
                    <a:cubicBezTo>
                      <a:pt x="120" y="107"/>
                      <a:pt x="120" y="107"/>
                      <a:pt x="120" y="107"/>
                    </a:cubicBezTo>
                    <a:cubicBezTo>
                      <a:pt x="123" y="115"/>
                      <a:pt x="123" y="115"/>
                      <a:pt x="123" y="115"/>
                    </a:cubicBezTo>
                    <a:cubicBezTo>
                      <a:pt x="123" y="115"/>
                      <a:pt x="118" y="118"/>
                      <a:pt x="116" y="118"/>
                    </a:cubicBezTo>
                    <a:cubicBezTo>
                      <a:pt x="114" y="118"/>
                      <a:pt x="109" y="116"/>
                      <a:pt x="109" y="116"/>
                    </a:cubicBezTo>
                    <a:cubicBezTo>
                      <a:pt x="107" y="111"/>
                      <a:pt x="107" y="111"/>
                      <a:pt x="107" y="111"/>
                    </a:cubicBezTo>
                    <a:cubicBezTo>
                      <a:pt x="95" y="112"/>
                      <a:pt x="95" y="112"/>
                      <a:pt x="95" y="112"/>
                    </a:cubicBezTo>
                    <a:cubicBezTo>
                      <a:pt x="88" y="111"/>
                      <a:pt x="88" y="111"/>
                      <a:pt x="88" y="111"/>
                    </a:cubicBezTo>
                    <a:cubicBezTo>
                      <a:pt x="82" y="115"/>
                      <a:pt x="82" y="115"/>
                      <a:pt x="82" y="115"/>
                    </a:cubicBezTo>
                    <a:cubicBezTo>
                      <a:pt x="78" y="114"/>
                      <a:pt x="78" y="114"/>
                      <a:pt x="78" y="114"/>
                    </a:cubicBezTo>
                    <a:cubicBezTo>
                      <a:pt x="74" y="110"/>
                      <a:pt x="74" y="110"/>
                      <a:pt x="74" y="110"/>
                    </a:cubicBezTo>
                    <a:cubicBezTo>
                      <a:pt x="73" y="104"/>
                      <a:pt x="73" y="104"/>
                      <a:pt x="73" y="104"/>
                    </a:cubicBezTo>
                    <a:cubicBezTo>
                      <a:pt x="71" y="99"/>
                      <a:pt x="71" y="99"/>
                      <a:pt x="71" y="99"/>
                    </a:cubicBezTo>
                    <a:cubicBezTo>
                      <a:pt x="67" y="94"/>
                      <a:pt x="67" y="94"/>
                      <a:pt x="67" y="94"/>
                    </a:cubicBezTo>
                    <a:cubicBezTo>
                      <a:pt x="54" y="95"/>
                      <a:pt x="54" y="95"/>
                      <a:pt x="54" y="95"/>
                    </a:cubicBezTo>
                    <a:cubicBezTo>
                      <a:pt x="49" y="96"/>
                      <a:pt x="49" y="96"/>
                      <a:pt x="49" y="96"/>
                    </a:cubicBezTo>
                    <a:cubicBezTo>
                      <a:pt x="46" y="99"/>
                      <a:pt x="46" y="99"/>
                      <a:pt x="46" y="99"/>
                    </a:cubicBezTo>
                    <a:cubicBezTo>
                      <a:pt x="40" y="98"/>
                      <a:pt x="40" y="98"/>
                      <a:pt x="40" y="98"/>
                    </a:cubicBezTo>
                    <a:cubicBezTo>
                      <a:pt x="38" y="101"/>
                      <a:pt x="38" y="101"/>
                      <a:pt x="38" y="101"/>
                    </a:cubicBezTo>
                    <a:cubicBezTo>
                      <a:pt x="31" y="99"/>
                      <a:pt x="31" y="99"/>
                      <a:pt x="31" y="99"/>
                    </a:cubicBezTo>
                    <a:cubicBezTo>
                      <a:pt x="24" y="100"/>
                      <a:pt x="24" y="100"/>
                      <a:pt x="24" y="100"/>
                    </a:cubicBezTo>
                    <a:cubicBezTo>
                      <a:pt x="19" y="99"/>
                      <a:pt x="19" y="99"/>
                      <a:pt x="19" y="99"/>
                    </a:cubicBezTo>
                    <a:cubicBezTo>
                      <a:pt x="10" y="101"/>
                      <a:pt x="10" y="101"/>
                      <a:pt x="10" y="101"/>
                    </a:cubicBezTo>
                    <a:cubicBezTo>
                      <a:pt x="5" y="105"/>
                      <a:pt x="5" y="105"/>
                      <a:pt x="5" y="105"/>
                    </a:cubicBezTo>
                    <a:cubicBezTo>
                      <a:pt x="0" y="113"/>
                      <a:pt x="0" y="113"/>
                      <a:pt x="0" y="113"/>
                    </a:cubicBezTo>
                    <a:cubicBezTo>
                      <a:pt x="0" y="113"/>
                      <a:pt x="2" y="113"/>
                      <a:pt x="4" y="113"/>
                    </a:cubicBezTo>
                    <a:cubicBezTo>
                      <a:pt x="5" y="113"/>
                      <a:pt x="14" y="114"/>
                      <a:pt x="14" y="114"/>
                    </a:cubicBezTo>
                    <a:cubicBezTo>
                      <a:pt x="16" y="117"/>
                      <a:pt x="16" y="117"/>
                      <a:pt x="16" y="117"/>
                    </a:cubicBezTo>
                    <a:cubicBezTo>
                      <a:pt x="10" y="120"/>
                      <a:pt x="10" y="120"/>
                      <a:pt x="10" y="120"/>
                    </a:cubicBezTo>
                    <a:cubicBezTo>
                      <a:pt x="15" y="122"/>
                      <a:pt x="15" y="122"/>
                      <a:pt x="15" y="122"/>
                    </a:cubicBezTo>
                    <a:cubicBezTo>
                      <a:pt x="16" y="124"/>
                      <a:pt x="16" y="124"/>
                      <a:pt x="16" y="124"/>
                    </a:cubicBezTo>
                    <a:cubicBezTo>
                      <a:pt x="16" y="127"/>
                      <a:pt x="16" y="127"/>
                      <a:pt x="16" y="127"/>
                    </a:cubicBezTo>
                    <a:cubicBezTo>
                      <a:pt x="5" y="128"/>
                      <a:pt x="5" y="128"/>
                      <a:pt x="5" y="128"/>
                    </a:cubicBezTo>
                    <a:cubicBezTo>
                      <a:pt x="5" y="128"/>
                      <a:pt x="2" y="127"/>
                      <a:pt x="2" y="129"/>
                    </a:cubicBezTo>
                    <a:cubicBezTo>
                      <a:pt x="1" y="131"/>
                      <a:pt x="5" y="132"/>
                      <a:pt x="5" y="132"/>
                    </a:cubicBezTo>
                    <a:cubicBezTo>
                      <a:pt x="10" y="135"/>
                      <a:pt x="10" y="135"/>
                      <a:pt x="10" y="135"/>
                    </a:cubicBezTo>
                    <a:cubicBezTo>
                      <a:pt x="9" y="145"/>
                      <a:pt x="9" y="145"/>
                      <a:pt x="9" y="145"/>
                    </a:cubicBezTo>
                    <a:cubicBezTo>
                      <a:pt x="13" y="145"/>
                      <a:pt x="13" y="145"/>
                      <a:pt x="13" y="145"/>
                    </a:cubicBezTo>
                    <a:cubicBezTo>
                      <a:pt x="19" y="145"/>
                      <a:pt x="19" y="145"/>
                      <a:pt x="19" y="145"/>
                    </a:cubicBezTo>
                    <a:cubicBezTo>
                      <a:pt x="19" y="145"/>
                      <a:pt x="20" y="143"/>
                      <a:pt x="23" y="142"/>
                    </a:cubicBezTo>
                    <a:cubicBezTo>
                      <a:pt x="25" y="142"/>
                      <a:pt x="28" y="142"/>
                      <a:pt x="28" y="142"/>
                    </a:cubicBezTo>
                    <a:cubicBezTo>
                      <a:pt x="28" y="142"/>
                      <a:pt x="28" y="141"/>
                      <a:pt x="30" y="146"/>
                    </a:cubicBezTo>
                    <a:cubicBezTo>
                      <a:pt x="31" y="150"/>
                      <a:pt x="31" y="150"/>
                      <a:pt x="31" y="150"/>
                    </a:cubicBezTo>
                    <a:cubicBezTo>
                      <a:pt x="35" y="151"/>
                      <a:pt x="35" y="151"/>
                      <a:pt x="35" y="151"/>
                    </a:cubicBezTo>
                    <a:cubicBezTo>
                      <a:pt x="37" y="152"/>
                      <a:pt x="37" y="152"/>
                      <a:pt x="37" y="152"/>
                    </a:cubicBezTo>
                    <a:cubicBezTo>
                      <a:pt x="37" y="152"/>
                      <a:pt x="41" y="154"/>
                      <a:pt x="43" y="155"/>
                    </a:cubicBezTo>
                    <a:cubicBezTo>
                      <a:pt x="45" y="156"/>
                      <a:pt x="49" y="160"/>
                      <a:pt x="49" y="160"/>
                    </a:cubicBezTo>
                    <a:cubicBezTo>
                      <a:pt x="51" y="161"/>
                      <a:pt x="51" y="161"/>
                      <a:pt x="51" y="161"/>
                    </a:cubicBezTo>
                    <a:cubicBezTo>
                      <a:pt x="51" y="166"/>
                      <a:pt x="51" y="166"/>
                      <a:pt x="51" y="166"/>
                    </a:cubicBezTo>
                    <a:cubicBezTo>
                      <a:pt x="51" y="166"/>
                      <a:pt x="55" y="167"/>
                      <a:pt x="58" y="167"/>
                    </a:cubicBezTo>
                    <a:cubicBezTo>
                      <a:pt x="61" y="167"/>
                      <a:pt x="68" y="166"/>
                      <a:pt x="68" y="166"/>
                    </a:cubicBezTo>
                    <a:cubicBezTo>
                      <a:pt x="70" y="170"/>
                      <a:pt x="70" y="170"/>
                      <a:pt x="70" y="170"/>
                    </a:cubicBezTo>
                    <a:cubicBezTo>
                      <a:pt x="72" y="170"/>
                      <a:pt x="81" y="173"/>
                      <a:pt x="81" y="173"/>
                    </a:cubicBezTo>
                    <a:cubicBezTo>
                      <a:pt x="78" y="177"/>
                      <a:pt x="78" y="177"/>
                      <a:pt x="78" y="177"/>
                    </a:cubicBezTo>
                    <a:cubicBezTo>
                      <a:pt x="75" y="180"/>
                      <a:pt x="75" y="180"/>
                      <a:pt x="75" y="180"/>
                    </a:cubicBezTo>
                    <a:cubicBezTo>
                      <a:pt x="74" y="183"/>
                      <a:pt x="74" y="183"/>
                      <a:pt x="74" y="183"/>
                    </a:cubicBezTo>
                    <a:cubicBezTo>
                      <a:pt x="74" y="183"/>
                      <a:pt x="75" y="183"/>
                      <a:pt x="79" y="184"/>
                    </a:cubicBezTo>
                    <a:cubicBezTo>
                      <a:pt x="83" y="185"/>
                      <a:pt x="86" y="187"/>
                      <a:pt x="86" y="187"/>
                    </a:cubicBezTo>
                    <a:cubicBezTo>
                      <a:pt x="84" y="192"/>
                      <a:pt x="84" y="192"/>
                      <a:pt x="84" y="192"/>
                    </a:cubicBezTo>
                    <a:cubicBezTo>
                      <a:pt x="89" y="196"/>
                      <a:pt x="89" y="196"/>
                      <a:pt x="89" y="196"/>
                    </a:cubicBezTo>
                    <a:cubicBezTo>
                      <a:pt x="89" y="196"/>
                      <a:pt x="91" y="199"/>
                      <a:pt x="91" y="200"/>
                    </a:cubicBezTo>
                    <a:cubicBezTo>
                      <a:pt x="90" y="201"/>
                      <a:pt x="90" y="203"/>
                      <a:pt x="90" y="203"/>
                    </a:cubicBezTo>
                    <a:cubicBezTo>
                      <a:pt x="87" y="202"/>
                      <a:pt x="87" y="202"/>
                      <a:pt x="87" y="202"/>
                    </a:cubicBezTo>
                    <a:cubicBezTo>
                      <a:pt x="87" y="202"/>
                      <a:pt x="87" y="204"/>
                      <a:pt x="86" y="202"/>
                    </a:cubicBezTo>
                    <a:cubicBezTo>
                      <a:pt x="84" y="200"/>
                      <a:pt x="83" y="198"/>
                      <a:pt x="83" y="198"/>
                    </a:cubicBezTo>
                    <a:cubicBezTo>
                      <a:pt x="82" y="202"/>
                      <a:pt x="82" y="202"/>
                      <a:pt x="82" y="202"/>
                    </a:cubicBezTo>
                    <a:cubicBezTo>
                      <a:pt x="82" y="202"/>
                      <a:pt x="83" y="206"/>
                      <a:pt x="84" y="207"/>
                    </a:cubicBezTo>
                    <a:cubicBezTo>
                      <a:pt x="86" y="207"/>
                      <a:pt x="86" y="206"/>
                      <a:pt x="86" y="209"/>
                    </a:cubicBezTo>
                    <a:cubicBezTo>
                      <a:pt x="86" y="211"/>
                      <a:pt x="87" y="216"/>
                      <a:pt x="88" y="217"/>
                    </a:cubicBezTo>
                    <a:cubicBezTo>
                      <a:pt x="89" y="219"/>
                      <a:pt x="89" y="224"/>
                      <a:pt x="90" y="225"/>
                    </a:cubicBezTo>
                    <a:cubicBezTo>
                      <a:pt x="92" y="225"/>
                      <a:pt x="93" y="226"/>
                      <a:pt x="93" y="226"/>
                    </a:cubicBezTo>
                    <a:cubicBezTo>
                      <a:pt x="95" y="228"/>
                      <a:pt x="95" y="228"/>
                      <a:pt x="95" y="228"/>
                    </a:cubicBezTo>
                    <a:cubicBezTo>
                      <a:pt x="101" y="233"/>
                      <a:pt x="101" y="233"/>
                      <a:pt x="101" y="233"/>
                    </a:cubicBezTo>
                    <a:cubicBezTo>
                      <a:pt x="101" y="233"/>
                      <a:pt x="105" y="236"/>
                      <a:pt x="107" y="237"/>
                    </a:cubicBezTo>
                    <a:cubicBezTo>
                      <a:pt x="109" y="238"/>
                      <a:pt x="110" y="238"/>
                      <a:pt x="110" y="238"/>
                    </a:cubicBezTo>
                    <a:cubicBezTo>
                      <a:pt x="115" y="243"/>
                      <a:pt x="115" y="243"/>
                      <a:pt x="115" y="243"/>
                    </a:cubicBezTo>
                    <a:cubicBezTo>
                      <a:pt x="115" y="243"/>
                      <a:pt x="118" y="248"/>
                      <a:pt x="117" y="248"/>
                    </a:cubicBezTo>
                    <a:cubicBezTo>
                      <a:pt x="116" y="248"/>
                      <a:pt x="117" y="249"/>
                      <a:pt x="115" y="249"/>
                    </a:cubicBezTo>
                    <a:cubicBezTo>
                      <a:pt x="112" y="249"/>
                      <a:pt x="113" y="251"/>
                      <a:pt x="111" y="249"/>
                    </a:cubicBezTo>
                    <a:cubicBezTo>
                      <a:pt x="108" y="247"/>
                      <a:pt x="106" y="244"/>
                      <a:pt x="103" y="244"/>
                    </a:cubicBezTo>
                    <a:cubicBezTo>
                      <a:pt x="100" y="244"/>
                      <a:pt x="100" y="244"/>
                      <a:pt x="100" y="244"/>
                    </a:cubicBezTo>
                    <a:cubicBezTo>
                      <a:pt x="106" y="249"/>
                      <a:pt x="106" y="249"/>
                      <a:pt x="106" y="249"/>
                    </a:cubicBezTo>
                    <a:cubicBezTo>
                      <a:pt x="109" y="250"/>
                      <a:pt x="109" y="250"/>
                      <a:pt x="109" y="250"/>
                    </a:cubicBezTo>
                    <a:cubicBezTo>
                      <a:pt x="113" y="254"/>
                      <a:pt x="113" y="254"/>
                      <a:pt x="113" y="254"/>
                    </a:cubicBezTo>
                    <a:cubicBezTo>
                      <a:pt x="114" y="254"/>
                      <a:pt x="114" y="254"/>
                      <a:pt x="114" y="254"/>
                    </a:cubicBezTo>
                    <a:cubicBezTo>
                      <a:pt x="114" y="254"/>
                      <a:pt x="115" y="256"/>
                      <a:pt x="115" y="257"/>
                    </a:cubicBezTo>
                    <a:cubicBezTo>
                      <a:pt x="115" y="258"/>
                      <a:pt x="114" y="261"/>
                      <a:pt x="113" y="262"/>
                    </a:cubicBezTo>
                    <a:cubicBezTo>
                      <a:pt x="113" y="264"/>
                      <a:pt x="113" y="266"/>
                      <a:pt x="113" y="266"/>
                    </a:cubicBezTo>
                    <a:cubicBezTo>
                      <a:pt x="110" y="259"/>
                      <a:pt x="110" y="259"/>
                      <a:pt x="110" y="259"/>
                    </a:cubicBezTo>
                    <a:cubicBezTo>
                      <a:pt x="110" y="259"/>
                      <a:pt x="111" y="257"/>
                      <a:pt x="109" y="256"/>
                    </a:cubicBezTo>
                    <a:cubicBezTo>
                      <a:pt x="107" y="256"/>
                      <a:pt x="105" y="257"/>
                      <a:pt x="105" y="257"/>
                    </a:cubicBezTo>
                    <a:cubicBezTo>
                      <a:pt x="105" y="257"/>
                      <a:pt x="104" y="259"/>
                      <a:pt x="105" y="260"/>
                    </a:cubicBezTo>
                    <a:cubicBezTo>
                      <a:pt x="107" y="261"/>
                      <a:pt x="108" y="262"/>
                      <a:pt x="108" y="263"/>
                    </a:cubicBezTo>
                    <a:cubicBezTo>
                      <a:pt x="109" y="264"/>
                      <a:pt x="109" y="265"/>
                      <a:pt x="109" y="265"/>
                    </a:cubicBezTo>
                    <a:cubicBezTo>
                      <a:pt x="109" y="265"/>
                      <a:pt x="111" y="265"/>
                      <a:pt x="111" y="267"/>
                    </a:cubicBezTo>
                    <a:cubicBezTo>
                      <a:pt x="111" y="270"/>
                      <a:pt x="110" y="273"/>
                      <a:pt x="110" y="273"/>
                    </a:cubicBezTo>
                    <a:cubicBezTo>
                      <a:pt x="110" y="273"/>
                      <a:pt x="108" y="273"/>
                      <a:pt x="111" y="275"/>
                    </a:cubicBezTo>
                    <a:cubicBezTo>
                      <a:pt x="114" y="277"/>
                      <a:pt x="115" y="278"/>
                      <a:pt x="116" y="279"/>
                    </a:cubicBezTo>
                    <a:cubicBezTo>
                      <a:pt x="117" y="280"/>
                      <a:pt x="121" y="285"/>
                      <a:pt x="121" y="285"/>
                    </a:cubicBezTo>
                    <a:cubicBezTo>
                      <a:pt x="124" y="289"/>
                      <a:pt x="124" y="289"/>
                      <a:pt x="124" y="289"/>
                    </a:cubicBezTo>
                    <a:cubicBezTo>
                      <a:pt x="124" y="289"/>
                      <a:pt x="124" y="291"/>
                      <a:pt x="124" y="291"/>
                    </a:cubicBezTo>
                    <a:cubicBezTo>
                      <a:pt x="123" y="291"/>
                      <a:pt x="121" y="291"/>
                      <a:pt x="121" y="291"/>
                    </a:cubicBezTo>
                    <a:cubicBezTo>
                      <a:pt x="121" y="291"/>
                      <a:pt x="120" y="291"/>
                      <a:pt x="119" y="290"/>
                    </a:cubicBezTo>
                    <a:cubicBezTo>
                      <a:pt x="118" y="288"/>
                      <a:pt x="116" y="285"/>
                      <a:pt x="116" y="285"/>
                    </a:cubicBezTo>
                    <a:cubicBezTo>
                      <a:pt x="114" y="284"/>
                      <a:pt x="114" y="284"/>
                      <a:pt x="114" y="284"/>
                    </a:cubicBezTo>
                    <a:cubicBezTo>
                      <a:pt x="112" y="285"/>
                      <a:pt x="112" y="285"/>
                      <a:pt x="112" y="285"/>
                    </a:cubicBezTo>
                    <a:cubicBezTo>
                      <a:pt x="112" y="285"/>
                      <a:pt x="110" y="289"/>
                      <a:pt x="110" y="289"/>
                    </a:cubicBezTo>
                    <a:cubicBezTo>
                      <a:pt x="110" y="290"/>
                      <a:pt x="107" y="296"/>
                      <a:pt x="107" y="296"/>
                    </a:cubicBezTo>
                    <a:cubicBezTo>
                      <a:pt x="105" y="308"/>
                      <a:pt x="105" y="308"/>
                      <a:pt x="105" y="308"/>
                    </a:cubicBezTo>
                    <a:cubicBezTo>
                      <a:pt x="105" y="308"/>
                      <a:pt x="105" y="322"/>
                      <a:pt x="104" y="323"/>
                    </a:cubicBezTo>
                    <a:cubicBezTo>
                      <a:pt x="104" y="324"/>
                      <a:pt x="100" y="334"/>
                      <a:pt x="100" y="334"/>
                    </a:cubicBezTo>
                    <a:cubicBezTo>
                      <a:pt x="100" y="334"/>
                      <a:pt x="100" y="335"/>
                      <a:pt x="100" y="338"/>
                    </a:cubicBezTo>
                    <a:cubicBezTo>
                      <a:pt x="99" y="341"/>
                      <a:pt x="98" y="346"/>
                      <a:pt x="98" y="346"/>
                    </a:cubicBezTo>
                    <a:cubicBezTo>
                      <a:pt x="98" y="346"/>
                      <a:pt x="97" y="350"/>
                      <a:pt x="97" y="352"/>
                    </a:cubicBezTo>
                    <a:cubicBezTo>
                      <a:pt x="96" y="354"/>
                      <a:pt x="93" y="362"/>
                      <a:pt x="93" y="362"/>
                    </a:cubicBezTo>
                    <a:cubicBezTo>
                      <a:pt x="92" y="371"/>
                      <a:pt x="92" y="371"/>
                      <a:pt x="92" y="371"/>
                    </a:cubicBezTo>
                    <a:cubicBezTo>
                      <a:pt x="84" y="388"/>
                      <a:pt x="84" y="388"/>
                      <a:pt x="84" y="388"/>
                    </a:cubicBezTo>
                    <a:cubicBezTo>
                      <a:pt x="78" y="393"/>
                      <a:pt x="78" y="393"/>
                      <a:pt x="78" y="393"/>
                    </a:cubicBezTo>
                    <a:cubicBezTo>
                      <a:pt x="75" y="395"/>
                      <a:pt x="75" y="395"/>
                      <a:pt x="75" y="395"/>
                    </a:cubicBezTo>
                    <a:cubicBezTo>
                      <a:pt x="78" y="396"/>
                      <a:pt x="80" y="397"/>
                      <a:pt x="81" y="400"/>
                    </a:cubicBezTo>
                    <a:cubicBezTo>
                      <a:pt x="83" y="405"/>
                      <a:pt x="87" y="413"/>
                      <a:pt x="87" y="413"/>
                    </a:cubicBezTo>
                    <a:cubicBezTo>
                      <a:pt x="100" y="418"/>
                      <a:pt x="100" y="418"/>
                      <a:pt x="100" y="418"/>
                    </a:cubicBezTo>
                    <a:cubicBezTo>
                      <a:pt x="100" y="418"/>
                      <a:pt x="107" y="424"/>
                      <a:pt x="108" y="426"/>
                    </a:cubicBezTo>
                    <a:cubicBezTo>
                      <a:pt x="109" y="427"/>
                      <a:pt x="124" y="432"/>
                      <a:pt x="124" y="432"/>
                    </a:cubicBezTo>
                    <a:cubicBezTo>
                      <a:pt x="134" y="441"/>
                      <a:pt x="134" y="441"/>
                      <a:pt x="134" y="441"/>
                    </a:cubicBezTo>
                    <a:cubicBezTo>
                      <a:pt x="149" y="441"/>
                      <a:pt x="149" y="441"/>
                      <a:pt x="149" y="441"/>
                    </a:cubicBezTo>
                    <a:cubicBezTo>
                      <a:pt x="159" y="443"/>
                      <a:pt x="159" y="443"/>
                      <a:pt x="159" y="443"/>
                    </a:cubicBezTo>
                    <a:cubicBezTo>
                      <a:pt x="164" y="437"/>
                      <a:pt x="164" y="437"/>
                      <a:pt x="164" y="437"/>
                    </a:cubicBezTo>
                    <a:cubicBezTo>
                      <a:pt x="164" y="437"/>
                      <a:pt x="189" y="449"/>
                      <a:pt x="190" y="449"/>
                    </a:cubicBezTo>
                    <a:cubicBezTo>
                      <a:pt x="191" y="449"/>
                      <a:pt x="191" y="452"/>
                      <a:pt x="192" y="455"/>
                    </a:cubicBezTo>
                    <a:cubicBezTo>
                      <a:pt x="192" y="455"/>
                      <a:pt x="192" y="455"/>
                      <a:pt x="192" y="455"/>
                    </a:cubicBezTo>
                    <a:cubicBezTo>
                      <a:pt x="192" y="455"/>
                      <a:pt x="192" y="455"/>
                      <a:pt x="192" y="455"/>
                    </a:cubicBezTo>
                    <a:cubicBezTo>
                      <a:pt x="193" y="455"/>
                      <a:pt x="193" y="455"/>
                      <a:pt x="193" y="455"/>
                    </a:cubicBezTo>
                    <a:cubicBezTo>
                      <a:pt x="193" y="455"/>
                      <a:pt x="192" y="454"/>
                      <a:pt x="192" y="454"/>
                    </a:cubicBezTo>
                    <a:cubicBezTo>
                      <a:pt x="192" y="453"/>
                      <a:pt x="192" y="453"/>
                      <a:pt x="192" y="453"/>
                    </a:cubicBezTo>
                    <a:cubicBezTo>
                      <a:pt x="193" y="453"/>
                      <a:pt x="193" y="453"/>
                      <a:pt x="193" y="453"/>
                    </a:cubicBezTo>
                    <a:cubicBezTo>
                      <a:pt x="193" y="453"/>
                      <a:pt x="193" y="453"/>
                      <a:pt x="193" y="453"/>
                    </a:cubicBezTo>
                    <a:cubicBezTo>
                      <a:pt x="193" y="453"/>
                      <a:pt x="193" y="453"/>
                      <a:pt x="193" y="453"/>
                    </a:cubicBezTo>
                    <a:cubicBezTo>
                      <a:pt x="194" y="453"/>
                      <a:pt x="194" y="453"/>
                      <a:pt x="194" y="453"/>
                    </a:cubicBezTo>
                    <a:cubicBezTo>
                      <a:pt x="195" y="452"/>
                      <a:pt x="195" y="452"/>
                      <a:pt x="195" y="452"/>
                    </a:cubicBezTo>
                    <a:cubicBezTo>
                      <a:pt x="195" y="452"/>
                      <a:pt x="195" y="452"/>
                      <a:pt x="195" y="452"/>
                    </a:cubicBezTo>
                    <a:cubicBezTo>
                      <a:pt x="195" y="451"/>
                      <a:pt x="194" y="451"/>
                      <a:pt x="194" y="451"/>
                    </a:cubicBezTo>
                    <a:cubicBezTo>
                      <a:pt x="194" y="451"/>
                      <a:pt x="195" y="451"/>
                      <a:pt x="195" y="450"/>
                    </a:cubicBezTo>
                    <a:cubicBezTo>
                      <a:pt x="195" y="450"/>
                      <a:pt x="195" y="450"/>
                      <a:pt x="195" y="450"/>
                    </a:cubicBezTo>
                    <a:cubicBezTo>
                      <a:pt x="196" y="450"/>
                      <a:pt x="196" y="450"/>
                      <a:pt x="196" y="450"/>
                    </a:cubicBezTo>
                    <a:cubicBezTo>
                      <a:pt x="196" y="450"/>
                      <a:pt x="196" y="450"/>
                      <a:pt x="196" y="450"/>
                    </a:cubicBezTo>
                    <a:cubicBezTo>
                      <a:pt x="196" y="450"/>
                      <a:pt x="196" y="450"/>
                      <a:pt x="196" y="450"/>
                    </a:cubicBezTo>
                    <a:cubicBezTo>
                      <a:pt x="197" y="450"/>
                      <a:pt x="197" y="450"/>
                      <a:pt x="197" y="450"/>
                    </a:cubicBezTo>
                    <a:cubicBezTo>
                      <a:pt x="197" y="450"/>
                      <a:pt x="197" y="450"/>
                      <a:pt x="197" y="450"/>
                    </a:cubicBezTo>
                    <a:cubicBezTo>
                      <a:pt x="198" y="450"/>
                      <a:pt x="198" y="450"/>
                      <a:pt x="198" y="450"/>
                    </a:cubicBezTo>
                    <a:cubicBezTo>
                      <a:pt x="198" y="450"/>
                      <a:pt x="198" y="450"/>
                      <a:pt x="198" y="450"/>
                    </a:cubicBezTo>
                    <a:cubicBezTo>
                      <a:pt x="198" y="450"/>
                      <a:pt x="199" y="450"/>
                      <a:pt x="199" y="450"/>
                    </a:cubicBezTo>
                    <a:cubicBezTo>
                      <a:pt x="199" y="450"/>
                      <a:pt x="199" y="451"/>
                      <a:pt x="199" y="451"/>
                    </a:cubicBezTo>
                    <a:cubicBezTo>
                      <a:pt x="199" y="451"/>
                      <a:pt x="199" y="451"/>
                      <a:pt x="199" y="451"/>
                    </a:cubicBezTo>
                    <a:cubicBezTo>
                      <a:pt x="199" y="451"/>
                      <a:pt x="200" y="451"/>
                      <a:pt x="200" y="451"/>
                    </a:cubicBezTo>
                    <a:cubicBezTo>
                      <a:pt x="200" y="451"/>
                      <a:pt x="200" y="452"/>
                      <a:pt x="200" y="452"/>
                    </a:cubicBezTo>
                    <a:cubicBezTo>
                      <a:pt x="200" y="452"/>
                      <a:pt x="201" y="452"/>
                      <a:pt x="201" y="452"/>
                    </a:cubicBezTo>
                    <a:cubicBezTo>
                      <a:pt x="201" y="452"/>
                      <a:pt x="202" y="452"/>
                      <a:pt x="202" y="452"/>
                    </a:cubicBezTo>
                    <a:cubicBezTo>
                      <a:pt x="202" y="452"/>
                      <a:pt x="202" y="452"/>
                      <a:pt x="202" y="453"/>
                    </a:cubicBezTo>
                    <a:cubicBezTo>
                      <a:pt x="203" y="453"/>
                      <a:pt x="203" y="453"/>
                      <a:pt x="203" y="453"/>
                    </a:cubicBezTo>
                    <a:cubicBezTo>
                      <a:pt x="203" y="452"/>
                      <a:pt x="204" y="452"/>
                      <a:pt x="204" y="452"/>
                    </a:cubicBezTo>
                    <a:cubicBezTo>
                      <a:pt x="204" y="453"/>
                      <a:pt x="204" y="453"/>
                      <a:pt x="204" y="453"/>
                    </a:cubicBezTo>
                    <a:cubicBezTo>
                      <a:pt x="205" y="453"/>
                      <a:pt x="205" y="453"/>
                      <a:pt x="205" y="453"/>
                    </a:cubicBezTo>
                    <a:cubicBezTo>
                      <a:pt x="206" y="453"/>
                      <a:pt x="206" y="453"/>
                      <a:pt x="206" y="453"/>
                    </a:cubicBezTo>
                    <a:cubicBezTo>
                      <a:pt x="206" y="454"/>
                      <a:pt x="206" y="454"/>
                      <a:pt x="206" y="454"/>
                    </a:cubicBezTo>
                    <a:cubicBezTo>
                      <a:pt x="205" y="454"/>
                      <a:pt x="205" y="454"/>
                      <a:pt x="205" y="454"/>
                    </a:cubicBezTo>
                    <a:cubicBezTo>
                      <a:pt x="205" y="454"/>
                      <a:pt x="205" y="454"/>
                      <a:pt x="205" y="454"/>
                    </a:cubicBezTo>
                    <a:cubicBezTo>
                      <a:pt x="205" y="455"/>
                      <a:pt x="205" y="455"/>
                      <a:pt x="205" y="455"/>
                    </a:cubicBezTo>
                    <a:cubicBezTo>
                      <a:pt x="206" y="455"/>
                      <a:pt x="206" y="455"/>
                      <a:pt x="206" y="455"/>
                    </a:cubicBezTo>
                    <a:cubicBezTo>
                      <a:pt x="206" y="455"/>
                      <a:pt x="206" y="455"/>
                      <a:pt x="206" y="455"/>
                    </a:cubicBezTo>
                    <a:cubicBezTo>
                      <a:pt x="208" y="456"/>
                      <a:pt x="208" y="456"/>
                      <a:pt x="208" y="456"/>
                    </a:cubicBezTo>
                    <a:cubicBezTo>
                      <a:pt x="207" y="456"/>
                      <a:pt x="207" y="456"/>
                      <a:pt x="207" y="456"/>
                    </a:cubicBezTo>
                    <a:cubicBezTo>
                      <a:pt x="207" y="456"/>
                      <a:pt x="207" y="456"/>
                      <a:pt x="207" y="456"/>
                    </a:cubicBezTo>
                    <a:cubicBezTo>
                      <a:pt x="207" y="456"/>
                      <a:pt x="206" y="456"/>
                      <a:pt x="206" y="456"/>
                    </a:cubicBezTo>
                    <a:cubicBezTo>
                      <a:pt x="206" y="456"/>
                      <a:pt x="205" y="456"/>
                      <a:pt x="205" y="456"/>
                    </a:cubicBezTo>
                    <a:cubicBezTo>
                      <a:pt x="205" y="457"/>
                      <a:pt x="205" y="457"/>
                      <a:pt x="205" y="457"/>
                    </a:cubicBezTo>
                    <a:cubicBezTo>
                      <a:pt x="205" y="459"/>
                      <a:pt x="205" y="459"/>
                      <a:pt x="205" y="459"/>
                    </a:cubicBezTo>
                    <a:cubicBezTo>
                      <a:pt x="204" y="459"/>
                      <a:pt x="204" y="459"/>
                      <a:pt x="204" y="459"/>
                    </a:cubicBezTo>
                    <a:cubicBezTo>
                      <a:pt x="204" y="460"/>
                      <a:pt x="204" y="460"/>
                      <a:pt x="204" y="460"/>
                    </a:cubicBezTo>
                    <a:cubicBezTo>
                      <a:pt x="204" y="460"/>
                      <a:pt x="204" y="460"/>
                      <a:pt x="204" y="460"/>
                    </a:cubicBezTo>
                    <a:cubicBezTo>
                      <a:pt x="204" y="460"/>
                      <a:pt x="204" y="460"/>
                      <a:pt x="204" y="460"/>
                    </a:cubicBezTo>
                    <a:cubicBezTo>
                      <a:pt x="204" y="460"/>
                      <a:pt x="204" y="460"/>
                      <a:pt x="203" y="460"/>
                    </a:cubicBezTo>
                    <a:cubicBezTo>
                      <a:pt x="203" y="460"/>
                      <a:pt x="203" y="460"/>
                      <a:pt x="203" y="460"/>
                    </a:cubicBezTo>
                    <a:cubicBezTo>
                      <a:pt x="202" y="459"/>
                      <a:pt x="202" y="459"/>
                      <a:pt x="202" y="459"/>
                    </a:cubicBezTo>
                    <a:cubicBezTo>
                      <a:pt x="202" y="460"/>
                      <a:pt x="202" y="460"/>
                      <a:pt x="202" y="460"/>
                    </a:cubicBezTo>
                    <a:cubicBezTo>
                      <a:pt x="202" y="461"/>
                      <a:pt x="202" y="461"/>
                      <a:pt x="202" y="461"/>
                    </a:cubicBezTo>
                    <a:cubicBezTo>
                      <a:pt x="202" y="461"/>
                      <a:pt x="202" y="461"/>
                      <a:pt x="202" y="461"/>
                    </a:cubicBezTo>
                    <a:cubicBezTo>
                      <a:pt x="201" y="461"/>
                      <a:pt x="201" y="461"/>
                      <a:pt x="201" y="461"/>
                    </a:cubicBezTo>
                    <a:cubicBezTo>
                      <a:pt x="200" y="461"/>
                      <a:pt x="200" y="461"/>
                      <a:pt x="200" y="461"/>
                    </a:cubicBezTo>
                    <a:cubicBezTo>
                      <a:pt x="199" y="461"/>
                      <a:pt x="199" y="461"/>
                      <a:pt x="199" y="461"/>
                    </a:cubicBezTo>
                    <a:cubicBezTo>
                      <a:pt x="199" y="461"/>
                      <a:pt x="199" y="461"/>
                      <a:pt x="199" y="461"/>
                    </a:cubicBezTo>
                    <a:cubicBezTo>
                      <a:pt x="198" y="462"/>
                      <a:pt x="198" y="462"/>
                      <a:pt x="198" y="462"/>
                    </a:cubicBezTo>
                    <a:cubicBezTo>
                      <a:pt x="198" y="462"/>
                      <a:pt x="198" y="462"/>
                      <a:pt x="198" y="462"/>
                    </a:cubicBezTo>
                    <a:cubicBezTo>
                      <a:pt x="198" y="462"/>
                      <a:pt x="198" y="462"/>
                      <a:pt x="198" y="462"/>
                    </a:cubicBezTo>
                    <a:cubicBezTo>
                      <a:pt x="198" y="462"/>
                      <a:pt x="198" y="462"/>
                      <a:pt x="198" y="462"/>
                    </a:cubicBezTo>
                    <a:cubicBezTo>
                      <a:pt x="197" y="461"/>
                      <a:pt x="197" y="461"/>
                      <a:pt x="197" y="461"/>
                    </a:cubicBezTo>
                    <a:cubicBezTo>
                      <a:pt x="197" y="462"/>
                      <a:pt x="197" y="462"/>
                      <a:pt x="197" y="462"/>
                    </a:cubicBezTo>
                    <a:cubicBezTo>
                      <a:pt x="197" y="462"/>
                      <a:pt x="197" y="462"/>
                      <a:pt x="197" y="462"/>
                    </a:cubicBezTo>
                    <a:cubicBezTo>
                      <a:pt x="197" y="462"/>
                      <a:pt x="197" y="462"/>
                      <a:pt x="197" y="462"/>
                    </a:cubicBezTo>
                    <a:cubicBezTo>
                      <a:pt x="210" y="465"/>
                      <a:pt x="210" y="465"/>
                      <a:pt x="210" y="465"/>
                    </a:cubicBezTo>
                    <a:cubicBezTo>
                      <a:pt x="213" y="466"/>
                      <a:pt x="213" y="468"/>
                      <a:pt x="216" y="470"/>
                    </a:cubicBezTo>
                    <a:cubicBezTo>
                      <a:pt x="224" y="467"/>
                      <a:pt x="224" y="467"/>
                      <a:pt x="224" y="467"/>
                    </a:cubicBezTo>
                    <a:cubicBezTo>
                      <a:pt x="234" y="474"/>
                      <a:pt x="234" y="474"/>
                      <a:pt x="234" y="474"/>
                    </a:cubicBezTo>
                    <a:cubicBezTo>
                      <a:pt x="243" y="471"/>
                      <a:pt x="243" y="471"/>
                      <a:pt x="243" y="471"/>
                    </a:cubicBezTo>
                    <a:cubicBezTo>
                      <a:pt x="252" y="471"/>
                      <a:pt x="252" y="471"/>
                      <a:pt x="252" y="471"/>
                    </a:cubicBezTo>
                    <a:cubicBezTo>
                      <a:pt x="252" y="470"/>
                      <a:pt x="256" y="470"/>
                      <a:pt x="259" y="471"/>
                    </a:cubicBezTo>
                    <a:cubicBezTo>
                      <a:pt x="259" y="471"/>
                      <a:pt x="259" y="471"/>
                      <a:pt x="259" y="471"/>
                    </a:cubicBezTo>
                    <a:close/>
                    <a:moveTo>
                      <a:pt x="192" y="456"/>
                    </a:moveTo>
                    <a:cubicBezTo>
                      <a:pt x="192" y="456"/>
                      <a:pt x="192" y="456"/>
                      <a:pt x="192" y="456"/>
                    </a:cubicBezTo>
                    <a:cubicBezTo>
                      <a:pt x="192" y="456"/>
                      <a:pt x="192" y="456"/>
                      <a:pt x="192" y="456"/>
                    </a:cubicBezTo>
                    <a:cubicBezTo>
                      <a:pt x="192" y="456"/>
                      <a:pt x="193" y="456"/>
                      <a:pt x="193" y="456"/>
                    </a:cubicBezTo>
                    <a:cubicBezTo>
                      <a:pt x="193" y="456"/>
                      <a:pt x="193" y="457"/>
                      <a:pt x="193" y="457"/>
                    </a:cubicBezTo>
                    <a:cubicBezTo>
                      <a:pt x="193" y="457"/>
                      <a:pt x="193" y="457"/>
                      <a:pt x="193" y="457"/>
                    </a:cubicBezTo>
                    <a:cubicBezTo>
                      <a:pt x="193" y="457"/>
                      <a:pt x="193" y="457"/>
                      <a:pt x="194" y="458"/>
                    </a:cubicBezTo>
                    <a:cubicBezTo>
                      <a:pt x="194" y="458"/>
                      <a:pt x="193" y="458"/>
                      <a:pt x="193" y="458"/>
                    </a:cubicBezTo>
                    <a:cubicBezTo>
                      <a:pt x="193" y="458"/>
                      <a:pt x="193" y="458"/>
                      <a:pt x="193" y="458"/>
                    </a:cubicBezTo>
                    <a:cubicBezTo>
                      <a:pt x="192" y="458"/>
                      <a:pt x="192" y="458"/>
                      <a:pt x="192" y="458"/>
                    </a:cubicBezTo>
                    <a:cubicBezTo>
                      <a:pt x="192" y="458"/>
                      <a:pt x="192" y="458"/>
                      <a:pt x="192" y="458"/>
                    </a:cubicBezTo>
                    <a:cubicBezTo>
                      <a:pt x="192" y="456"/>
                      <a:pt x="192" y="456"/>
                      <a:pt x="192" y="456"/>
                    </a:cubicBezTo>
                    <a:close/>
                    <a:moveTo>
                      <a:pt x="450" y="202"/>
                    </a:moveTo>
                    <a:cubicBezTo>
                      <a:pt x="450" y="202"/>
                      <a:pt x="450" y="202"/>
                      <a:pt x="450" y="202"/>
                    </a:cubicBezTo>
                    <a:cubicBezTo>
                      <a:pt x="449" y="202"/>
                      <a:pt x="449" y="202"/>
                      <a:pt x="449" y="202"/>
                    </a:cubicBezTo>
                    <a:cubicBezTo>
                      <a:pt x="448" y="201"/>
                      <a:pt x="448" y="201"/>
                      <a:pt x="448" y="201"/>
                    </a:cubicBezTo>
                    <a:cubicBezTo>
                      <a:pt x="448" y="201"/>
                      <a:pt x="448" y="201"/>
                      <a:pt x="448" y="201"/>
                    </a:cubicBezTo>
                    <a:cubicBezTo>
                      <a:pt x="448" y="201"/>
                      <a:pt x="448" y="201"/>
                      <a:pt x="448" y="201"/>
                    </a:cubicBezTo>
                    <a:cubicBezTo>
                      <a:pt x="449" y="201"/>
                      <a:pt x="449" y="200"/>
                      <a:pt x="449" y="200"/>
                    </a:cubicBezTo>
                    <a:cubicBezTo>
                      <a:pt x="449" y="201"/>
                      <a:pt x="450" y="201"/>
                      <a:pt x="450" y="202"/>
                    </a:cubicBezTo>
                    <a:close/>
                    <a:moveTo>
                      <a:pt x="493" y="520"/>
                    </a:moveTo>
                    <a:cubicBezTo>
                      <a:pt x="493" y="520"/>
                      <a:pt x="493" y="520"/>
                      <a:pt x="493" y="520"/>
                    </a:cubicBezTo>
                    <a:cubicBezTo>
                      <a:pt x="491" y="524"/>
                      <a:pt x="491" y="524"/>
                      <a:pt x="491" y="524"/>
                    </a:cubicBezTo>
                    <a:cubicBezTo>
                      <a:pt x="489" y="527"/>
                      <a:pt x="489" y="527"/>
                      <a:pt x="489" y="527"/>
                    </a:cubicBezTo>
                    <a:cubicBezTo>
                      <a:pt x="494" y="529"/>
                      <a:pt x="494" y="529"/>
                      <a:pt x="494" y="529"/>
                    </a:cubicBezTo>
                    <a:cubicBezTo>
                      <a:pt x="497" y="533"/>
                      <a:pt x="497" y="533"/>
                      <a:pt x="497" y="533"/>
                    </a:cubicBezTo>
                    <a:cubicBezTo>
                      <a:pt x="497" y="533"/>
                      <a:pt x="499" y="536"/>
                      <a:pt x="501" y="536"/>
                    </a:cubicBezTo>
                    <a:cubicBezTo>
                      <a:pt x="503" y="536"/>
                      <a:pt x="506" y="538"/>
                      <a:pt x="506" y="538"/>
                    </a:cubicBezTo>
                    <a:cubicBezTo>
                      <a:pt x="506" y="538"/>
                      <a:pt x="508" y="535"/>
                      <a:pt x="508" y="531"/>
                    </a:cubicBezTo>
                    <a:cubicBezTo>
                      <a:pt x="509" y="528"/>
                      <a:pt x="505" y="524"/>
                      <a:pt x="511" y="523"/>
                    </a:cubicBezTo>
                    <a:cubicBezTo>
                      <a:pt x="517" y="523"/>
                      <a:pt x="513" y="516"/>
                      <a:pt x="513" y="516"/>
                    </a:cubicBezTo>
                    <a:cubicBezTo>
                      <a:pt x="513" y="511"/>
                      <a:pt x="513" y="511"/>
                      <a:pt x="513" y="511"/>
                    </a:cubicBezTo>
                    <a:cubicBezTo>
                      <a:pt x="512" y="505"/>
                      <a:pt x="512" y="505"/>
                      <a:pt x="512" y="505"/>
                    </a:cubicBezTo>
                    <a:cubicBezTo>
                      <a:pt x="513" y="503"/>
                      <a:pt x="513" y="503"/>
                      <a:pt x="513" y="503"/>
                    </a:cubicBezTo>
                    <a:cubicBezTo>
                      <a:pt x="516" y="499"/>
                      <a:pt x="516" y="499"/>
                      <a:pt x="516" y="499"/>
                    </a:cubicBezTo>
                    <a:cubicBezTo>
                      <a:pt x="519" y="496"/>
                      <a:pt x="519" y="496"/>
                      <a:pt x="519" y="496"/>
                    </a:cubicBezTo>
                    <a:cubicBezTo>
                      <a:pt x="519" y="496"/>
                      <a:pt x="520" y="493"/>
                      <a:pt x="520" y="491"/>
                    </a:cubicBezTo>
                    <a:cubicBezTo>
                      <a:pt x="519" y="490"/>
                      <a:pt x="516" y="485"/>
                      <a:pt x="516" y="485"/>
                    </a:cubicBezTo>
                    <a:cubicBezTo>
                      <a:pt x="519" y="473"/>
                      <a:pt x="519" y="473"/>
                      <a:pt x="519" y="473"/>
                    </a:cubicBezTo>
                    <a:cubicBezTo>
                      <a:pt x="518" y="471"/>
                      <a:pt x="518" y="471"/>
                      <a:pt x="518" y="471"/>
                    </a:cubicBezTo>
                    <a:cubicBezTo>
                      <a:pt x="517" y="468"/>
                      <a:pt x="517" y="468"/>
                      <a:pt x="517" y="468"/>
                    </a:cubicBezTo>
                    <a:cubicBezTo>
                      <a:pt x="515" y="459"/>
                      <a:pt x="515" y="459"/>
                      <a:pt x="515" y="459"/>
                    </a:cubicBezTo>
                    <a:cubicBezTo>
                      <a:pt x="515" y="447"/>
                      <a:pt x="515" y="447"/>
                      <a:pt x="515" y="447"/>
                    </a:cubicBezTo>
                    <a:cubicBezTo>
                      <a:pt x="509" y="449"/>
                      <a:pt x="509" y="449"/>
                      <a:pt x="509" y="449"/>
                    </a:cubicBezTo>
                    <a:cubicBezTo>
                      <a:pt x="511" y="454"/>
                      <a:pt x="511" y="454"/>
                      <a:pt x="511" y="454"/>
                    </a:cubicBezTo>
                    <a:cubicBezTo>
                      <a:pt x="509" y="463"/>
                      <a:pt x="509" y="463"/>
                      <a:pt x="509" y="463"/>
                    </a:cubicBezTo>
                    <a:cubicBezTo>
                      <a:pt x="504" y="464"/>
                      <a:pt x="504" y="464"/>
                      <a:pt x="504" y="464"/>
                    </a:cubicBezTo>
                    <a:cubicBezTo>
                      <a:pt x="502" y="465"/>
                      <a:pt x="502" y="465"/>
                      <a:pt x="502" y="465"/>
                    </a:cubicBezTo>
                    <a:cubicBezTo>
                      <a:pt x="499" y="468"/>
                      <a:pt x="499" y="468"/>
                      <a:pt x="499" y="468"/>
                    </a:cubicBezTo>
                    <a:cubicBezTo>
                      <a:pt x="494" y="469"/>
                      <a:pt x="494" y="469"/>
                      <a:pt x="494" y="469"/>
                    </a:cubicBezTo>
                    <a:cubicBezTo>
                      <a:pt x="489" y="473"/>
                      <a:pt x="489" y="473"/>
                      <a:pt x="489" y="473"/>
                    </a:cubicBezTo>
                    <a:cubicBezTo>
                      <a:pt x="485" y="478"/>
                      <a:pt x="485" y="478"/>
                      <a:pt x="485" y="478"/>
                    </a:cubicBezTo>
                    <a:cubicBezTo>
                      <a:pt x="482" y="481"/>
                      <a:pt x="482" y="481"/>
                      <a:pt x="482" y="481"/>
                    </a:cubicBezTo>
                    <a:cubicBezTo>
                      <a:pt x="482" y="481"/>
                      <a:pt x="482" y="483"/>
                      <a:pt x="484" y="485"/>
                    </a:cubicBezTo>
                    <a:cubicBezTo>
                      <a:pt x="486" y="488"/>
                      <a:pt x="481" y="498"/>
                      <a:pt x="481" y="498"/>
                    </a:cubicBezTo>
                    <a:cubicBezTo>
                      <a:pt x="485" y="498"/>
                      <a:pt x="485" y="498"/>
                      <a:pt x="485" y="498"/>
                    </a:cubicBezTo>
                    <a:cubicBezTo>
                      <a:pt x="486" y="503"/>
                      <a:pt x="486" y="503"/>
                      <a:pt x="486" y="503"/>
                    </a:cubicBezTo>
                    <a:cubicBezTo>
                      <a:pt x="483" y="508"/>
                      <a:pt x="483" y="508"/>
                      <a:pt x="483" y="508"/>
                    </a:cubicBezTo>
                    <a:cubicBezTo>
                      <a:pt x="486" y="510"/>
                      <a:pt x="486" y="510"/>
                      <a:pt x="486" y="510"/>
                    </a:cubicBezTo>
                    <a:cubicBezTo>
                      <a:pt x="489" y="510"/>
                      <a:pt x="489" y="510"/>
                      <a:pt x="489" y="510"/>
                    </a:cubicBezTo>
                    <a:cubicBezTo>
                      <a:pt x="486" y="516"/>
                      <a:pt x="486" y="516"/>
                      <a:pt x="486" y="516"/>
                    </a:cubicBezTo>
                    <a:cubicBezTo>
                      <a:pt x="486" y="518"/>
                      <a:pt x="486" y="518"/>
                      <a:pt x="486" y="518"/>
                    </a:cubicBezTo>
                    <a:lnTo>
                      <a:pt x="493" y="520"/>
                    </a:ln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2" name="Freeform 19"/>
              <p:cNvSpPr>
                <a:spLocks/>
              </p:cNvSpPr>
              <p:nvPr/>
            </p:nvSpPr>
            <p:spPr bwMode="auto">
              <a:xfrm>
                <a:off x="5322812" y="2251719"/>
                <a:ext cx="802584" cy="653101"/>
              </a:xfrm>
              <a:custGeom>
                <a:avLst/>
                <a:gdLst>
                  <a:gd name="T0" fmla="*/ 194 w 352"/>
                  <a:gd name="T1" fmla="*/ 16 h 295"/>
                  <a:gd name="T2" fmla="*/ 260 w 352"/>
                  <a:gd name="T3" fmla="*/ 5 h 295"/>
                  <a:gd name="T4" fmla="*/ 289 w 352"/>
                  <a:gd name="T5" fmla="*/ 13 h 295"/>
                  <a:gd name="T6" fmla="*/ 314 w 352"/>
                  <a:gd name="T7" fmla="*/ 60 h 295"/>
                  <a:gd name="T8" fmla="*/ 314 w 352"/>
                  <a:gd name="T9" fmla="*/ 90 h 295"/>
                  <a:gd name="T10" fmla="*/ 303 w 352"/>
                  <a:gd name="T11" fmla="*/ 114 h 295"/>
                  <a:gd name="T12" fmla="*/ 318 w 352"/>
                  <a:gd name="T13" fmla="*/ 139 h 295"/>
                  <a:gd name="T14" fmla="*/ 326 w 352"/>
                  <a:gd name="T15" fmla="*/ 158 h 295"/>
                  <a:gd name="T16" fmla="*/ 344 w 352"/>
                  <a:gd name="T17" fmla="*/ 175 h 295"/>
                  <a:gd name="T18" fmla="*/ 346 w 352"/>
                  <a:gd name="T19" fmla="*/ 189 h 295"/>
                  <a:gd name="T20" fmla="*/ 344 w 352"/>
                  <a:gd name="T21" fmla="*/ 210 h 295"/>
                  <a:gd name="T22" fmla="*/ 327 w 352"/>
                  <a:gd name="T23" fmla="*/ 235 h 295"/>
                  <a:gd name="T24" fmla="*/ 317 w 352"/>
                  <a:gd name="T25" fmla="*/ 269 h 295"/>
                  <a:gd name="T26" fmla="*/ 322 w 352"/>
                  <a:gd name="T27" fmla="*/ 280 h 295"/>
                  <a:gd name="T28" fmla="*/ 315 w 352"/>
                  <a:gd name="T29" fmla="*/ 285 h 295"/>
                  <a:gd name="T30" fmla="*/ 309 w 352"/>
                  <a:gd name="T31" fmla="*/ 283 h 295"/>
                  <a:gd name="T32" fmla="*/ 302 w 352"/>
                  <a:gd name="T33" fmla="*/ 282 h 295"/>
                  <a:gd name="T34" fmla="*/ 296 w 352"/>
                  <a:gd name="T35" fmla="*/ 280 h 295"/>
                  <a:gd name="T36" fmla="*/ 290 w 352"/>
                  <a:gd name="T37" fmla="*/ 275 h 295"/>
                  <a:gd name="T38" fmla="*/ 283 w 352"/>
                  <a:gd name="T39" fmla="*/ 272 h 295"/>
                  <a:gd name="T40" fmla="*/ 276 w 352"/>
                  <a:gd name="T41" fmla="*/ 271 h 295"/>
                  <a:gd name="T42" fmla="*/ 267 w 352"/>
                  <a:gd name="T43" fmla="*/ 273 h 295"/>
                  <a:gd name="T44" fmla="*/ 262 w 352"/>
                  <a:gd name="T45" fmla="*/ 275 h 295"/>
                  <a:gd name="T46" fmla="*/ 256 w 352"/>
                  <a:gd name="T47" fmla="*/ 279 h 295"/>
                  <a:gd name="T48" fmla="*/ 250 w 352"/>
                  <a:gd name="T49" fmla="*/ 282 h 295"/>
                  <a:gd name="T50" fmla="*/ 245 w 352"/>
                  <a:gd name="T51" fmla="*/ 277 h 295"/>
                  <a:gd name="T52" fmla="*/ 240 w 352"/>
                  <a:gd name="T53" fmla="*/ 280 h 295"/>
                  <a:gd name="T54" fmla="*/ 235 w 352"/>
                  <a:gd name="T55" fmla="*/ 281 h 295"/>
                  <a:gd name="T56" fmla="*/ 230 w 352"/>
                  <a:gd name="T57" fmla="*/ 284 h 295"/>
                  <a:gd name="T58" fmla="*/ 225 w 352"/>
                  <a:gd name="T59" fmla="*/ 289 h 295"/>
                  <a:gd name="T60" fmla="*/ 223 w 352"/>
                  <a:gd name="T61" fmla="*/ 294 h 295"/>
                  <a:gd name="T62" fmla="*/ 216 w 352"/>
                  <a:gd name="T63" fmla="*/ 295 h 295"/>
                  <a:gd name="T64" fmla="*/ 215 w 352"/>
                  <a:gd name="T65" fmla="*/ 288 h 295"/>
                  <a:gd name="T66" fmla="*/ 207 w 352"/>
                  <a:gd name="T67" fmla="*/ 283 h 295"/>
                  <a:gd name="T68" fmla="*/ 195 w 352"/>
                  <a:gd name="T69" fmla="*/ 279 h 295"/>
                  <a:gd name="T70" fmla="*/ 185 w 352"/>
                  <a:gd name="T71" fmla="*/ 289 h 295"/>
                  <a:gd name="T72" fmla="*/ 181 w 352"/>
                  <a:gd name="T73" fmla="*/ 283 h 295"/>
                  <a:gd name="T74" fmla="*/ 169 w 352"/>
                  <a:gd name="T75" fmla="*/ 270 h 295"/>
                  <a:gd name="T76" fmla="*/ 147 w 352"/>
                  <a:gd name="T77" fmla="*/ 262 h 295"/>
                  <a:gd name="T78" fmla="*/ 137 w 352"/>
                  <a:gd name="T79" fmla="*/ 251 h 295"/>
                  <a:gd name="T80" fmla="*/ 117 w 352"/>
                  <a:gd name="T81" fmla="*/ 244 h 295"/>
                  <a:gd name="T82" fmla="*/ 106 w 352"/>
                  <a:gd name="T83" fmla="*/ 255 h 295"/>
                  <a:gd name="T84" fmla="*/ 92 w 352"/>
                  <a:gd name="T85" fmla="*/ 252 h 295"/>
                  <a:gd name="T86" fmla="*/ 87 w 352"/>
                  <a:gd name="T87" fmla="*/ 241 h 295"/>
                  <a:gd name="T88" fmla="*/ 77 w 352"/>
                  <a:gd name="T89" fmla="*/ 236 h 295"/>
                  <a:gd name="T90" fmla="*/ 66 w 352"/>
                  <a:gd name="T91" fmla="*/ 231 h 295"/>
                  <a:gd name="T92" fmla="*/ 51 w 352"/>
                  <a:gd name="T93" fmla="*/ 226 h 295"/>
                  <a:gd name="T94" fmla="*/ 40 w 352"/>
                  <a:gd name="T95" fmla="*/ 222 h 295"/>
                  <a:gd name="T96" fmla="*/ 38 w 352"/>
                  <a:gd name="T97" fmla="*/ 218 h 295"/>
                  <a:gd name="T98" fmla="*/ 35 w 352"/>
                  <a:gd name="T99" fmla="*/ 198 h 295"/>
                  <a:gd name="T100" fmla="*/ 28 w 352"/>
                  <a:gd name="T101" fmla="*/ 184 h 295"/>
                  <a:gd name="T102" fmla="*/ 24 w 352"/>
                  <a:gd name="T103" fmla="*/ 164 h 295"/>
                  <a:gd name="T104" fmla="*/ 20 w 352"/>
                  <a:gd name="T105" fmla="*/ 139 h 295"/>
                  <a:gd name="T106" fmla="*/ 4 w 352"/>
                  <a:gd name="T107" fmla="*/ 113 h 295"/>
                  <a:gd name="T108" fmla="*/ 4 w 352"/>
                  <a:gd name="T109" fmla="*/ 80 h 295"/>
                  <a:gd name="T110" fmla="*/ 6 w 352"/>
                  <a:gd name="T111" fmla="*/ 63 h 295"/>
                  <a:gd name="T112" fmla="*/ 45 w 352"/>
                  <a:gd name="T113" fmla="*/ 45 h 295"/>
                  <a:gd name="T114" fmla="*/ 64 w 352"/>
                  <a:gd name="T115" fmla="*/ 32 h 295"/>
                  <a:gd name="T116" fmla="*/ 89 w 352"/>
                  <a:gd name="T117" fmla="*/ 12 h 295"/>
                  <a:gd name="T118" fmla="*/ 121 w 352"/>
                  <a:gd name="T119" fmla="*/ 2 h 295"/>
                  <a:gd name="T120" fmla="*/ 132 w 352"/>
                  <a:gd name="T121" fmla="*/ 14 h 295"/>
                  <a:gd name="T122" fmla="*/ 151 w 352"/>
                  <a:gd name="T123" fmla="*/ 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295">
                    <a:moveTo>
                      <a:pt x="155" y="23"/>
                    </a:moveTo>
                    <a:cubicBezTo>
                      <a:pt x="157" y="23"/>
                      <a:pt x="166" y="16"/>
                      <a:pt x="166" y="16"/>
                    </a:cubicBezTo>
                    <a:cubicBezTo>
                      <a:pt x="166" y="16"/>
                      <a:pt x="171" y="18"/>
                      <a:pt x="174" y="17"/>
                    </a:cubicBezTo>
                    <a:cubicBezTo>
                      <a:pt x="177" y="17"/>
                      <a:pt x="187" y="16"/>
                      <a:pt x="187" y="16"/>
                    </a:cubicBezTo>
                    <a:cubicBezTo>
                      <a:pt x="187" y="16"/>
                      <a:pt x="192" y="16"/>
                      <a:pt x="194" y="16"/>
                    </a:cubicBezTo>
                    <a:cubicBezTo>
                      <a:pt x="196" y="16"/>
                      <a:pt x="205" y="15"/>
                      <a:pt x="207" y="15"/>
                    </a:cubicBezTo>
                    <a:cubicBezTo>
                      <a:pt x="209" y="15"/>
                      <a:pt x="215" y="14"/>
                      <a:pt x="216" y="13"/>
                    </a:cubicBezTo>
                    <a:cubicBezTo>
                      <a:pt x="218" y="13"/>
                      <a:pt x="230" y="12"/>
                      <a:pt x="231" y="12"/>
                    </a:cubicBezTo>
                    <a:cubicBezTo>
                      <a:pt x="233" y="12"/>
                      <a:pt x="252" y="10"/>
                      <a:pt x="252" y="10"/>
                    </a:cubicBezTo>
                    <a:cubicBezTo>
                      <a:pt x="260" y="5"/>
                      <a:pt x="260" y="5"/>
                      <a:pt x="260" y="5"/>
                    </a:cubicBezTo>
                    <a:cubicBezTo>
                      <a:pt x="269" y="3"/>
                      <a:pt x="269" y="3"/>
                      <a:pt x="269" y="3"/>
                    </a:cubicBezTo>
                    <a:cubicBezTo>
                      <a:pt x="269" y="3"/>
                      <a:pt x="272" y="0"/>
                      <a:pt x="272" y="1"/>
                    </a:cubicBezTo>
                    <a:cubicBezTo>
                      <a:pt x="273" y="3"/>
                      <a:pt x="275" y="6"/>
                      <a:pt x="275" y="6"/>
                    </a:cubicBezTo>
                    <a:cubicBezTo>
                      <a:pt x="275" y="6"/>
                      <a:pt x="286" y="6"/>
                      <a:pt x="286" y="6"/>
                    </a:cubicBezTo>
                    <a:cubicBezTo>
                      <a:pt x="286" y="7"/>
                      <a:pt x="289" y="13"/>
                      <a:pt x="289" y="13"/>
                    </a:cubicBezTo>
                    <a:cubicBezTo>
                      <a:pt x="292" y="16"/>
                      <a:pt x="292" y="16"/>
                      <a:pt x="292" y="16"/>
                    </a:cubicBezTo>
                    <a:cubicBezTo>
                      <a:pt x="292" y="16"/>
                      <a:pt x="293" y="21"/>
                      <a:pt x="293" y="24"/>
                    </a:cubicBezTo>
                    <a:cubicBezTo>
                      <a:pt x="294" y="26"/>
                      <a:pt x="301" y="38"/>
                      <a:pt x="301" y="38"/>
                    </a:cubicBezTo>
                    <a:cubicBezTo>
                      <a:pt x="306" y="49"/>
                      <a:pt x="306" y="49"/>
                      <a:pt x="306" y="49"/>
                    </a:cubicBezTo>
                    <a:cubicBezTo>
                      <a:pt x="314" y="60"/>
                      <a:pt x="314" y="60"/>
                      <a:pt x="314" y="60"/>
                    </a:cubicBezTo>
                    <a:cubicBezTo>
                      <a:pt x="315" y="68"/>
                      <a:pt x="315" y="68"/>
                      <a:pt x="315" y="68"/>
                    </a:cubicBezTo>
                    <a:cubicBezTo>
                      <a:pt x="315" y="68"/>
                      <a:pt x="318" y="71"/>
                      <a:pt x="318" y="73"/>
                    </a:cubicBezTo>
                    <a:cubicBezTo>
                      <a:pt x="318" y="74"/>
                      <a:pt x="318" y="77"/>
                      <a:pt x="318" y="78"/>
                    </a:cubicBezTo>
                    <a:cubicBezTo>
                      <a:pt x="319" y="78"/>
                      <a:pt x="320" y="83"/>
                      <a:pt x="319" y="83"/>
                    </a:cubicBezTo>
                    <a:cubicBezTo>
                      <a:pt x="318" y="84"/>
                      <a:pt x="314" y="90"/>
                      <a:pt x="314" y="90"/>
                    </a:cubicBezTo>
                    <a:cubicBezTo>
                      <a:pt x="310" y="92"/>
                      <a:pt x="310" y="92"/>
                      <a:pt x="310" y="92"/>
                    </a:cubicBezTo>
                    <a:cubicBezTo>
                      <a:pt x="305" y="99"/>
                      <a:pt x="305" y="99"/>
                      <a:pt x="305" y="99"/>
                    </a:cubicBezTo>
                    <a:cubicBezTo>
                      <a:pt x="302" y="108"/>
                      <a:pt x="302" y="108"/>
                      <a:pt x="302" y="108"/>
                    </a:cubicBezTo>
                    <a:cubicBezTo>
                      <a:pt x="301" y="111"/>
                      <a:pt x="301" y="111"/>
                      <a:pt x="301" y="111"/>
                    </a:cubicBezTo>
                    <a:cubicBezTo>
                      <a:pt x="301" y="111"/>
                      <a:pt x="302" y="114"/>
                      <a:pt x="303" y="114"/>
                    </a:cubicBezTo>
                    <a:cubicBezTo>
                      <a:pt x="305" y="114"/>
                      <a:pt x="312" y="115"/>
                      <a:pt x="312" y="115"/>
                    </a:cubicBezTo>
                    <a:cubicBezTo>
                      <a:pt x="318" y="119"/>
                      <a:pt x="318" y="119"/>
                      <a:pt x="318" y="119"/>
                    </a:cubicBezTo>
                    <a:cubicBezTo>
                      <a:pt x="318" y="123"/>
                      <a:pt x="318" y="123"/>
                      <a:pt x="318" y="123"/>
                    </a:cubicBezTo>
                    <a:cubicBezTo>
                      <a:pt x="318" y="123"/>
                      <a:pt x="319" y="131"/>
                      <a:pt x="319" y="132"/>
                    </a:cubicBezTo>
                    <a:cubicBezTo>
                      <a:pt x="319" y="132"/>
                      <a:pt x="318" y="139"/>
                      <a:pt x="318" y="139"/>
                    </a:cubicBezTo>
                    <a:cubicBezTo>
                      <a:pt x="318" y="139"/>
                      <a:pt x="320" y="143"/>
                      <a:pt x="320" y="144"/>
                    </a:cubicBezTo>
                    <a:cubicBezTo>
                      <a:pt x="321" y="145"/>
                      <a:pt x="323" y="147"/>
                      <a:pt x="323" y="148"/>
                    </a:cubicBezTo>
                    <a:cubicBezTo>
                      <a:pt x="324" y="148"/>
                      <a:pt x="324" y="149"/>
                      <a:pt x="324" y="149"/>
                    </a:cubicBezTo>
                    <a:cubicBezTo>
                      <a:pt x="326" y="154"/>
                      <a:pt x="326" y="154"/>
                      <a:pt x="326" y="154"/>
                    </a:cubicBezTo>
                    <a:cubicBezTo>
                      <a:pt x="326" y="158"/>
                      <a:pt x="326" y="158"/>
                      <a:pt x="326" y="158"/>
                    </a:cubicBezTo>
                    <a:cubicBezTo>
                      <a:pt x="326" y="158"/>
                      <a:pt x="326" y="161"/>
                      <a:pt x="328" y="161"/>
                    </a:cubicBezTo>
                    <a:cubicBezTo>
                      <a:pt x="330" y="161"/>
                      <a:pt x="331" y="162"/>
                      <a:pt x="331" y="164"/>
                    </a:cubicBezTo>
                    <a:cubicBezTo>
                      <a:pt x="331" y="166"/>
                      <a:pt x="336" y="168"/>
                      <a:pt x="336" y="168"/>
                    </a:cubicBezTo>
                    <a:cubicBezTo>
                      <a:pt x="336" y="168"/>
                      <a:pt x="336" y="172"/>
                      <a:pt x="337" y="173"/>
                    </a:cubicBezTo>
                    <a:cubicBezTo>
                      <a:pt x="339" y="174"/>
                      <a:pt x="341" y="175"/>
                      <a:pt x="344" y="175"/>
                    </a:cubicBezTo>
                    <a:cubicBezTo>
                      <a:pt x="347" y="176"/>
                      <a:pt x="346" y="180"/>
                      <a:pt x="348" y="181"/>
                    </a:cubicBezTo>
                    <a:cubicBezTo>
                      <a:pt x="350" y="182"/>
                      <a:pt x="352" y="184"/>
                      <a:pt x="350" y="184"/>
                    </a:cubicBezTo>
                    <a:cubicBezTo>
                      <a:pt x="349" y="185"/>
                      <a:pt x="346" y="185"/>
                      <a:pt x="346" y="185"/>
                    </a:cubicBezTo>
                    <a:cubicBezTo>
                      <a:pt x="346" y="185"/>
                      <a:pt x="345" y="186"/>
                      <a:pt x="345" y="188"/>
                    </a:cubicBezTo>
                    <a:cubicBezTo>
                      <a:pt x="346" y="189"/>
                      <a:pt x="346" y="189"/>
                      <a:pt x="346" y="189"/>
                    </a:cubicBezTo>
                    <a:cubicBezTo>
                      <a:pt x="350" y="194"/>
                      <a:pt x="350" y="194"/>
                      <a:pt x="350" y="194"/>
                    </a:cubicBezTo>
                    <a:cubicBezTo>
                      <a:pt x="350" y="200"/>
                      <a:pt x="350" y="200"/>
                      <a:pt x="350" y="200"/>
                    </a:cubicBezTo>
                    <a:cubicBezTo>
                      <a:pt x="350" y="200"/>
                      <a:pt x="350" y="202"/>
                      <a:pt x="350" y="204"/>
                    </a:cubicBezTo>
                    <a:cubicBezTo>
                      <a:pt x="350" y="205"/>
                      <a:pt x="349" y="207"/>
                      <a:pt x="347" y="207"/>
                    </a:cubicBezTo>
                    <a:cubicBezTo>
                      <a:pt x="345" y="207"/>
                      <a:pt x="345" y="210"/>
                      <a:pt x="344" y="210"/>
                    </a:cubicBezTo>
                    <a:cubicBezTo>
                      <a:pt x="343" y="211"/>
                      <a:pt x="341" y="208"/>
                      <a:pt x="340" y="211"/>
                    </a:cubicBezTo>
                    <a:cubicBezTo>
                      <a:pt x="339" y="215"/>
                      <a:pt x="337" y="218"/>
                      <a:pt x="337" y="219"/>
                    </a:cubicBezTo>
                    <a:cubicBezTo>
                      <a:pt x="336" y="220"/>
                      <a:pt x="333" y="221"/>
                      <a:pt x="333" y="223"/>
                    </a:cubicBezTo>
                    <a:cubicBezTo>
                      <a:pt x="332" y="225"/>
                      <a:pt x="332" y="223"/>
                      <a:pt x="330" y="228"/>
                    </a:cubicBezTo>
                    <a:cubicBezTo>
                      <a:pt x="328" y="233"/>
                      <a:pt x="327" y="235"/>
                      <a:pt x="327" y="235"/>
                    </a:cubicBezTo>
                    <a:cubicBezTo>
                      <a:pt x="318" y="247"/>
                      <a:pt x="318" y="247"/>
                      <a:pt x="318" y="247"/>
                    </a:cubicBezTo>
                    <a:cubicBezTo>
                      <a:pt x="318" y="247"/>
                      <a:pt x="313" y="255"/>
                      <a:pt x="313" y="256"/>
                    </a:cubicBezTo>
                    <a:cubicBezTo>
                      <a:pt x="313" y="257"/>
                      <a:pt x="313" y="261"/>
                      <a:pt x="313" y="261"/>
                    </a:cubicBezTo>
                    <a:cubicBezTo>
                      <a:pt x="317" y="265"/>
                      <a:pt x="317" y="265"/>
                      <a:pt x="317" y="265"/>
                    </a:cubicBezTo>
                    <a:cubicBezTo>
                      <a:pt x="317" y="269"/>
                      <a:pt x="317" y="269"/>
                      <a:pt x="317" y="269"/>
                    </a:cubicBezTo>
                    <a:cubicBezTo>
                      <a:pt x="317" y="269"/>
                      <a:pt x="317" y="272"/>
                      <a:pt x="318" y="273"/>
                    </a:cubicBezTo>
                    <a:cubicBezTo>
                      <a:pt x="319" y="273"/>
                      <a:pt x="319" y="273"/>
                      <a:pt x="319" y="273"/>
                    </a:cubicBezTo>
                    <a:cubicBezTo>
                      <a:pt x="318" y="276"/>
                      <a:pt x="318" y="276"/>
                      <a:pt x="318" y="276"/>
                    </a:cubicBezTo>
                    <a:cubicBezTo>
                      <a:pt x="318" y="276"/>
                      <a:pt x="319" y="279"/>
                      <a:pt x="320" y="279"/>
                    </a:cubicBezTo>
                    <a:cubicBezTo>
                      <a:pt x="320" y="279"/>
                      <a:pt x="322" y="280"/>
                      <a:pt x="322" y="280"/>
                    </a:cubicBezTo>
                    <a:cubicBezTo>
                      <a:pt x="322" y="280"/>
                      <a:pt x="324" y="282"/>
                      <a:pt x="324" y="282"/>
                    </a:cubicBezTo>
                    <a:cubicBezTo>
                      <a:pt x="325" y="283"/>
                      <a:pt x="324" y="285"/>
                      <a:pt x="324" y="285"/>
                    </a:cubicBezTo>
                    <a:cubicBezTo>
                      <a:pt x="324" y="285"/>
                      <a:pt x="324" y="286"/>
                      <a:pt x="323" y="286"/>
                    </a:cubicBezTo>
                    <a:cubicBezTo>
                      <a:pt x="322" y="286"/>
                      <a:pt x="322" y="286"/>
                      <a:pt x="320" y="286"/>
                    </a:cubicBezTo>
                    <a:cubicBezTo>
                      <a:pt x="319" y="285"/>
                      <a:pt x="316" y="285"/>
                      <a:pt x="315" y="285"/>
                    </a:cubicBezTo>
                    <a:cubicBezTo>
                      <a:pt x="314" y="285"/>
                      <a:pt x="314" y="285"/>
                      <a:pt x="314" y="285"/>
                    </a:cubicBezTo>
                    <a:cubicBezTo>
                      <a:pt x="313" y="285"/>
                      <a:pt x="313" y="285"/>
                      <a:pt x="312" y="286"/>
                    </a:cubicBezTo>
                    <a:cubicBezTo>
                      <a:pt x="312" y="285"/>
                      <a:pt x="312" y="285"/>
                      <a:pt x="312" y="285"/>
                    </a:cubicBezTo>
                    <a:cubicBezTo>
                      <a:pt x="312" y="284"/>
                      <a:pt x="312" y="283"/>
                      <a:pt x="312" y="283"/>
                    </a:cubicBezTo>
                    <a:cubicBezTo>
                      <a:pt x="312" y="283"/>
                      <a:pt x="309" y="283"/>
                      <a:pt x="309" y="283"/>
                    </a:cubicBezTo>
                    <a:cubicBezTo>
                      <a:pt x="308" y="283"/>
                      <a:pt x="307" y="283"/>
                      <a:pt x="307" y="283"/>
                    </a:cubicBezTo>
                    <a:cubicBezTo>
                      <a:pt x="307" y="283"/>
                      <a:pt x="305" y="282"/>
                      <a:pt x="305" y="282"/>
                    </a:cubicBezTo>
                    <a:cubicBezTo>
                      <a:pt x="305" y="282"/>
                      <a:pt x="304" y="282"/>
                      <a:pt x="304" y="282"/>
                    </a:cubicBezTo>
                    <a:cubicBezTo>
                      <a:pt x="304" y="281"/>
                      <a:pt x="303" y="282"/>
                      <a:pt x="303" y="282"/>
                    </a:cubicBezTo>
                    <a:cubicBezTo>
                      <a:pt x="302" y="282"/>
                      <a:pt x="302" y="282"/>
                      <a:pt x="302" y="282"/>
                    </a:cubicBezTo>
                    <a:cubicBezTo>
                      <a:pt x="300" y="282"/>
                      <a:pt x="300" y="282"/>
                      <a:pt x="300" y="282"/>
                    </a:cubicBezTo>
                    <a:cubicBezTo>
                      <a:pt x="300" y="282"/>
                      <a:pt x="300" y="281"/>
                      <a:pt x="300" y="281"/>
                    </a:cubicBezTo>
                    <a:cubicBezTo>
                      <a:pt x="300" y="280"/>
                      <a:pt x="299" y="281"/>
                      <a:pt x="299" y="281"/>
                    </a:cubicBezTo>
                    <a:cubicBezTo>
                      <a:pt x="299" y="281"/>
                      <a:pt x="297" y="281"/>
                      <a:pt x="297" y="281"/>
                    </a:cubicBezTo>
                    <a:cubicBezTo>
                      <a:pt x="297" y="280"/>
                      <a:pt x="296" y="280"/>
                      <a:pt x="296" y="280"/>
                    </a:cubicBezTo>
                    <a:cubicBezTo>
                      <a:pt x="296" y="280"/>
                      <a:pt x="293" y="280"/>
                      <a:pt x="292" y="280"/>
                    </a:cubicBezTo>
                    <a:cubicBezTo>
                      <a:pt x="292" y="279"/>
                      <a:pt x="292" y="279"/>
                      <a:pt x="292" y="279"/>
                    </a:cubicBezTo>
                    <a:cubicBezTo>
                      <a:pt x="292" y="279"/>
                      <a:pt x="292" y="278"/>
                      <a:pt x="292" y="277"/>
                    </a:cubicBezTo>
                    <a:cubicBezTo>
                      <a:pt x="292" y="277"/>
                      <a:pt x="291" y="277"/>
                      <a:pt x="291" y="276"/>
                    </a:cubicBezTo>
                    <a:cubicBezTo>
                      <a:pt x="291" y="276"/>
                      <a:pt x="290" y="275"/>
                      <a:pt x="290" y="275"/>
                    </a:cubicBezTo>
                    <a:cubicBezTo>
                      <a:pt x="290" y="274"/>
                      <a:pt x="289" y="274"/>
                      <a:pt x="289" y="273"/>
                    </a:cubicBezTo>
                    <a:cubicBezTo>
                      <a:pt x="289" y="273"/>
                      <a:pt x="288" y="274"/>
                      <a:pt x="288" y="274"/>
                    </a:cubicBezTo>
                    <a:cubicBezTo>
                      <a:pt x="287" y="274"/>
                      <a:pt x="286" y="273"/>
                      <a:pt x="286" y="273"/>
                    </a:cubicBezTo>
                    <a:cubicBezTo>
                      <a:pt x="285" y="272"/>
                      <a:pt x="285" y="272"/>
                      <a:pt x="285" y="272"/>
                    </a:cubicBezTo>
                    <a:cubicBezTo>
                      <a:pt x="285" y="272"/>
                      <a:pt x="284" y="272"/>
                      <a:pt x="283" y="272"/>
                    </a:cubicBezTo>
                    <a:cubicBezTo>
                      <a:pt x="283" y="272"/>
                      <a:pt x="283" y="274"/>
                      <a:pt x="283" y="274"/>
                    </a:cubicBezTo>
                    <a:cubicBezTo>
                      <a:pt x="283" y="274"/>
                      <a:pt x="282" y="274"/>
                      <a:pt x="281" y="273"/>
                    </a:cubicBezTo>
                    <a:cubicBezTo>
                      <a:pt x="281" y="273"/>
                      <a:pt x="280" y="272"/>
                      <a:pt x="279" y="272"/>
                    </a:cubicBezTo>
                    <a:cubicBezTo>
                      <a:pt x="279" y="272"/>
                      <a:pt x="278" y="272"/>
                      <a:pt x="277" y="271"/>
                    </a:cubicBezTo>
                    <a:cubicBezTo>
                      <a:pt x="277" y="271"/>
                      <a:pt x="276" y="271"/>
                      <a:pt x="276" y="271"/>
                    </a:cubicBezTo>
                    <a:cubicBezTo>
                      <a:pt x="276" y="271"/>
                      <a:pt x="272" y="272"/>
                      <a:pt x="272" y="272"/>
                    </a:cubicBezTo>
                    <a:cubicBezTo>
                      <a:pt x="272" y="272"/>
                      <a:pt x="272" y="273"/>
                      <a:pt x="271" y="273"/>
                    </a:cubicBezTo>
                    <a:cubicBezTo>
                      <a:pt x="271" y="274"/>
                      <a:pt x="270" y="273"/>
                      <a:pt x="270" y="273"/>
                    </a:cubicBezTo>
                    <a:cubicBezTo>
                      <a:pt x="270" y="273"/>
                      <a:pt x="269" y="273"/>
                      <a:pt x="268" y="273"/>
                    </a:cubicBezTo>
                    <a:cubicBezTo>
                      <a:pt x="268" y="273"/>
                      <a:pt x="267" y="273"/>
                      <a:pt x="267" y="273"/>
                    </a:cubicBezTo>
                    <a:cubicBezTo>
                      <a:pt x="267" y="273"/>
                      <a:pt x="266" y="272"/>
                      <a:pt x="265" y="272"/>
                    </a:cubicBezTo>
                    <a:cubicBezTo>
                      <a:pt x="265" y="272"/>
                      <a:pt x="264" y="272"/>
                      <a:pt x="264" y="272"/>
                    </a:cubicBezTo>
                    <a:cubicBezTo>
                      <a:pt x="264" y="272"/>
                      <a:pt x="263" y="273"/>
                      <a:pt x="263" y="273"/>
                    </a:cubicBezTo>
                    <a:cubicBezTo>
                      <a:pt x="262" y="274"/>
                      <a:pt x="262" y="274"/>
                      <a:pt x="262" y="274"/>
                    </a:cubicBezTo>
                    <a:cubicBezTo>
                      <a:pt x="262" y="275"/>
                      <a:pt x="262" y="275"/>
                      <a:pt x="262" y="275"/>
                    </a:cubicBezTo>
                    <a:cubicBezTo>
                      <a:pt x="260" y="274"/>
                      <a:pt x="260" y="274"/>
                      <a:pt x="260" y="274"/>
                    </a:cubicBezTo>
                    <a:cubicBezTo>
                      <a:pt x="260" y="274"/>
                      <a:pt x="259" y="274"/>
                      <a:pt x="258" y="274"/>
                    </a:cubicBezTo>
                    <a:cubicBezTo>
                      <a:pt x="256" y="275"/>
                      <a:pt x="257" y="276"/>
                      <a:pt x="257" y="276"/>
                    </a:cubicBezTo>
                    <a:cubicBezTo>
                      <a:pt x="258" y="276"/>
                      <a:pt x="259" y="278"/>
                      <a:pt x="259" y="278"/>
                    </a:cubicBezTo>
                    <a:cubicBezTo>
                      <a:pt x="259" y="278"/>
                      <a:pt x="256" y="279"/>
                      <a:pt x="256" y="279"/>
                    </a:cubicBezTo>
                    <a:cubicBezTo>
                      <a:pt x="255" y="280"/>
                      <a:pt x="255" y="280"/>
                      <a:pt x="255" y="281"/>
                    </a:cubicBezTo>
                    <a:cubicBezTo>
                      <a:pt x="255" y="281"/>
                      <a:pt x="254" y="282"/>
                      <a:pt x="254" y="283"/>
                    </a:cubicBezTo>
                    <a:cubicBezTo>
                      <a:pt x="254" y="283"/>
                      <a:pt x="253" y="282"/>
                      <a:pt x="252" y="282"/>
                    </a:cubicBezTo>
                    <a:cubicBezTo>
                      <a:pt x="251" y="282"/>
                      <a:pt x="251" y="281"/>
                      <a:pt x="251" y="281"/>
                    </a:cubicBezTo>
                    <a:cubicBezTo>
                      <a:pt x="250" y="282"/>
                      <a:pt x="250" y="282"/>
                      <a:pt x="250" y="282"/>
                    </a:cubicBezTo>
                    <a:cubicBezTo>
                      <a:pt x="249" y="282"/>
                      <a:pt x="249" y="282"/>
                      <a:pt x="249" y="282"/>
                    </a:cubicBezTo>
                    <a:cubicBezTo>
                      <a:pt x="249" y="282"/>
                      <a:pt x="248" y="281"/>
                      <a:pt x="248" y="280"/>
                    </a:cubicBezTo>
                    <a:cubicBezTo>
                      <a:pt x="248" y="280"/>
                      <a:pt x="248" y="280"/>
                      <a:pt x="248" y="280"/>
                    </a:cubicBezTo>
                    <a:cubicBezTo>
                      <a:pt x="247" y="280"/>
                      <a:pt x="246" y="280"/>
                      <a:pt x="246" y="279"/>
                    </a:cubicBezTo>
                    <a:cubicBezTo>
                      <a:pt x="245" y="277"/>
                      <a:pt x="245" y="277"/>
                      <a:pt x="245" y="277"/>
                    </a:cubicBezTo>
                    <a:cubicBezTo>
                      <a:pt x="245" y="277"/>
                      <a:pt x="243" y="278"/>
                      <a:pt x="243" y="279"/>
                    </a:cubicBezTo>
                    <a:cubicBezTo>
                      <a:pt x="242" y="279"/>
                      <a:pt x="243" y="279"/>
                      <a:pt x="242" y="278"/>
                    </a:cubicBezTo>
                    <a:cubicBezTo>
                      <a:pt x="241" y="278"/>
                      <a:pt x="241" y="279"/>
                      <a:pt x="241" y="279"/>
                    </a:cubicBezTo>
                    <a:cubicBezTo>
                      <a:pt x="241" y="279"/>
                      <a:pt x="241" y="279"/>
                      <a:pt x="241" y="279"/>
                    </a:cubicBezTo>
                    <a:cubicBezTo>
                      <a:pt x="241" y="280"/>
                      <a:pt x="240" y="280"/>
                      <a:pt x="240" y="280"/>
                    </a:cubicBezTo>
                    <a:cubicBezTo>
                      <a:pt x="240" y="281"/>
                      <a:pt x="239" y="280"/>
                      <a:pt x="239" y="280"/>
                    </a:cubicBezTo>
                    <a:cubicBezTo>
                      <a:pt x="238" y="280"/>
                      <a:pt x="237" y="280"/>
                      <a:pt x="237" y="280"/>
                    </a:cubicBezTo>
                    <a:cubicBezTo>
                      <a:pt x="237" y="280"/>
                      <a:pt x="237" y="279"/>
                      <a:pt x="237" y="279"/>
                    </a:cubicBezTo>
                    <a:cubicBezTo>
                      <a:pt x="235" y="280"/>
                      <a:pt x="235" y="280"/>
                      <a:pt x="235" y="280"/>
                    </a:cubicBezTo>
                    <a:cubicBezTo>
                      <a:pt x="235" y="280"/>
                      <a:pt x="235" y="281"/>
                      <a:pt x="235" y="281"/>
                    </a:cubicBezTo>
                    <a:cubicBezTo>
                      <a:pt x="235" y="281"/>
                      <a:pt x="234" y="281"/>
                      <a:pt x="233" y="282"/>
                    </a:cubicBezTo>
                    <a:cubicBezTo>
                      <a:pt x="231" y="282"/>
                      <a:pt x="232" y="281"/>
                      <a:pt x="231" y="282"/>
                    </a:cubicBezTo>
                    <a:cubicBezTo>
                      <a:pt x="231" y="282"/>
                      <a:pt x="231" y="282"/>
                      <a:pt x="231" y="283"/>
                    </a:cubicBezTo>
                    <a:cubicBezTo>
                      <a:pt x="231" y="283"/>
                      <a:pt x="232" y="283"/>
                      <a:pt x="231" y="284"/>
                    </a:cubicBezTo>
                    <a:cubicBezTo>
                      <a:pt x="230" y="285"/>
                      <a:pt x="230" y="284"/>
                      <a:pt x="230" y="284"/>
                    </a:cubicBezTo>
                    <a:cubicBezTo>
                      <a:pt x="229" y="284"/>
                      <a:pt x="228" y="285"/>
                      <a:pt x="228" y="285"/>
                    </a:cubicBezTo>
                    <a:cubicBezTo>
                      <a:pt x="228" y="285"/>
                      <a:pt x="228" y="286"/>
                      <a:pt x="228" y="286"/>
                    </a:cubicBezTo>
                    <a:cubicBezTo>
                      <a:pt x="228" y="286"/>
                      <a:pt x="227" y="286"/>
                      <a:pt x="226" y="286"/>
                    </a:cubicBezTo>
                    <a:cubicBezTo>
                      <a:pt x="225" y="286"/>
                      <a:pt x="226" y="287"/>
                      <a:pt x="226" y="287"/>
                    </a:cubicBezTo>
                    <a:cubicBezTo>
                      <a:pt x="226" y="287"/>
                      <a:pt x="226" y="288"/>
                      <a:pt x="225" y="289"/>
                    </a:cubicBezTo>
                    <a:cubicBezTo>
                      <a:pt x="225" y="289"/>
                      <a:pt x="225" y="290"/>
                      <a:pt x="225" y="291"/>
                    </a:cubicBezTo>
                    <a:cubicBezTo>
                      <a:pt x="225" y="291"/>
                      <a:pt x="225" y="291"/>
                      <a:pt x="225" y="293"/>
                    </a:cubicBezTo>
                    <a:cubicBezTo>
                      <a:pt x="225" y="294"/>
                      <a:pt x="225" y="294"/>
                      <a:pt x="225" y="294"/>
                    </a:cubicBezTo>
                    <a:cubicBezTo>
                      <a:pt x="225" y="294"/>
                      <a:pt x="224" y="294"/>
                      <a:pt x="224" y="294"/>
                    </a:cubicBezTo>
                    <a:cubicBezTo>
                      <a:pt x="224" y="293"/>
                      <a:pt x="223" y="294"/>
                      <a:pt x="223" y="294"/>
                    </a:cubicBezTo>
                    <a:cubicBezTo>
                      <a:pt x="223" y="294"/>
                      <a:pt x="222" y="293"/>
                      <a:pt x="222" y="292"/>
                    </a:cubicBezTo>
                    <a:cubicBezTo>
                      <a:pt x="222" y="292"/>
                      <a:pt x="221" y="292"/>
                      <a:pt x="221" y="292"/>
                    </a:cubicBezTo>
                    <a:cubicBezTo>
                      <a:pt x="221" y="292"/>
                      <a:pt x="219" y="293"/>
                      <a:pt x="219" y="293"/>
                    </a:cubicBezTo>
                    <a:cubicBezTo>
                      <a:pt x="219" y="293"/>
                      <a:pt x="219" y="294"/>
                      <a:pt x="219" y="294"/>
                    </a:cubicBezTo>
                    <a:cubicBezTo>
                      <a:pt x="218" y="294"/>
                      <a:pt x="216" y="295"/>
                      <a:pt x="216" y="295"/>
                    </a:cubicBezTo>
                    <a:cubicBezTo>
                      <a:pt x="216" y="295"/>
                      <a:pt x="215" y="295"/>
                      <a:pt x="215" y="295"/>
                    </a:cubicBezTo>
                    <a:cubicBezTo>
                      <a:pt x="214" y="294"/>
                      <a:pt x="214" y="294"/>
                      <a:pt x="214" y="294"/>
                    </a:cubicBezTo>
                    <a:cubicBezTo>
                      <a:pt x="214" y="293"/>
                      <a:pt x="214" y="293"/>
                      <a:pt x="214" y="293"/>
                    </a:cubicBezTo>
                    <a:cubicBezTo>
                      <a:pt x="216" y="291"/>
                      <a:pt x="216" y="291"/>
                      <a:pt x="216" y="291"/>
                    </a:cubicBezTo>
                    <a:cubicBezTo>
                      <a:pt x="215" y="288"/>
                      <a:pt x="215" y="288"/>
                      <a:pt x="215" y="288"/>
                    </a:cubicBezTo>
                    <a:cubicBezTo>
                      <a:pt x="213" y="286"/>
                      <a:pt x="213" y="286"/>
                      <a:pt x="213" y="286"/>
                    </a:cubicBezTo>
                    <a:cubicBezTo>
                      <a:pt x="213" y="285"/>
                      <a:pt x="213" y="285"/>
                      <a:pt x="213" y="285"/>
                    </a:cubicBezTo>
                    <a:cubicBezTo>
                      <a:pt x="210" y="285"/>
                      <a:pt x="210" y="285"/>
                      <a:pt x="210" y="285"/>
                    </a:cubicBezTo>
                    <a:cubicBezTo>
                      <a:pt x="208" y="284"/>
                      <a:pt x="208" y="284"/>
                      <a:pt x="208" y="284"/>
                    </a:cubicBezTo>
                    <a:cubicBezTo>
                      <a:pt x="207" y="283"/>
                      <a:pt x="207" y="283"/>
                      <a:pt x="207" y="283"/>
                    </a:cubicBezTo>
                    <a:cubicBezTo>
                      <a:pt x="204" y="281"/>
                      <a:pt x="204" y="281"/>
                      <a:pt x="204" y="281"/>
                    </a:cubicBezTo>
                    <a:cubicBezTo>
                      <a:pt x="202" y="275"/>
                      <a:pt x="202" y="275"/>
                      <a:pt x="202" y="275"/>
                    </a:cubicBezTo>
                    <a:cubicBezTo>
                      <a:pt x="199" y="275"/>
                      <a:pt x="199" y="275"/>
                      <a:pt x="199" y="275"/>
                    </a:cubicBezTo>
                    <a:cubicBezTo>
                      <a:pt x="199" y="275"/>
                      <a:pt x="197" y="277"/>
                      <a:pt x="197" y="278"/>
                    </a:cubicBezTo>
                    <a:cubicBezTo>
                      <a:pt x="197" y="279"/>
                      <a:pt x="195" y="279"/>
                      <a:pt x="195" y="279"/>
                    </a:cubicBezTo>
                    <a:cubicBezTo>
                      <a:pt x="193" y="282"/>
                      <a:pt x="193" y="282"/>
                      <a:pt x="193" y="282"/>
                    </a:cubicBezTo>
                    <a:cubicBezTo>
                      <a:pt x="193" y="282"/>
                      <a:pt x="193" y="286"/>
                      <a:pt x="193" y="287"/>
                    </a:cubicBezTo>
                    <a:cubicBezTo>
                      <a:pt x="193" y="288"/>
                      <a:pt x="191" y="286"/>
                      <a:pt x="191" y="286"/>
                    </a:cubicBezTo>
                    <a:cubicBezTo>
                      <a:pt x="191" y="286"/>
                      <a:pt x="189" y="287"/>
                      <a:pt x="188" y="288"/>
                    </a:cubicBezTo>
                    <a:cubicBezTo>
                      <a:pt x="187" y="289"/>
                      <a:pt x="185" y="289"/>
                      <a:pt x="185" y="289"/>
                    </a:cubicBezTo>
                    <a:cubicBezTo>
                      <a:pt x="185" y="289"/>
                      <a:pt x="184" y="287"/>
                      <a:pt x="183" y="286"/>
                    </a:cubicBezTo>
                    <a:cubicBezTo>
                      <a:pt x="183" y="286"/>
                      <a:pt x="183" y="285"/>
                      <a:pt x="183" y="283"/>
                    </a:cubicBezTo>
                    <a:cubicBezTo>
                      <a:pt x="183" y="282"/>
                      <a:pt x="181" y="284"/>
                      <a:pt x="181" y="284"/>
                    </a:cubicBezTo>
                    <a:cubicBezTo>
                      <a:pt x="181" y="284"/>
                      <a:pt x="181" y="284"/>
                      <a:pt x="181" y="284"/>
                    </a:cubicBezTo>
                    <a:cubicBezTo>
                      <a:pt x="181" y="283"/>
                      <a:pt x="181" y="283"/>
                      <a:pt x="181" y="283"/>
                    </a:cubicBezTo>
                    <a:cubicBezTo>
                      <a:pt x="180" y="281"/>
                      <a:pt x="179" y="280"/>
                      <a:pt x="179" y="280"/>
                    </a:cubicBezTo>
                    <a:cubicBezTo>
                      <a:pt x="179" y="280"/>
                      <a:pt x="178" y="278"/>
                      <a:pt x="178" y="276"/>
                    </a:cubicBezTo>
                    <a:cubicBezTo>
                      <a:pt x="178" y="275"/>
                      <a:pt x="174" y="273"/>
                      <a:pt x="174" y="273"/>
                    </a:cubicBezTo>
                    <a:cubicBezTo>
                      <a:pt x="174" y="273"/>
                      <a:pt x="175" y="275"/>
                      <a:pt x="173" y="273"/>
                    </a:cubicBezTo>
                    <a:cubicBezTo>
                      <a:pt x="171" y="270"/>
                      <a:pt x="169" y="270"/>
                      <a:pt x="169" y="270"/>
                    </a:cubicBezTo>
                    <a:cubicBezTo>
                      <a:pt x="168" y="262"/>
                      <a:pt x="168" y="262"/>
                      <a:pt x="168" y="262"/>
                    </a:cubicBezTo>
                    <a:cubicBezTo>
                      <a:pt x="160" y="264"/>
                      <a:pt x="160" y="264"/>
                      <a:pt x="160" y="264"/>
                    </a:cubicBezTo>
                    <a:cubicBezTo>
                      <a:pt x="160" y="264"/>
                      <a:pt x="155" y="262"/>
                      <a:pt x="154" y="261"/>
                    </a:cubicBezTo>
                    <a:cubicBezTo>
                      <a:pt x="153" y="260"/>
                      <a:pt x="150" y="259"/>
                      <a:pt x="150" y="259"/>
                    </a:cubicBezTo>
                    <a:cubicBezTo>
                      <a:pt x="147" y="262"/>
                      <a:pt x="147" y="262"/>
                      <a:pt x="147" y="262"/>
                    </a:cubicBezTo>
                    <a:cubicBezTo>
                      <a:pt x="144" y="262"/>
                      <a:pt x="144" y="262"/>
                      <a:pt x="144" y="262"/>
                    </a:cubicBezTo>
                    <a:cubicBezTo>
                      <a:pt x="144" y="262"/>
                      <a:pt x="140" y="261"/>
                      <a:pt x="139" y="260"/>
                    </a:cubicBezTo>
                    <a:cubicBezTo>
                      <a:pt x="137" y="258"/>
                      <a:pt x="138" y="257"/>
                      <a:pt x="137" y="257"/>
                    </a:cubicBezTo>
                    <a:cubicBezTo>
                      <a:pt x="135" y="257"/>
                      <a:pt x="134" y="255"/>
                      <a:pt x="134" y="255"/>
                    </a:cubicBezTo>
                    <a:cubicBezTo>
                      <a:pt x="134" y="255"/>
                      <a:pt x="136" y="252"/>
                      <a:pt x="137" y="251"/>
                    </a:cubicBezTo>
                    <a:cubicBezTo>
                      <a:pt x="137" y="250"/>
                      <a:pt x="139" y="251"/>
                      <a:pt x="138" y="248"/>
                    </a:cubicBezTo>
                    <a:cubicBezTo>
                      <a:pt x="136" y="246"/>
                      <a:pt x="135" y="245"/>
                      <a:pt x="135" y="245"/>
                    </a:cubicBezTo>
                    <a:cubicBezTo>
                      <a:pt x="135" y="245"/>
                      <a:pt x="135" y="247"/>
                      <a:pt x="133" y="248"/>
                    </a:cubicBezTo>
                    <a:cubicBezTo>
                      <a:pt x="131" y="248"/>
                      <a:pt x="128" y="249"/>
                      <a:pt x="128" y="249"/>
                    </a:cubicBezTo>
                    <a:cubicBezTo>
                      <a:pt x="117" y="244"/>
                      <a:pt x="117" y="244"/>
                      <a:pt x="117" y="244"/>
                    </a:cubicBezTo>
                    <a:cubicBezTo>
                      <a:pt x="117" y="244"/>
                      <a:pt x="114" y="243"/>
                      <a:pt x="113" y="243"/>
                    </a:cubicBezTo>
                    <a:cubicBezTo>
                      <a:pt x="112" y="244"/>
                      <a:pt x="108" y="243"/>
                      <a:pt x="108" y="243"/>
                    </a:cubicBezTo>
                    <a:cubicBezTo>
                      <a:pt x="110" y="247"/>
                      <a:pt x="110" y="247"/>
                      <a:pt x="110" y="247"/>
                    </a:cubicBezTo>
                    <a:cubicBezTo>
                      <a:pt x="112" y="253"/>
                      <a:pt x="112" y="253"/>
                      <a:pt x="112" y="253"/>
                    </a:cubicBezTo>
                    <a:cubicBezTo>
                      <a:pt x="106" y="255"/>
                      <a:pt x="106" y="255"/>
                      <a:pt x="106" y="255"/>
                    </a:cubicBezTo>
                    <a:cubicBezTo>
                      <a:pt x="105" y="260"/>
                      <a:pt x="105" y="260"/>
                      <a:pt x="105" y="260"/>
                    </a:cubicBezTo>
                    <a:cubicBezTo>
                      <a:pt x="105" y="260"/>
                      <a:pt x="99" y="264"/>
                      <a:pt x="99" y="262"/>
                    </a:cubicBezTo>
                    <a:cubicBezTo>
                      <a:pt x="98" y="261"/>
                      <a:pt x="97" y="257"/>
                      <a:pt x="97" y="257"/>
                    </a:cubicBezTo>
                    <a:cubicBezTo>
                      <a:pt x="97" y="257"/>
                      <a:pt x="96" y="255"/>
                      <a:pt x="95" y="254"/>
                    </a:cubicBezTo>
                    <a:cubicBezTo>
                      <a:pt x="93" y="253"/>
                      <a:pt x="92" y="252"/>
                      <a:pt x="92" y="252"/>
                    </a:cubicBezTo>
                    <a:cubicBezTo>
                      <a:pt x="89" y="251"/>
                      <a:pt x="89" y="251"/>
                      <a:pt x="89" y="251"/>
                    </a:cubicBezTo>
                    <a:cubicBezTo>
                      <a:pt x="89" y="251"/>
                      <a:pt x="88" y="247"/>
                      <a:pt x="87" y="247"/>
                    </a:cubicBezTo>
                    <a:cubicBezTo>
                      <a:pt x="86" y="247"/>
                      <a:pt x="85" y="247"/>
                      <a:pt x="85" y="247"/>
                    </a:cubicBezTo>
                    <a:cubicBezTo>
                      <a:pt x="85" y="244"/>
                      <a:pt x="85" y="244"/>
                      <a:pt x="85" y="244"/>
                    </a:cubicBezTo>
                    <a:cubicBezTo>
                      <a:pt x="87" y="241"/>
                      <a:pt x="87" y="241"/>
                      <a:pt x="87" y="241"/>
                    </a:cubicBezTo>
                    <a:cubicBezTo>
                      <a:pt x="87" y="241"/>
                      <a:pt x="88" y="242"/>
                      <a:pt x="88" y="238"/>
                    </a:cubicBezTo>
                    <a:cubicBezTo>
                      <a:pt x="89" y="233"/>
                      <a:pt x="86" y="233"/>
                      <a:pt x="86" y="233"/>
                    </a:cubicBezTo>
                    <a:cubicBezTo>
                      <a:pt x="83" y="234"/>
                      <a:pt x="83" y="234"/>
                      <a:pt x="83" y="234"/>
                    </a:cubicBezTo>
                    <a:cubicBezTo>
                      <a:pt x="79" y="236"/>
                      <a:pt x="79" y="236"/>
                      <a:pt x="79" y="236"/>
                    </a:cubicBezTo>
                    <a:cubicBezTo>
                      <a:pt x="77" y="236"/>
                      <a:pt x="77" y="236"/>
                      <a:pt x="77" y="236"/>
                    </a:cubicBezTo>
                    <a:cubicBezTo>
                      <a:pt x="76" y="236"/>
                      <a:pt x="74" y="233"/>
                      <a:pt x="74" y="233"/>
                    </a:cubicBezTo>
                    <a:cubicBezTo>
                      <a:pt x="74" y="233"/>
                      <a:pt x="76" y="230"/>
                      <a:pt x="73" y="233"/>
                    </a:cubicBezTo>
                    <a:cubicBezTo>
                      <a:pt x="70" y="236"/>
                      <a:pt x="68" y="232"/>
                      <a:pt x="68" y="232"/>
                    </a:cubicBezTo>
                    <a:cubicBezTo>
                      <a:pt x="67" y="231"/>
                      <a:pt x="67" y="231"/>
                      <a:pt x="67" y="231"/>
                    </a:cubicBezTo>
                    <a:cubicBezTo>
                      <a:pt x="67" y="231"/>
                      <a:pt x="67" y="231"/>
                      <a:pt x="66" y="231"/>
                    </a:cubicBezTo>
                    <a:cubicBezTo>
                      <a:pt x="65" y="232"/>
                      <a:pt x="62" y="232"/>
                      <a:pt x="62" y="231"/>
                    </a:cubicBezTo>
                    <a:cubicBezTo>
                      <a:pt x="61" y="229"/>
                      <a:pt x="59" y="228"/>
                      <a:pt x="59" y="228"/>
                    </a:cubicBezTo>
                    <a:cubicBezTo>
                      <a:pt x="56" y="229"/>
                      <a:pt x="56" y="229"/>
                      <a:pt x="56" y="229"/>
                    </a:cubicBezTo>
                    <a:cubicBezTo>
                      <a:pt x="56" y="229"/>
                      <a:pt x="54" y="229"/>
                      <a:pt x="53" y="229"/>
                    </a:cubicBezTo>
                    <a:cubicBezTo>
                      <a:pt x="53" y="228"/>
                      <a:pt x="53" y="227"/>
                      <a:pt x="51" y="226"/>
                    </a:cubicBezTo>
                    <a:cubicBezTo>
                      <a:pt x="49" y="225"/>
                      <a:pt x="48" y="222"/>
                      <a:pt x="48" y="222"/>
                    </a:cubicBezTo>
                    <a:cubicBezTo>
                      <a:pt x="48" y="222"/>
                      <a:pt x="49" y="220"/>
                      <a:pt x="47" y="220"/>
                    </a:cubicBezTo>
                    <a:cubicBezTo>
                      <a:pt x="46" y="220"/>
                      <a:pt x="44" y="219"/>
                      <a:pt x="44" y="219"/>
                    </a:cubicBezTo>
                    <a:cubicBezTo>
                      <a:pt x="44" y="219"/>
                      <a:pt x="41" y="217"/>
                      <a:pt x="41" y="218"/>
                    </a:cubicBezTo>
                    <a:cubicBezTo>
                      <a:pt x="40" y="219"/>
                      <a:pt x="40" y="221"/>
                      <a:pt x="40" y="222"/>
                    </a:cubicBezTo>
                    <a:cubicBezTo>
                      <a:pt x="40" y="222"/>
                      <a:pt x="41" y="225"/>
                      <a:pt x="41" y="225"/>
                    </a:cubicBezTo>
                    <a:cubicBezTo>
                      <a:pt x="41" y="225"/>
                      <a:pt x="37" y="227"/>
                      <a:pt x="36" y="227"/>
                    </a:cubicBezTo>
                    <a:cubicBezTo>
                      <a:pt x="35" y="227"/>
                      <a:pt x="34" y="228"/>
                      <a:pt x="34" y="226"/>
                    </a:cubicBezTo>
                    <a:cubicBezTo>
                      <a:pt x="34" y="225"/>
                      <a:pt x="36" y="220"/>
                      <a:pt x="36" y="220"/>
                    </a:cubicBezTo>
                    <a:cubicBezTo>
                      <a:pt x="37" y="219"/>
                      <a:pt x="38" y="218"/>
                      <a:pt x="38" y="218"/>
                    </a:cubicBezTo>
                    <a:cubicBezTo>
                      <a:pt x="38" y="218"/>
                      <a:pt x="37" y="216"/>
                      <a:pt x="37" y="215"/>
                    </a:cubicBezTo>
                    <a:cubicBezTo>
                      <a:pt x="37" y="214"/>
                      <a:pt x="36" y="214"/>
                      <a:pt x="38" y="211"/>
                    </a:cubicBezTo>
                    <a:cubicBezTo>
                      <a:pt x="41" y="208"/>
                      <a:pt x="41" y="206"/>
                      <a:pt x="41" y="206"/>
                    </a:cubicBezTo>
                    <a:cubicBezTo>
                      <a:pt x="41" y="206"/>
                      <a:pt x="39" y="203"/>
                      <a:pt x="38" y="202"/>
                    </a:cubicBezTo>
                    <a:cubicBezTo>
                      <a:pt x="38" y="202"/>
                      <a:pt x="35" y="198"/>
                      <a:pt x="35" y="198"/>
                    </a:cubicBezTo>
                    <a:cubicBezTo>
                      <a:pt x="35" y="197"/>
                      <a:pt x="35" y="195"/>
                      <a:pt x="35" y="195"/>
                    </a:cubicBezTo>
                    <a:cubicBezTo>
                      <a:pt x="35" y="195"/>
                      <a:pt x="33" y="193"/>
                      <a:pt x="32" y="193"/>
                    </a:cubicBezTo>
                    <a:cubicBezTo>
                      <a:pt x="31" y="193"/>
                      <a:pt x="28" y="192"/>
                      <a:pt x="28" y="192"/>
                    </a:cubicBezTo>
                    <a:cubicBezTo>
                      <a:pt x="28" y="189"/>
                      <a:pt x="28" y="189"/>
                      <a:pt x="28" y="189"/>
                    </a:cubicBezTo>
                    <a:cubicBezTo>
                      <a:pt x="28" y="184"/>
                      <a:pt x="28" y="184"/>
                      <a:pt x="28" y="184"/>
                    </a:cubicBezTo>
                    <a:cubicBezTo>
                      <a:pt x="24" y="179"/>
                      <a:pt x="24" y="179"/>
                      <a:pt x="24" y="179"/>
                    </a:cubicBezTo>
                    <a:cubicBezTo>
                      <a:pt x="23" y="176"/>
                      <a:pt x="23" y="176"/>
                      <a:pt x="23" y="176"/>
                    </a:cubicBezTo>
                    <a:cubicBezTo>
                      <a:pt x="23" y="176"/>
                      <a:pt x="24" y="174"/>
                      <a:pt x="24" y="172"/>
                    </a:cubicBezTo>
                    <a:cubicBezTo>
                      <a:pt x="25" y="171"/>
                      <a:pt x="26" y="168"/>
                      <a:pt x="26" y="168"/>
                    </a:cubicBezTo>
                    <a:cubicBezTo>
                      <a:pt x="24" y="164"/>
                      <a:pt x="24" y="164"/>
                      <a:pt x="24" y="164"/>
                    </a:cubicBezTo>
                    <a:cubicBezTo>
                      <a:pt x="24" y="164"/>
                      <a:pt x="23" y="163"/>
                      <a:pt x="24" y="162"/>
                    </a:cubicBezTo>
                    <a:cubicBezTo>
                      <a:pt x="24" y="161"/>
                      <a:pt x="23" y="155"/>
                      <a:pt x="23" y="155"/>
                    </a:cubicBezTo>
                    <a:cubicBezTo>
                      <a:pt x="23" y="155"/>
                      <a:pt x="22" y="149"/>
                      <a:pt x="21" y="150"/>
                    </a:cubicBezTo>
                    <a:cubicBezTo>
                      <a:pt x="19" y="150"/>
                      <a:pt x="18" y="146"/>
                      <a:pt x="18" y="146"/>
                    </a:cubicBezTo>
                    <a:cubicBezTo>
                      <a:pt x="20" y="139"/>
                      <a:pt x="20" y="139"/>
                      <a:pt x="20" y="139"/>
                    </a:cubicBezTo>
                    <a:cubicBezTo>
                      <a:pt x="20" y="139"/>
                      <a:pt x="21" y="134"/>
                      <a:pt x="18" y="132"/>
                    </a:cubicBezTo>
                    <a:cubicBezTo>
                      <a:pt x="15" y="131"/>
                      <a:pt x="9" y="128"/>
                      <a:pt x="8" y="127"/>
                    </a:cubicBezTo>
                    <a:cubicBezTo>
                      <a:pt x="8" y="127"/>
                      <a:pt x="5" y="124"/>
                      <a:pt x="4" y="123"/>
                    </a:cubicBezTo>
                    <a:cubicBezTo>
                      <a:pt x="3" y="123"/>
                      <a:pt x="2" y="122"/>
                      <a:pt x="2" y="122"/>
                    </a:cubicBezTo>
                    <a:cubicBezTo>
                      <a:pt x="4" y="113"/>
                      <a:pt x="4" y="113"/>
                      <a:pt x="4" y="113"/>
                    </a:cubicBezTo>
                    <a:cubicBezTo>
                      <a:pt x="9" y="109"/>
                      <a:pt x="9" y="109"/>
                      <a:pt x="9" y="109"/>
                    </a:cubicBezTo>
                    <a:cubicBezTo>
                      <a:pt x="9" y="101"/>
                      <a:pt x="9" y="101"/>
                      <a:pt x="9" y="101"/>
                    </a:cubicBezTo>
                    <a:cubicBezTo>
                      <a:pt x="9" y="92"/>
                      <a:pt x="9" y="92"/>
                      <a:pt x="9" y="92"/>
                    </a:cubicBezTo>
                    <a:cubicBezTo>
                      <a:pt x="9" y="92"/>
                      <a:pt x="10" y="91"/>
                      <a:pt x="7" y="87"/>
                    </a:cubicBezTo>
                    <a:cubicBezTo>
                      <a:pt x="5" y="84"/>
                      <a:pt x="4" y="80"/>
                      <a:pt x="4" y="80"/>
                    </a:cubicBezTo>
                    <a:cubicBezTo>
                      <a:pt x="4" y="79"/>
                      <a:pt x="3" y="75"/>
                      <a:pt x="2" y="74"/>
                    </a:cubicBezTo>
                    <a:cubicBezTo>
                      <a:pt x="2" y="73"/>
                      <a:pt x="2" y="72"/>
                      <a:pt x="2" y="70"/>
                    </a:cubicBezTo>
                    <a:cubicBezTo>
                      <a:pt x="3" y="69"/>
                      <a:pt x="0" y="66"/>
                      <a:pt x="0" y="66"/>
                    </a:cubicBezTo>
                    <a:cubicBezTo>
                      <a:pt x="0" y="66"/>
                      <a:pt x="1" y="64"/>
                      <a:pt x="2" y="64"/>
                    </a:cubicBezTo>
                    <a:cubicBezTo>
                      <a:pt x="3" y="64"/>
                      <a:pt x="4" y="63"/>
                      <a:pt x="6" y="63"/>
                    </a:cubicBezTo>
                    <a:cubicBezTo>
                      <a:pt x="8" y="63"/>
                      <a:pt x="9" y="61"/>
                      <a:pt x="11" y="61"/>
                    </a:cubicBezTo>
                    <a:cubicBezTo>
                      <a:pt x="12" y="60"/>
                      <a:pt x="12" y="58"/>
                      <a:pt x="13" y="58"/>
                    </a:cubicBezTo>
                    <a:cubicBezTo>
                      <a:pt x="15" y="57"/>
                      <a:pt x="17" y="58"/>
                      <a:pt x="20" y="56"/>
                    </a:cubicBezTo>
                    <a:cubicBezTo>
                      <a:pt x="23" y="55"/>
                      <a:pt x="23" y="54"/>
                      <a:pt x="25" y="52"/>
                    </a:cubicBezTo>
                    <a:cubicBezTo>
                      <a:pt x="26" y="51"/>
                      <a:pt x="45" y="45"/>
                      <a:pt x="45" y="45"/>
                    </a:cubicBezTo>
                    <a:cubicBezTo>
                      <a:pt x="45" y="45"/>
                      <a:pt x="50" y="42"/>
                      <a:pt x="52" y="42"/>
                    </a:cubicBezTo>
                    <a:cubicBezTo>
                      <a:pt x="53" y="41"/>
                      <a:pt x="53" y="40"/>
                      <a:pt x="55" y="40"/>
                    </a:cubicBezTo>
                    <a:cubicBezTo>
                      <a:pt x="56" y="41"/>
                      <a:pt x="60" y="41"/>
                      <a:pt x="60" y="41"/>
                    </a:cubicBezTo>
                    <a:cubicBezTo>
                      <a:pt x="60" y="41"/>
                      <a:pt x="61" y="38"/>
                      <a:pt x="62" y="37"/>
                    </a:cubicBezTo>
                    <a:cubicBezTo>
                      <a:pt x="63" y="35"/>
                      <a:pt x="64" y="33"/>
                      <a:pt x="64" y="32"/>
                    </a:cubicBezTo>
                    <a:cubicBezTo>
                      <a:pt x="65" y="30"/>
                      <a:pt x="66" y="29"/>
                      <a:pt x="67" y="28"/>
                    </a:cubicBezTo>
                    <a:cubicBezTo>
                      <a:pt x="68" y="26"/>
                      <a:pt x="69" y="25"/>
                      <a:pt x="69" y="25"/>
                    </a:cubicBezTo>
                    <a:cubicBezTo>
                      <a:pt x="70" y="25"/>
                      <a:pt x="76" y="22"/>
                      <a:pt x="77" y="22"/>
                    </a:cubicBezTo>
                    <a:cubicBezTo>
                      <a:pt x="78" y="21"/>
                      <a:pt x="86" y="18"/>
                      <a:pt x="86" y="17"/>
                    </a:cubicBezTo>
                    <a:cubicBezTo>
                      <a:pt x="86" y="17"/>
                      <a:pt x="89" y="13"/>
                      <a:pt x="89" y="12"/>
                    </a:cubicBezTo>
                    <a:cubicBezTo>
                      <a:pt x="89" y="11"/>
                      <a:pt x="93" y="10"/>
                      <a:pt x="93" y="10"/>
                    </a:cubicBezTo>
                    <a:cubicBezTo>
                      <a:pt x="94" y="10"/>
                      <a:pt x="94" y="10"/>
                      <a:pt x="95" y="9"/>
                    </a:cubicBezTo>
                    <a:cubicBezTo>
                      <a:pt x="97" y="9"/>
                      <a:pt x="106" y="5"/>
                      <a:pt x="106" y="5"/>
                    </a:cubicBezTo>
                    <a:cubicBezTo>
                      <a:pt x="106" y="5"/>
                      <a:pt x="114" y="2"/>
                      <a:pt x="114" y="2"/>
                    </a:cubicBezTo>
                    <a:cubicBezTo>
                      <a:pt x="115" y="3"/>
                      <a:pt x="120" y="2"/>
                      <a:pt x="121" y="2"/>
                    </a:cubicBezTo>
                    <a:cubicBezTo>
                      <a:pt x="121" y="3"/>
                      <a:pt x="127" y="2"/>
                      <a:pt x="127" y="2"/>
                    </a:cubicBezTo>
                    <a:cubicBezTo>
                      <a:pt x="127" y="2"/>
                      <a:pt x="129" y="3"/>
                      <a:pt x="129" y="4"/>
                    </a:cubicBezTo>
                    <a:cubicBezTo>
                      <a:pt x="129" y="5"/>
                      <a:pt x="127" y="6"/>
                      <a:pt x="128" y="7"/>
                    </a:cubicBezTo>
                    <a:cubicBezTo>
                      <a:pt x="129" y="8"/>
                      <a:pt x="133" y="11"/>
                      <a:pt x="133" y="11"/>
                    </a:cubicBezTo>
                    <a:cubicBezTo>
                      <a:pt x="133" y="11"/>
                      <a:pt x="132" y="14"/>
                      <a:pt x="132" y="14"/>
                    </a:cubicBezTo>
                    <a:cubicBezTo>
                      <a:pt x="132" y="15"/>
                      <a:pt x="133" y="16"/>
                      <a:pt x="134" y="18"/>
                    </a:cubicBezTo>
                    <a:cubicBezTo>
                      <a:pt x="135" y="19"/>
                      <a:pt x="137" y="21"/>
                      <a:pt x="137" y="21"/>
                    </a:cubicBezTo>
                    <a:cubicBezTo>
                      <a:pt x="137" y="21"/>
                      <a:pt x="136" y="22"/>
                      <a:pt x="140" y="24"/>
                    </a:cubicBezTo>
                    <a:cubicBezTo>
                      <a:pt x="144" y="26"/>
                      <a:pt x="147" y="24"/>
                      <a:pt x="147" y="24"/>
                    </a:cubicBezTo>
                    <a:cubicBezTo>
                      <a:pt x="147" y="24"/>
                      <a:pt x="150" y="24"/>
                      <a:pt x="151" y="24"/>
                    </a:cubicBezTo>
                    <a:cubicBezTo>
                      <a:pt x="152" y="24"/>
                      <a:pt x="155" y="23"/>
                      <a:pt x="155" y="23"/>
                    </a:cubicBezTo>
                    <a:close/>
                  </a:path>
                </a:pathLst>
              </a:custGeom>
              <a:pattFill prst="pct80">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3" name="Freeform 39"/>
              <p:cNvSpPr>
                <a:spLocks/>
              </p:cNvSpPr>
              <p:nvPr/>
            </p:nvSpPr>
            <p:spPr bwMode="auto">
              <a:xfrm>
                <a:off x="3482366" y="2092972"/>
                <a:ext cx="378204" cy="415513"/>
              </a:xfrm>
              <a:custGeom>
                <a:avLst/>
                <a:gdLst>
                  <a:gd name="T0" fmla="*/ 115 w 166"/>
                  <a:gd name="T1" fmla="*/ 170 h 188"/>
                  <a:gd name="T2" fmla="*/ 92 w 166"/>
                  <a:gd name="T3" fmla="*/ 176 h 188"/>
                  <a:gd name="T4" fmla="*/ 71 w 166"/>
                  <a:gd name="T5" fmla="*/ 177 h 188"/>
                  <a:gd name="T6" fmla="*/ 50 w 166"/>
                  <a:gd name="T7" fmla="*/ 188 h 188"/>
                  <a:gd name="T8" fmla="*/ 19 w 166"/>
                  <a:gd name="T9" fmla="*/ 183 h 188"/>
                  <a:gd name="T10" fmla="*/ 18 w 166"/>
                  <a:gd name="T11" fmla="*/ 180 h 188"/>
                  <a:gd name="T12" fmla="*/ 22 w 166"/>
                  <a:gd name="T13" fmla="*/ 175 h 188"/>
                  <a:gd name="T14" fmla="*/ 9 w 166"/>
                  <a:gd name="T15" fmla="*/ 171 h 188"/>
                  <a:gd name="T16" fmla="*/ 21 w 166"/>
                  <a:gd name="T17" fmla="*/ 165 h 188"/>
                  <a:gd name="T18" fmla="*/ 7 w 166"/>
                  <a:gd name="T19" fmla="*/ 161 h 188"/>
                  <a:gd name="T20" fmla="*/ 5 w 166"/>
                  <a:gd name="T21" fmla="*/ 157 h 188"/>
                  <a:gd name="T22" fmla="*/ 18 w 166"/>
                  <a:gd name="T23" fmla="*/ 152 h 188"/>
                  <a:gd name="T24" fmla="*/ 20 w 166"/>
                  <a:gd name="T25" fmla="*/ 148 h 188"/>
                  <a:gd name="T26" fmla="*/ 3 w 166"/>
                  <a:gd name="T27" fmla="*/ 144 h 188"/>
                  <a:gd name="T28" fmla="*/ 15 w 166"/>
                  <a:gd name="T29" fmla="*/ 138 h 188"/>
                  <a:gd name="T30" fmla="*/ 23 w 166"/>
                  <a:gd name="T31" fmla="*/ 144 h 188"/>
                  <a:gd name="T32" fmla="*/ 27 w 166"/>
                  <a:gd name="T33" fmla="*/ 134 h 188"/>
                  <a:gd name="T34" fmla="*/ 40 w 166"/>
                  <a:gd name="T35" fmla="*/ 130 h 188"/>
                  <a:gd name="T36" fmla="*/ 56 w 166"/>
                  <a:gd name="T37" fmla="*/ 131 h 188"/>
                  <a:gd name="T38" fmla="*/ 54 w 166"/>
                  <a:gd name="T39" fmla="*/ 129 h 188"/>
                  <a:gd name="T40" fmla="*/ 38 w 166"/>
                  <a:gd name="T41" fmla="*/ 127 h 188"/>
                  <a:gd name="T42" fmla="*/ 36 w 166"/>
                  <a:gd name="T43" fmla="*/ 123 h 188"/>
                  <a:gd name="T44" fmla="*/ 49 w 166"/>
                  <a:gd name="T45" fmla="*/ 112 h 188"/>
                  <a:gd name="T46" fmla="*/ 62 w 166"/>
                  <a:gd name="T47" fmla="*/ 104 h 188"/>
                  <a:gd name="T48" fmla="*/ 64 w 166"/>
                  <a:gd name="T49" fmla="*/ 97 h 188"/>
                  <a:gd name="T50" fmla="*/ 44 w 166"/>
                  <a:gd name="T51" fmla="*/ 94 h 188"/>
                  <a:gd name="T52" fmla="*/ 45 w 166"/>
                  <a:gd name="T53" fmla="*/ 89 h 188"/>
                  <a:gd name="T54" fmla="*/ 38 w 166"/>
                  <a:gd name="T55" fmla="*/ 84 h 188"/>
                  <a:gd name="T56" fmla="*/ 36 w 166"/>
                  <a:gd name="T57" fmla="*/ 78 h 188"/>
                  <a:gd name="T58" fmla="*/ 39 w 166"/>
                  <a:gd name="T59" fmla="*/ 71 h 188"/>
                  <a:gd name="T60" fmla="*/ 48 w 166"/>
                  <a:gd name="T61" fmla="*/ 64 h 188"/>
                  <a:gd name="T62" fmla="*/ 48 w 166"/>
                  <a:gd name="T63" fmla="*/ 59 h 188"/>
                  <a:gd name="T64" fmla="*/ 39 w 166"/>
                  <a:gd name="T65" fmla="*/ 49 h 188"/>
                  <a:gd name="T66" fmla="*/ 49 w 166"/>
                  <a:gd name="T67" fmla="*/ 45 h 188"/>
                  <a:gd name="T68" fmla="*/ 45 w 166"/>
                  <a:gd name="T69" fmla="*/ 45 h 188"/>
                  <a:gd name="T70" fmla="*/ 56 w 166"/>
                  <a:gd name="T71" fmla="*/ 38 h 188"/>
                  <a:gd name="T72" fmla="*/ 70 w 166"/>
                  <a:gd name="T73" fmla="*/ 40 h 188"/>
                  <a:gd name="T74" fmla="*/ 81 w 166"/>
                  <a:gd name="T75" fmla="*/ 45 h 188"/>
                  <a:gd name="T76" fmla="*/ 92 w 166"/>
                  <a:gd name="T77" fmla="*/ 48 h 188"/>
                  <a:gd name="T78" fmla="*/ 107 w 166"/>
                  <a:gd name="T79" fmla="*/ 39 h 188"/>
                  <a:gd name="T80" fmla="*/ 98 w 166"/>
                  <a:gd name="T81" fmla="*/ 31 h 188"/>
                  <a:gd name="T82" fmla="*/ 102 w 166"/>
                  <a:gd name="T83" fmla="*/ 20 h 188"/>
                  <a:gd name="T84" fmla="*/ 107 w 166"/>
                  <a:gd name="T85" fmla="*/ 12 h 188"/>
                  <a:gd name="T86" fmla="*/ 121 w 166"/>
                  <a:gd name="T87" fmla="*/ 6 h 188"/>
                  <a:gd name="T88" fmla="*/ 135 w 166"/>
                  <a:gd name="T89" fmla="*/ 4 h 188"/>
                  <a:gd name="T90" fmla="*/ 134 w 166"/>
                  <a:gd name="T91" fmla="*/ 16 h 188"/>
                  <a:gd name="T92" fmla="*/ 137 w 166"/>
                  <a:gd name="T93" fmla="*/ 7 h 188"/>
                  <a:gd name="T94" fmla="*/ 144 w 166"/>
                  <a:gd name="T95" fmla="*/ 3 h 188"/>
                  <a:gd name="T96" fmla="*/ 156 w 166"/>
                  <a:gd name="T97" fmla="*/ 11 h 188"/>
                  <a:gd name="T98" fmla="*/ 137 w 166"/>
                  <a:gd name="T99" fmla="*/ 27 h 188"/>
                  <a:gd name="T100" fmla="*/ 115 w 166"/>
                  <a:gd name="T101" fmla="*/ 42 h 188"/>
                  <a:gd name="T102" fmla="*/ 135 w 166"/>
                  <a:gd name="T103" fmla="*/ 64 h 188"/>
                  <a:gd name="T104" fmla="*/ 161 w 166"/>
                  <a:gd name="T105" fmla="*/ 76 h 188"/>
                  <a:gd name="T106" fmla="*/ 157 w 166"/>
                  <a:gd name="T107" fmla="*/ 86 h 188"/>
                  <a:gd name="T108" fmla="*/ 158 w 166"/>
                  <a:gd name="T109" fmla="*/ 112 h 188"/>
                  <a:gd name="T110" fmla="*/ 157 w 166"/>
                  <a:gd name="T111" fmla="*/ 129 h 188"/>
                  <a:gd name="T112" fmla="*/ 146 w 166"/>
                  <a:gd name="T113" fmla="*/ 151 h 188"/>
                  <a:gd name="T114" fmla="*/ 134 w 166"/>
                  <a:gd name="T115" fmla="*/ 165 h 188"/>
                  <a:gd name="T116" fmla="*/ 132 w 166"/>
                  <a:gd name="T117" fmla="*/ 1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6" h="188">
                    <a:moveTo>
                      <a:pt x="132" y="174"/>
                    </a:moveTo>
                    <a:cubicBezTo>
                      <a:pt x="128" y="174"/>
                      <a:pt x="128" y="174"/>
                      <a:pt x="128" y="174"/>
                    </a:cubicBezTo>
                    <a:cubicBezTo>
                      <a:pt x="128" y="174"/>
                      <a:pt x="126" y="171"/>
                      <a:pt x="125" y="171"/>
                    </a:cubicBezTo>
                    <a:cubicBezTo>
                      <a:pt x="124" y="171"/>
                      <a:pt x="122" y="170"/>
                      <a:pt x="122" y="170"/>
                    </a:cubicBezTo>
                    <a:cubicBezTo>
                      <a:pt x="121" y="172"/>
                      <a:pt x="121" y="172"/>
                      <a:pt x="121" y="172"/>
                    </a:cubicBezTo>
                    <a:cubicBezTo>
                      <a:pt x="121" y="172"/>
                      <a:pt x="120" y="173"/>
                      <a:pt x="119" y="173"/>
                    </a:cubicBezTo>
                    <a:cubicBezTo>
                      <a:pt x="119" y="173"/>
                      <a:pt x="118" y="172"/>
                      <a:pt x="118" y="172"/>
                    </a:cubicBezTo>
                    <a:cubicBezTo>
                      <a:pt x="118" y="170"/>
                      <a:pt x="118" y="170"/>
                      <a:pt x="118" y="170"/>
                    </a:cubicBezTo>
                    <a:cubicBezTo>
                      <a:pt x="115" y="170"/>
                      <a:pt x="115" y="170"/>
                      <a:pt x="115" y="170"/>
                    </a:cubicBezTo>
                    <a:cubicBezTo>
                      <a:pt x="115" y="170"/>
                      <a:pt x="115" y="173"/>
                      <a:pt x="114" y="173"/>
                    </a:cubicBezTo>
                    <a:cubicBezTo>
                      <a:pt x="113" y="172"/>
                      <a:pt x="112" y="172"/>
                      <a:pt x="110" y="172"/>
                    </a:cubicBezTo>
                    <a:cubicBezTo>
                      <a:pt x="108" y="171"/>
                      <a:pt x="104" y="172"/>
                      <a:pt x="104" y="172"/>
                    </a:cubicBezTo>
                    <a:cubicBezTo>
                      <a:pt x="102" y="171"/>
                      <a:pt x="102" y="171"/>
                      <a:pt x="102" y="171"/>
                    </a:cubicBezTo>
                    <a:cubicBezTo>
                      <a:pt x="99" y="171"/>
                      <a:pt x="99" y="171"/>
                      <a:pt x="99" y="171"/>
                    </a:cubicBezTo>
                    <a:cubicBezTo>
                      <a:pt x="95" y="171"/>
                      <a:pt x="95" y="171"/>
                      <a:pt x="95" y="171"/>
                    </a:cubicBezTo>
                    <a:cubicBezTo>
                      <a:pt x="94" y="173"/>
                      <a:pt x="94" y="173"/>
                      <a:pt x="94" y="173"/>
                    </a:cubicBezTo>
                    <a:cubicBezTo>
                      <a:pt x="95" y="174"/>
                      <a:pt x="95" y="174"/>
                      <a:pt x="95" y="174"/>
                    </a:cubicBezTo>
                    <a:cubicBezTo>
                      <a:pt x="92" y="176"/>
                      <a:pt x="92" y="176"/>
                      <a:pt x="92" y="176"/>
                    </a:cubicBezTo>
                    <a:cubicBezTo>
                      <a:pt x="88" y="175"/>
                      <a:pt x="88" y="175"/>
                      <a:pt x="88" y="175"/>
                    </a:cubicBezTo>
                    <a:cubicBezTo>
                      <a:pt x="86" y="177"/>
                      <a:pt x="86" y="177"/>
                      <a:pt x="86" y="177"/>
                    </a:cubicBezTo>
                    <a:cubicBezTo>
                      <a:pt x="85" y="175"/>
                      <a:pt x="85" y="175"/>
                      <a:pt x="85" y="175"/>
                    </a:cubicBezTo>
                    <a:cubicBezTo>
                      <a:pt x="79" y="179"/>
                      <a:pt x="79" y="179"/>
                      <a:pt x="79" y="179"/>
                    </a:cubicBezTo>
                    <a:cubicBezTo>
                      <a:pt x="80" y="181"/>
                      <a:pt x="80" y="181"/>
                      <a:pt x="80" y="181"/>
                    </a:cubicBezTo>
                    <a:cubicBezTo>
                      <a:pt x="75" y="182"/>
                      <a:pt x="75" y="182"/>
                      <a:pt x="75" y="182"/>
                    </a:cubicBezTo>
                    <a:cubicBezTo>
                      <a:pt x="72" y="181"/>
                      <a:pt x="72" y="181"/>
                      <a:pt x="72" y="181"/>
                    </a:cubicBezTo>
                    <a:cubicBezTo>
                      <a:pt x="72" y="181"/>
                      <a:pt x="70" y="180"/>
                      <a:pt x="70" y="179"/>
                    </a:cubicBezTo>
                    <a:cubicBezTo>
                      <a:pt x="71" y="178"/>
                      <a:pt x="71" y="177"/>
                      <a:pt x="71" y="177"/>
                    </a:cubicBezTo>
                    <a:cubicBezTo>
                      <a:pt x="71" y="177"/>
                      <a:pt x="69" y="176"/>
                      <a:pt x="69" y="177"/>
                    </a:cubicBezTo>
                    <a:cubicBezTo>
                      <a:pt x="69" y="179"/>
                      <a:pt x="68" y="181"/>
                      <a:pt x="68" y="181"/>
                    </a:cubicBezTo>
                    <a:cubicBezTo>
                      <a:pt x="65" y="183"/>
                      <a:pt x="65" y="183"/>
                      <a:pt x="65" y="183"/>
                    </a:cubicBezTo>
                    <a:cubicBezTo>
                      <a:pt x="61" y="184"/>
                      <a:pt x="61" y="184"/>
                      <a:pt x="61" y="184"/>
                    </a:cubicBezTo>
                    <a:cubicBezTo>
                      <a:pt x="60" y="183"/>
                      <a:pt x="60" y="183"/>
                      <a:pt x="60" y="183"/>
                    </a:cubicBezTo>
                    <a:cubicBezTo>
                      <a:pt x="60" y="186"/>
                      <a:pt x="60" y="186"/>
                      <a:pt x="60" y="186"/>
                    </a:cubicBezTo>
                    <a:cubicBezTo>
                      <a:pt x="55" y="186"/>
                      <a:pt x="55" y="186"/>
                      <a:pt x="55" y="186"/>
                    </a:cubicBezTo>
                    <a:cubicBezTo>
                      <a:pt x="52" y="186"/>
                      <a:pt x="52" y="186"/>
                      <a:pt x="52" y="186"/>
                    </a:cubicBezTo>
                    <a:cubicBezTo>
                      <a:pt x="50" y="188"/>
                      <a:pt x="50" y="188"/>
                      <a:pt x="50" y="188"/>
                    </a:cubicBezTo>
                    <a:cubicBezTo>
                      <a:pt x="47" y="187"/>
                      <a:pt x="47" y="187"/>
                      <a:pt x="47" y="187"/>
                    </a:cubicBezTo>
                    <a:cubicBezTo>
                      <a:pt x="42" y="188"/>
                      <a:pt x="42" y="188"/>
                      <a:pt x="42" y="188"/>
                    </a:cubicBezTo>
                    <a:cubicBezTo>
                      <a:pt x="41" y="186"/>
                      <a:pt x="41" y="186"/>
                      <a:pt x="41" y="186"/>
                    </a:cubicBezTo>
                    <a:cubicBezTo>
                      <a:pt x="34" y="186"/>
                      <a:pt x="34" y="186"/>
                      <a:pt x="34" y="186"/>
                    </a:cubicBezTo>
                    <a:cubicBezTo>
                      <a:pt x="31" y="187"/>
                      <a:pt x="31" y="187"/>
                      <a:pt x="31" y="187"/>
                    </a:cubicBezTo>
                    <a:cubicBezTo>
                      <a:pt x="30" y="185"/>
                      <a:pt x="30" y="185"/>
                      <a:pt x="30" y="185"/>
                    </a:cubicBezTo>
                    <a:cubicBezTo>
                      <a:pt x="29" y="185"/>
                      <a:pt x="29" y="185"/>
                      <a:pt x="29" y="185"/>
                    </a:cubicBezTo>
                    <a:cubicBezTo>
                      <a:pt x="29" y="185"/>
                      <a:pt x="27" y="185"/>
                      <a:pt x="26" y="185"/>
                    </a:cubicBezTo>
                    <a:cubicBezTo>
                      <a:pt x="25" y="185"/>
                      <a:pt x="19" y="183"/>
                      <a:pt x="19" y="183"/>
                    </a:cubicBezTo>
                    <a:cubicBezTo>
                      <a:pt x="17" y="185"/>
                      <a:pt x="17" y="185"/>
                      <a:pt x="17" y="185"/>
                    </a:cubicBezTo>
                    <a:cubicBezTo>
                      <a:pt x="17" y="185"/>
                      <a:pt x="14" y="185"/>
                      <a:pt x="14" y="184"/>
                    </a:cubicBezTo>
                    <a:cubicBezTo>
                      <a:pt x="14" y="184"/>
                      <a:pt x="14" y="183"/>
                      <a:pt x="15" y="182"/>
                    </a:cubicBezTo>
                    <a:cubicBezTo>
                      <a:pt x="16" y="182"/>
                      <a:pt x="17" y="182"/>
                      <a:pt x="19" y="181"/>
                    </a:cubicBezTo>
                    <a:cubicBezTo>
                      <a:pt x="21" y="181"/>
                      <a:pt x="22" y="181"/>
                      <a:pt x="22" y="181"/>
                    </a:cubicBezTo>
                    <a:cubicBezTo>
                      <a:pt x="23" y="180"/>
                      <a:pt x="23" y="180"/>
                      <a:pt x="23" y="180"/>
                    </a:cubicBezTo>
                    <a:cubicBezTo>
                      <a:pt x="23" y="179"/>
                      <a:pt x="24" y="178"/>
                      <a:pt x="22" y="179"/>
                    </a:cubicBezTo>
                    <a:cubicBezTo>
                      <a:pt x="21" y="179"/>
                      <a:pt x="21" y="179"/>
                      <a:pt x="21" y="179"/>
                    </a:cubicBezTo>
                    <a:cubicBezTo>
                      <a:pt x="20" y="180"/>
                      <a:pt x="19" y="180"/>
                      <a:pt x="18" y="180"/>
                    </a:cubicBezTo>
                    <a:cubicBezTo>
                      <a:pt x="18" y="180"/>
                      <a:pt x="16" y="180"/>
                      <a:pt x="16" y="180"/>
                    </a:cubicBezTo>
                    <a:cubicBezTo>
                      <a:pt x="16" y="180"/>
                      <a:pt x="15" y="179"/>
                      <a:pt x="16" y="179"/>
                    </a:cubicBezTo>
                    <a:cubicBezTo>
                      <a:pt x="17" y="178"/>
                      <a:pt x="17" y="178"/>
                      <a:pt x="18" y="178"/>
                    </a:cubicBezTo>
                    <a:cubicBezTo>
                      <a:pt x="20" y="178"/>
                      <a:pt x="21" y="177"/>
                      <a:pt x="23" y="177"/>
                    </a:cubicBezTo>
                    <a:cubicBezTo>
                      <a:pt x="25" y="177"/>
                      <a:pt x="26" y="177"/>
                      <a:pt x="26" y="177"/>
                    </a:cubicBezTo>
                    <a:cubicBezTo>
                      <a:pt x="27" y="176"/>
                      <a:pt x="28" y="176"/>
                      <a:pt x="28" y="175"/>
                    </a:cubicBezTo>
                    <a:cubicBezTo>
                      <a:pt x="28" y="174"/>
                      <a:pt x="27" y="173"/>
                      <a:pt x="27" y="173"/>
                    </a:cubicBezTo>
                    <a:cubicBezTo>
                      <a:pt x="27" y="173"/>
                      <a:pt x="26" y="173"/>
                      <a:pt x="25" y="174"/>
                    </a:cubicBezTo>
                    <a:cubicBezTo>
                      <a:pt x="24" y="174"/>
                      <a:pt x="23" y="175"/>
                      <a:pt x="22" y="175"/>
                    </a:cubicBezTo>
                    <a:cubicBezTo>
                      <a:pt x="22" y="175"/>
                      <a:pt x="22" y="175"/>
                      <a:pt x="21" y="175"/>
                    </a:cubicBezTo>
                    <a:cubicBezTo>
                      <a:pt x="20" y="175"/>
                      <a:pt x="18" y="174"/>
                      <a:pt x="18" y="174"/>
                    </a:cubicBezTo>
                    <a:cubicBezTo>
                      <a:pt x="17" y="174"/>
                      <a:pt x="16" y="174"/>
                      <a:pt x="15" y="174"/>
                    </a:cubicBezTo>
                    <a:cubicBezTo>
                      <a:pt x="14" y="174"/>
                      <a:pt x="15" y="174"/>
                      <a:pt x="13" y="174"/>
                    </a:cubicBezTo>
                    <a:cubicBezTo>
                      <a:pt x="11" y="175"/>
                      <a:pt x="12" y="175"/>
                      <a:pt x="9" y="175"/>
                    </a:cubicBezTo>
                    <a:cubicBezTo>
                      <a:pt x="7" y="175"/>
                      <a:pt x="4" y="174"/>
                      <a:pt x="4" y="174"/>
                    </a:cubicBezTo>
                    <a:cubicBezTo>
                      <a:pt x="4" y="174"/>
                      <a:pt x="2" y="175"/>
                      <a:pt x="3" y="174"/>
                    </a:cubicBezTo>
                    <a:cubicBezTo>
                      <a:pt x="5" y="173"/>
                      <a:pt x="7" y="173"/>
                      <a:pt x="8" y="172"/>
                    </a:cubicBezTo>
                    <a:cubicBezTo>
                      <a:pt x="9" y="172"/>
                      <a:pt x="10" y="172"/>
                      <a:pt x="9" y="171"/>
                    </a:cubicBezTo>
                    <a:cubicBezTo>
                      <a:pt x="9" y="171"/>
                      <a:pt x="9" y="171"/>
                      <a:pt x="9" y="171"/>
                    </a:cubicBezTo>
                    <a:cubicBezTo>
                      <a:pt x="10" y="171"/>
                      <a:pt x="12" y="170"/>
                      <a:pt x="12" y="170"/>
                    </a:cubicBezTo>
                    <a:cubicBezTo>
                      <a:pt x="14" y="169"/>
                      <a:pt x="14" y="169"/>
                      <a:pt x="14" y="169"/>
                    </a:cubicBezTo>
                    <a:cubicBezTo>
                      <a:pt x="14" y="169"/>
                      <a:pt x="14" y="168"/>
                      <a:pt x="16" y="168"/>
                    </a:cubicBezTo>
                    <a:cubicBezTo>
                      <a:pt x="18" y="168"/>
                      <a:pt x="18" y="168"/>
                      <a:pt x="18" y="167"/>
                    </a:cubicBezTo>
                    <a:cubicBezTo>
                      <a:pt x="19" y="167"/>
                      <a:pt x="18" y="167"/>
                      <a:pt x="19" y="167"/>
                    </a:cubicBezTo>
                    <a:cubicBezTo>
                      <a:pt x="21" y="167"/>
                      <a:pt x="21" y="166"/>
                      <a:pt x="22" y="166"/>
                    </a:cubicBezTo>
                    <a:cubicBezTo>
                      <a:pt x="24" y="166"/>
                      <a:pt x="25" y="165"/>
                      <a:pt x="24" y="165"/>
                    </a:cubicBezTo>
                    <a:cubicBezTo>
                      <a:pt x="23" y="165"/>
                      <a:pt x="23" y="165"/>
                      <a:pt x="21" y="165"/>
                    </a:cubicBezTo>
                    <a:cubicBezTo>
                      <a:pt x="20" y="166"/>
                      <a:pt x="19" y="165"/>
                      <a:pt x="19" y="166"/>
                    </a:cubicBezTo>
                    <a:cubicBezTo>
                      <a:pt x="18" y="166"/>
                      <a:pt x="16" y="166"/>
                      <a:pt x="16" y="166"/>
                    </a:cubicBezTo>
                    <a:cubicBezTo>
                      <a:pt x="15" y="165"/>
                      <a:pt x="15" y="165"/>
                      <a:pt x="14" y="166"/>
                    </a:cubicBezTo>
                    <a:cubicBezTo>
                      <a:pt x="13" y="166"/>
                      <a:pt x="14" y="167"/>
                      <a:pt x="12" y="167"/>
                    </a:cubicBezTo>
                    <a:cubicBezTo>
                      <a:pt x="11" y="167"/>
                      <a:pt x="10" y="166"/>
                      <a:pt x="10" y="166"/>
                    </a:cubicBezTo>
                    <a:cubicBezTo>
                      <a:pt x="10" y="166"/>
                      <a:pt x="7" y="166"/>
                      <a:pt x="7" y="165"/>
                    </a:cubicBezTo>
                    <a:cubicBezTo>
                      <a:pt x="7" y="165"/>
                      <a:pt x="7" y="163"/>
                      <a:pt x="7" y="163"/>
                    </a:cubicBezTo>
                    <a:cubicBezTo>
                      <a:pt x="7" y="162"/>
                      <a:pt x="8" y="162"/>
                      <a:pt x="8" y="162"/>
                    </a:cubicBezTo>
                    <a:cubicBezTo>
                      <a:pt x="7" y="161"/>
                      <a:pt x="7" y="161"/>
                      <a:pt x="7" y="161"/>
                    </a:cubicBezTo>
                    <a:cubicBezTo>
                      <a:pt x="7" y="161"/>
                      <a:pt x="7" y="161"/>
                      <a:pt x="6" y="161"/>
                    </a:cubicBezTo>
                    <a:cubicBezTo>
                      <a:pt x="6" y="161"/>
                      <a:pt x="4" y="162"/>
                      <a:pt x="4" y="162"/>
                    </a:cubicBezTo>
                    <a:cubicBezTo>
                      <a:pt x="4" y="162"/>
                      <a:pt x="4" y="162"/>
                      <a:pt x="3" y="162"/>
                    </a:cubicBezTo>
                    <a:cubicBezTo>
                      <a:pt x="3" y="162"/>
                      <a:pt x="2" y="162"/>
                      <a:pt x="2" y="162"/>
                    </a:cubicBezTo>
                    <a:cubicBezTo>
                      <a:pt x="2" y="162"/>
                      <a:pt x="2" y="161"/>
                      <a:pt x="2" y="160"/>
                    </a:cubicBezTo>
                    <a:cubicBezTo>
                      <a:pt x="2" y="160"/>
                      <a:pt x="2" y="159"/>
                      <a:pt x="2" y="159"/>
                    </a:cubicBezTo>
                    <a:cubicBezTo>
                      <a:pt x="2" y="159"/>
                      <a:pt x="2" y="159"/>
                      <a:pt x="2" y="159"/>
                    </a:cubicBezTo>
                    <a:cubicBezTo>
                      <a:pt x="2" y="158"/>
                      <a:pt x="0" y="158"/>
                      <a:pt x="2" y="157"/>
                    </a:cubicBezTo>
                    <a:cubicBezTo>
                      <a:pt x="4" y="157"/>
                      <a:pt x="4" y="157"/>
                      <a:pt x="5" y="157"/>
                    </a:cubicBezTo>
                    <a:cubicBezTo>
                      <a:pt x="5" y="157"/>
                      <a:pt x="6" y="157"/>
                      <a:pt x="6" y="157"/>
                    </a:cubicBezTo>
                    <a:cubicBezTo>
                      <a:pt x="6" y="157"/>
                      <a:pt x="7" y="156"/>
                      <a:pt x="7" y="156"/>
                    </a:cubicBezTo>
                    <a:cubicBezTo>
                      <a:pt x="6" y="155"/>
                      <a:pt x="6" y="155"/>
                      <a:pt x="6" y="155"/>
                    </a:cubicBezTo>
                    <a:cubicBezTo>
                      <a:pt x="6" y="154"/>
                      <a:pt x="6" y="154"/>
                      <a:pt x="7" y="154"/>
                    </a:cubicBezTo>
                    <a:cubicBezTo>
                      <a:pt x="8" y="154"/>
                      <a:pt x="8" y="153"/>
                      <a:pt x="9" y="153"/>
                    </a:cubicBezTo>
                    <a:cubicBezTo>
                      <a:pt x="9" y="153"/>
                      <a:pt x="10" y="153"/>
                      <a:pt x="11" y="153"/>
                    </a:cubicBezTo>
                    <a:cubicBezTo>
                      <a:pt x="11" y="153"/>
                      <a:pt x="11" y="152"/>
                      <a:pt x="13" y="152"/>
                    </a:cubicBezTo>
                    <a:cubicBezTo>
                      <a:pt x="14" y="152"/>
                      <a:pt x="15" y="152"/>
                      <a:pt x="16" y="152"/>
                    </a:cubicBezTo>
                    <a:cubicBezTo>
                      <a:pt x="16" y="152"/>
                      <a:pt x="18" y="152"/>
                      <a:pt x="18" y="152"/>
                    </a:cubicBezTo>
                    <a:cubicBezTo>
                      <a:pt x="18" y="152"/>
                      <a:pt x="20" y="151"/>
                      <a:pt x="20" y="151"/>
                    </a:cubicBezTo>
                    <a:cubicBezTo>
                      <a:pt x="21" y="150"/>
                      <a:pt x="21" y="150"/>
                      <a:pt x="21" y="150"/>
                    </a:cubicBezTo>
                    <a:cubicBezTo>
                      <a:pt x="21" y="150"/>
                      <a:pt x="21" y="150"/>
                      <a:pt x="22" y="150"/>
                    </a:cubicBezTo>
                    <a:cubicBezTo>
                      <a:pt x="23" y="150"/>
                      <a:pt x="23" y="150"/>
                      <a:pt x="24" y="150"/>
                    </a:cubicBezTo>
                    <a:cubicBezTo>
                      <a:pt x="24" y="150"/>
                      <a:pt x="25" y="150"/>
                      <a:pt x="25" y="150"/>
                    </a:cubicBezTo>
                    <a:cubicBezTo>
                      <a:pt x="25" y="149"/>
                      <a:pt x="25" y="149"/>
                      <a:pt x="25" y="148"/>
                    </a:cubicBezTo>
                    <a:cubicBezTo>
                      <a:pt x="24" y="148"/>
                      <a:pt x="24" y="148"/>
                      <a:pt x="23" y="148"/>
                    </a:cubicBezTo>
                    <a:cubicBezTo>
                      <a:pt x="22" y="149"/>
                      <a:pt x="21" y="149"/>
                      <a:pt x="21" y="148"/>
                    </a:cubicBezTo>
                    <a:cubicBezTo>
                      <a:pt x="21" y="148"/>
                      <a:pt x="21" y="148"/>
                      <a:pt x="20" y="148"/>
                    </a:cubicBezTo>
                    <a:cubicBezTo>
                      <a:pt x="19" y="148"/>
                      <a:pt x="18" y="148"/>
                      <a:pt x="18" y="148"/>
                    </a:cubicBezTo>
                    <a:cubicBezTo>
                      <a:pt x="18" y="148"/>
                      <a:pt x="17" y="148"/>
                      <a:pt x="16" y="148"/>
                    </a:cubicBezTo>
                    <a:cubicBezTo>
                      <a:pt x="14" y="147"/>
                      <a:pt x="14" y="147"/>
                      <a:pt x="13" y="147"/>
                    </a:cubicBezTo>
                    <a:cubicBezTo>
                      <a:pt x="12" y="147"/>
                      <a:pt x="11" y="147"/>
                      <a:pt x="11" y="147"/>
                    </a:cubicBezTo>
                    <a:cubicBezTo>
                      <a:pt x="11" y="147"/>
                      <a:pt x="13" y="147"/>
                      <a:pt x="10" y="146"/>
                    </a:cubicBezTo>
                    <a:cubicBezTo>
                      <a:pt x="7" y="145"/>
                      <a:pt x="7" y="145"/>
                      <a:pt x="7" y="145"/>
                    </a:cubicBezTo>
                    <a:cubicBezTo>
                      <a:pt x="6" y="145"/>
                      <a:pt x="6" y="145"/>
                      <a:pt x="6" y="145"/>
                    </a:cubicBezTo>
                    <a:cubicBezTo>
                      <a:pt x="5" y="145"/>
                      <a:pt x="5" y="146"/>
                      <a:pt x="4" y="145"/>
                    </a:cubicBezTo>
                    <a:cubicBezTo>
                      <a:pt x="4" y="145"/>
                      <a:pt x="3" y="144"/>
                      <a:pt x="3" y="144"/>
                    </a:cubicBezTo>
                    <a:cubicBezTo>
                      <a:pt x="3" y="143"/>
                      <a:pt x="3" y="143"/>
                      <a:pt x="4" y="142"/>
                    </a:cubicBezTo>
                    <a:cubicBezTo>
                      <a:pt x="4" y="142"/>
                      <a:pt x="6" y="141"/>
                      <a:pt x="6" y="141"/>
                    </a:cubicBezTo>
                    <a:cubicBezTo>
                      <a:pt x="6" y="142"/>
                      <a:pt x="6" y="142"/>
                      <a:pt x="6" y="142"/>
                    </a:cubicBezTo>
                    <a:cubicBezTo>
                      <a:pt x="6" y="142"/>
                      <a:pt x="6" y="143"/>
                      <a:pt x="7" y="142"/>
                    </a:cubicBezTo>
                    <a:cubicBezTo>
                      <a:pt x="7" y="142"/>
                      <a:pt x="8" y="140"/>
                      <a:pt x="8" y="140"/>
                    </a:cubicBezTo>
                    <a:cubicBezTo>
                      <a:pt x="8" y="140"/>
                      <a:pt x="7" y="140"/>
                      <a:pt x="8" y="139"/>
                    </a:cubicBezTo>
                    <a:cubicBezTo>
                      <a:pt x="9" y="139"/>
                      <a:pt x="9" y="139"/>
                      <a:pt x="10" y="139"/>
                    </a:cubicBezTo>
                    <a:cubicBezTo>
                      <a:pt x="10" y="139"/>
                      <a:pt x="12" y="139"/>
                      <a:pt x="13" y="139"/>
                    </a:cubicBezTo>
                    <a:cubicBezTo>
                      <a:pt x="13" y="138"/>
                      <a:pt x="15" y="138"/>
                      <a:pt x="15" y="138"/>
                    </a:cubicBezTo>
                    <a:cubicBezTo>
                      <a:pt x="15" y="138"/>
                      <a:pt x="16" y="139"/>
                      <a:pt x="15" y="140"/>
                    </a:cubicBezTo>
                    <a:cubicBezTo>
                      <a:pt x="15" y="140"/>
                      <a:pt x="14" y="140"/>
                      <a:pt x="15" y="141"/>
                    </a:cubicBezTo>
                    <a:cubicBezTo>
                      <a:pt x="16" y="141"/>
                      <a:pt x="17" y="141"/>
                      <a:pt x="17" y="141"/>
                    </a:cubicBezTo>
                    <a:cubicBezTo>
                      <a:pt x="17" y="141"/>
                      <a:pt x="18" y="140"/>
                      <a:pt x="18" y="140"/>
                    </a:cubicBezTo>
                    <a:cubicBezTo>
                      <a:pt x="19" y="140"/>
                      <a:pt x="18" y="139"/>
                      <a:pt x="19" y="139"/>
                    </a:cubicBezTo>
                    <a:cubicBezTo>
                      <a:pt x="20" y="140"/>
                      <a:pt x="20" y="141"/>
                      <a:pt x="20" y="141"/>
                    </a:cubicBezTo>
                    <a:cubicBezTo>
                      <a:pt x="20" y="141"/>
                      <a:pt x="20" y="141"/>
                      <a:pt x="20" y="142"/>
                    </a:cubicBezTo>
                    <a:cubicBezTo>
                      <a:pt x="21" y="142"/>
                      <a:pt x="22" y="142"/>
                      <a:pt x="22" y="143"/>
                    </a:cubicBezTo>
                    <a:cubicBezTo>
                      <a:pt x="22" y="143"/>
                      <a:pt x="21" y="143"/>
                      <a:pt x="23" y="144"/>
                    </a:cubicBezTo>
                    <a:cubicBezTo>
                      <a:pt x="24" y="144"/>
                      <a:pt x="25" y="144"/>
                      <a:pt x="25" y="144"/>
                    </a:cubicBezTo>
                    <a:cubicBezTo>
                      <a:pt x="25" y="144"/>
                      <a:pt x="26" y="144"/>
                      <a:pt x="26" y="143"/>
                    </a:cubicBezTo>
                    <a:cubicBezTo>
                      <a:pt x="25" y="142"/>
                      <a:pt x="25" y="141"/>
                      <a:pt x="25" y="141"/>
                    </a:cubicBezTo>
                    <a:cubicBezTo>
                      <a:pt x="25" y="141"/>
                      <a:pt x="26" y="140"/>
                      <a:pt x="26" y="140"/>
                    </a:cubicBezTo>
                    <a:cubicBezTo>
                      <a:pt x="26" y="139"/>
                      <a:pt x="26" y="137"/>
                      <a:pt x="26" y="137"/>
                    </a:cubicBezTo>
                    <a:cubicBezTo>
                      <a:pt x="26" y="137"/>
                      <a:pt x="27" y="136"/>
                      <a:pt x="26" y="136"/>
                    </a:cubicBezTo>
                    <a:cubicBezTo>
                      <a:pt x="25" y="136"/>
                      <a:pt x="25" y="135"/>
                      <a:pt x="25" y="135"/>
                    </a:cubicBezTo>
                    <a:cubicBezTo>
                      <a:pt x="24" y="135"/>
                      <a:pt x="24" y="134"/>
                      <a:pt x="24" y="134"/>
                    </a:cubicBezTo>
                    <a:cubicBezTo>
                      <a:pt x="27" y="134"/>
                      <a:pt x="27" y="134"/>
                      <a:pt x="27" y="134"/>
                    </a:cubicBezTo>
                    <a:cubicBezTo>
                      <a:pt x="29" y="134"/>
                      <a:pt x="29" y="134"/>
                      <a:pt x="29" y="134"/>
                    </a:cubicBezTo>
                    <a:cubicBezTo>
                      <a:pt x="31" y="133"/>
                      <a:pt x="31" y="133"/>
                      <a:pt x="31" y="133"/>
                    </a:cubicBezTo>
                    <a:cubicBezTo>
                      <a:pt x="31" y="133"/>
                      <a:pt x="32" y="134"/>
                      <a:pt x="32" y="133"/>
                    </a:cubicBezTo>
                    <a:cubicBezTo>
                      <a:pt x="32" y="133"/>
                      <a:pt x="33" y="132"/>
                      <a:pt x="33" y="132"/>
                    </a:cubicBezTo>
                    <a:cubicBezTo>
                      <a:pt x="35" y="132"/>
                      <a:pt x="35" y="132"/>
                      <a:pt x="35" y="132"/>
                    </a:cubicBezTo>
                    <a:cubicBezTo>
                      <a:pt x="35" y="132"/>
                      <a:pt x="34" y="131"/>
                      <a:pt x="34" y="131"/>
                    </a:cubicBezTo>
                    <a:cubicBezTo>
                      <a:pt x="35" y="131"/>
                      <a:pt x="35" y="129"/>
                      <a:pt x="35" y="129"/>
                    </a:cubicBezTo>
                    <a:cubicBezTo>
                      <a:pt x="35" y="129"/>
                      <a:pt x="36" y="128"/>
                      <a:pt x="37" y="129"/>
                    </a:cubicBezTo>
                    <a:cubicBezTo>
                      <a:pt x="37" y="129"/>
                      <a:pt x="39" y="129"/>
                      <a:pt x="40" y="130"/>
                    </a:cubicBezTo>
                    <a:cubicBezTo>
                      <a:pt x="40" y="130"/>
                      <a:pt x="41" y="130"/>
                      <a:pt x="41" y="130"/>
                    </a:cubicBezTo>
                    <a:cubicBezTo>
                      <a:pt x="43" y="130"/>
                      <a:pt x="43" y="130"/>
                      <a:pt x="43" y="130"/>
                    </a:cubicBezTo>
                    <a:cubicBezTo>
                      <a:pt x="43" y="130"/>
                      <a:pt x="45" y="131"/>
                      <a:pt x="45" y="131"/>
                    </a:cubicBezTo>
                    <a:cubicBezTo>
                      <a:pt x="45" y="131"/>
                      <a:pt x="47" y="132"/>
                      <a:pt x="48" y="132"/>
                    </a:cubicBezTo>
                    <a:cubicBezTo>
                      <a:pt x="48" y="132"/>
                      <a:pt x="49" y="131"/>
                      <a:pt x="49" y="131"/>
                    </a:cubicBezTo>
                    <a:cubicBezTo>
                      <a:pt x="49" y="131"/>
                      <a:pt x="49" y="130"/>
                      <a:pt x="50" y="131"/>
                    </a:cubicBezTo>
                    <a:cubicBezTo>
                      <a:pt x="51" y="131"/>
                      <a:pt x="52" y="131"/>
                      <a:pt x="53" y="131"/>
                    </a:cubicBezTo>
                    <a:cubicBezTo>
                      <a:pt x="53" y="130"/>
                      <a:pt x="53" y="130"/>
                      <a:pt x="54" y="130"/>
                    </a:cubicBezTo>
                    <a:cubicBezTo>
                      <a:pt x="55" y="131"/>
                      <a:pt x="56" y="131"/>
                      <a:pt x="56" y="131"/>
                    </a:cubicBezTo>
                    <a:cubicBezTo>
                      <a:pt x="57" y="131"/>
                      <a:pt x="59" y="130"/>
                      <a:pt x="59" y="130"/>
                    </a:cubicBezTo>
                    <a:cubicBezTo>
                      <a:pt x="59" y="130"/>
                      <a:pt x="58" y="129"/>
                      <a:pt x="59" y="130"/>
                    </a:cubicBezTo>
                    <a:cubicBezTo>
                      <a:pt x="60" y="130"/>
                      <a:pt x="61" y="129"/>
                      <a:pt x="61" y="129"/>
                    </a:cubicBezTo>
                    <a:cubicBezTo>
                      <a:pt x="59" y="128"/>
                      <a:pt x="59" y="128"/>
                      <a:pt x="59" y="128"/>
                    </a:cubicBezTo>
                    <a:cubicBezTo>
                      <a:pt x="59" y="128"/>
                      <a:pt x="60" y="126"/>
                      <a:pt x="60" y="126"/>
                    </a:cubicBezTo>
                    <a:cubicBezTo>
                      <a:pt x="60" y="126"/>
                      <a:pt x="59" y="125"/>
                      <a:pt x="59" y="125"/>
                    </a:cubicBezTo>
                    <a:cubicBezTo>
                      <a:pt x="59" y="125"/>
                      <a:pt x="58" y="125"/>
                      <a:pt x="58" y="126"/>
                    </a:cubicBezTo>
                    <a:cubicBezTo>
                      <a:pt x="58" y="127"/>
                      <a:pt x="57" y="128"/>
                      <a:pt x="56" y="128"/>
                    </a:cubicBezTo>
                    <a:cubicBezTo>
                      <a:pt x="56" y="128"/>
                      <a:pt x="55" y="129"/>
                      <a:pt x="54" y="129"/>
                    </a:cubicBezTo>
                    <a:cubicBezTo>
                      <a:pt x="54" y="129"/>
                      <a:pt x="53" y="130"/>
                      <a:pt x="53" y="130"/>
                    </a:cubicBezTo>
                    <a:cubicBezTo>
                      <a:pt x="53" y="130"/>
                      <a:pt x="53" y="131"/>
                      <a:pt x="51" y="130"/>
                    </a:cubicBezTo>
                    <a:cubicBezTo>
                      <a:pt x="50" y="129"/>
                      <a:pt x="49" y="129"/>
                      <a:pt x="49" y="129"/>
                    </a:cubicBezTo>
                    <a:cubicBezTo>
                      <a:pt x="49" y="129"/>
                      <a:pt x="49" y="128"/>
                      <a:pt x="48" y="129"/>
                    </a:cubicBezTo>
                    <a:cubicBezTo>
                      <a:pt x="46" y="129"/>
                      <a:pt x="47" y="130"/>
                      <a:pt x="46" y="129"/>
                    </a:cubicBezTo>
                    <a:cubicBezTo>
                      <a:pt x="45" y="129"/>
                      <a:pt x="42" y="129"/>
                      <a:pt x="42" y="128"/>
                    </a:cubicBezTo>
                    <a:cubicBezTo>
                      <a:pt x="42" y="128"/>
                      <a:pt x="41" y="127"/>
                      <a:pt x="41" y="127"/>
                    </a:cubicBezTo>
                    <a:cubicBezTo>
                      <a:pt x="41" y="127"/>
                      <a:pt x="41" y="125"/>
                      <a:pt x="41" y="125"/>
                    </a:cubicBezTo>
                    <a:cubicBezTo>
                      <a:pt x="40" y="126"/>
                      <a:pt x="39" y="127"/>
                      <a:pt x="38" y="127"/>
                    </a:cubicBezTo>
                    <a:cubicBezTo>
                      <a:pt x="38" y="127"/>
                      <a:pt x="36" y="127"/>
                      <a:pt x="35" y="127"/>
                    </a:cubicBezTo>
                    <a:cubicBezTo>
                      <a:pt x="35" y="127"/>
                      <a:pt x="35" y="127"/>
                      <a:pt x="34" y="127"/>
                    </a:cubicBezTo>
                    <a:cubicBezTo>
                      <a:pt x="33" y="127"/>
                      <a:pt x="32" y="128"/>
                      <a:pt x="31" y="128"/>
                    </a:cubicBezTo>
                    <a:cubicBezTo>
                      <a:pt x="30" y="128"/>
                      <a:pt x="30" y="127"/>
                      <a:pt x="29" y="127"/>
                    </a:cubicBezTo>
                    <a:cubicBezTo>
                      <a:pt x="28" y="127"/>
                      <a:pt x="28" y="127"/>
                      <a:pt x="28" y="127"/>
                    </a:cubicBezTo>
                    <a:cubicBezTo>
                      <a:pt x="28" y="127"/>
                      <a:pt x="28" y="127"/>
                      <a:pt x="28" y="127"/>
                    </a:cubicBezTo>
                    <a:cubicBezTo>
                      <a:pt x="28" y="127"/>
                      <a:pt x="28" y="125"/>
                      <a:pt x="30" y="125"/>
                    </a:cubicBezTo>
                    <a:cubicBezTo>
                      <a:pt x="31" y="124"/>
                      <a:pt x="30" y="124"/>
                      <a:pt x="32" y="124"/>
                    </a:cubicBezTo>
                    <a:cubicBezTo>
                      <a:pt x="34" y="124"/>
                      <a:pt x="35" y="124"/>
                      <a:pt x="36" y="123"/>
                    </a:cubicBezTo>
                    <a:cubicBezTo>
                      <a:pt x="37" y="122"/>
                      <a:pt x="37" y="121"/>
                      <a:pt x="38" y="121"/>
                    </a:cubicBezTo>
                    <a:cubicBezTo>
                      <a:pt x="39" y="120"/>
                      <a:pt x="39" y="119"/>
                      <a:pt x="40" y="120"/>
                    </a:cubicBezTo>
                    <a:cubicBezTo>
                      <a:pt x="42" y="120"/>
                      <a:pt x="44" y="120"/>
                      <a:pt x="44" y="120"/>
                    </a:cubicBezTo>
                    <a:cubicBezTo>
                      <a:pt x="44" y="120"/>
                      <a:pt x="44" y="119"/>
                      <a:pt x="44" y="118"/>
                    </a:cubicBezTo>
                    <a:cubicBezTo>
                      <a:pt x="44" y="118"/>
                      <a:pt x="44" y="118"/>
                      <a:pt x="44" y="117"/>
                    </a:cubicBezTo>
                    <a:cubicBezTo>
                      <a:pt x="45" y="117"/>
                      <a:pt x="45" y="116"/>
                      <a:pt x="45" y="116"/>
                    </a:cubicBezTo>
                    <a:cubicBezTo>
                      <a:pt x="46" y="116"/>
                      <a:pt x="46" y="115"/>
                      <a:pt x="47" y="115"/>
                    </a:cubicBezTo>
                    <a:cubicBezTo>
                      <a:pt x="47" y="114"/>
                      <a:pt x="48" y="114"/>
                      <a:pt x="48" y="113"/>
                    </a:cubicBezTo>
                    <a:cubicBezTo>
                      <a:pt x="49" y="113"/>
                      <a:pt x="49" y="112"/>
                      <a:pt x="49" y="112"/>
                    </a:cubicBezTo>
                    <a:cubicBezTo>
                      <a:pt x="49" y="112"/>
                      <a:pt x="46" y="111"/>
                      <a:pt x="46" y="111"/>
                    </a:cubicBezTo>
                    <a:cubicBezTo>
                      <a:pt x="47" y="110"/>
                      <a:pt x="47" y="110"/>
                      <a:pt x="47" y="110"/>
                    </a:cubicBezTo>
                    <a:cubicBezTo>
                      <a:pt x="51" y="107"/>
                      <a:pt x="51" y="107"/>
                      <a:pt x="51" y="107"/>
                    </a:cubicBezTo>
                    <a:cubicBezTo>
                      <a:pt x="51" y="107"/>
                      <a:pt x="52" y="105"/>
                      <a:pt x="52" y="105"/>
                    </a:cubicBezTo>
                    <a:cubicBezTo>
                      <a:pt x="53" y="105"/>
                      <a:pt x="54" y="104"/>
                      <a:pt x="54" y="104"/>
                    </a:cubicBezTo>
                    <a:cubicBezTo>
                      <a:pt x="55" y="102"/>
                      <a:pt x="55" y="102"/>
                      <a:pt x="55" y="102"/>
                    </a:cubicBezTo>
                    <a:cubicBezTo>
                      <a:pt x="55" y="102"/>
                      <a:pt x="55" y="101"/>
                      <a:pt x="56" y="102"/>
                    </a:cubicBezTo>
                    <a:cubicBezTo>
                      <a:pt x="57" y="102"/>
                      <a:pt x="57" y="103"/>
                      <a:pt x="58" y="103"/>
                    </a:cubicBezTo>
                    <a:cubicBezTo>
                      <a:pt x="59" y="104"/>
                      <a:pt x="62" y="104"/>
                      <a:pt x="62" y="104"/>
                    </a:cubicBezTo>
                    <a:cubicBezTo>
                      <a:pt x="61" y="102"/>
                      <a:pt x="61" y="102"/>
                      <a:pt x="61" y="102"/>
                    </a:cubicBezTo>
                    <a:cubicBezTo>
                      <a:pt x="65" y="102"/>
                      <a:pt x="65" y="102"/>
                      <a:pt x="65" y="102"/>
                    </a:cubicBezTo>
                    <a:cubicBezTo>
                      <a:pt x="65" y="104"/>
                      <a:pt x="65" y="104"/>
                      <a:pt x="65" y="104"/>
                    </a:cubicBezTo>
                    <a:cubicBezTo>
                      <a:pt x="67" y="103"/>
                      <a:pt x="67" y="103"/>
                      <a:pt x="67" y="103"/>
                    </a:cubicBezTo>
                    <a:cubicBezTo>
                      <a:pt x="66" y="101"/>
                      <a:pt x="66" y="101"/>
                      <a:pt x="66" y="101"/>
                    </a:cubicBezTo>
                    <a:cubicBezTo>
                      <a:pt x="66" y="101"/>
                      <a:pt x="68" y="101"/>
                      <a:pt x="68" y="101"/>
                    </a:cubicBezTo>
                    <a:cubicBezTo>
                      <a:pt x="67" y="101"/>
                      <a:pt x="65" y="99"/>
                      <a:pt x="65" y="99"/>
                    </a:cubicBezTo>
                    <a:cubicBezTo>
                      <a:pt x="66" y="97"/>
                      <a:pt x="66" y="97"/>
                      <a:pt x="66" y="97"/>
                    </a:cubicBezTo>
                    <a:cubicBezTo>
                      <a:pt x="64" y="97"/>
                      <a:pt x="64" y="97"/>
                      <a:pt x="64" y="97"/>
                    </a:cubicBezTo>
                    <a:cubicBezTo>
                      <a:pt x="64" y="97"/>
                      <a:pt x="60" y="97"/>
                      <a:pt x="59" y="97"/>
                    </a:cubicBezTo>
                    <a:cubicBezTo>
                      <a:pt x="58" y="96"/>
                      <a:pt x="58" y="96"/>
                      <a:pt x="57" y="96"/>
                    </a:cubicBezTo>
                    <a:cubicBezTo>
                      <a:pt x="56" y="96"/>
                      <a:pt x="55" y="96"/>
                      <a:pt x="54" y="96"/>
                    </a:cubicBezTo>
                    <a:cubicBezTo>
                      <a:pt x="53" y="96"/>
                      <a:pt x="52" y="96"/>
                      <a:pt x="51" y="96"/>
                    </a:cubicBezTo>
                    <a:cubicBezTo>
                      <a:pt x="51" y="96"/>
                      <a:pt x="50" y="96"/>
                      <a:pt x="49" y="96"/>
                    </a:cubicBezTo>
                    <a:cubicBezTo>
                      <a:pt x="49" y="95"/>
                      <a:pt x="50" y="94"/>
                      <a:pt x="49" y="94"/>
                    </a:cubicBezTo>
                    <a:cubicBezTo>
                      <a:pt x="48" y="94"/>
                      <a:pt x="47" y="92"/>
                      <a:pt x="46" y="93"/>
                    </a:cubicBezTo>
                    <a:cubicBezTo>
                      <a:pt x="46" y="93"/>
                      <a:pt x="46" y="93"/>
                      <a:pt x="45" y="93"/>
                    </a:cubicBezTo>
                    <a:cubicBezTo>
                      <a:pt x="45" y="94"/>
                      <a:pt x="44" y="94"/>
                      <a:pt x="44" y="94"/>
                    </a:cubicBezTo>
                    <a:cubicBezTo>
                      <a:pt x="43" y="93"/>
                      <a:pt x="43" y="94"/>
                      <a:pt x="44" y="93"/>
                    </a:cubicBezTo>
                    <a:cubicBezTo>
                      <a:pt x="44" y="92"/>
                      <a:pt x="43" y="90"/>
                      <a:pt x="44" y="90"/>
                    </a:cubicBezTo>
                    <a:cubicBezTo>
                      <a:pt x="45" y="91"/>
                      <a:pt x="45" y="91"/>
                      <a:pt x="46" y="91"/>
                    </a:cubicBezTo>
                    <a:cubicBezTo>
                      <a:pt x="46" y="91"/>
                      <a:pt x="47" y="91"/>
                      <a:pt x="47" y="91"/>
                    </a:cubicBezTo>
                    <a:cubicBezTo>
                      <a:pt x="47" y="90"/>
                      <a:pt x="48" y="88"/>
                      <a:pt x="48" y="88"/>
                    </a:cubicBezTo>
                    <a:cubicBezTo>
                      <a:pt x="48" y="88"/>
                      <a:pt x="51" y="89"/>
                      <a:pt x="50" y="88"/>
                    </a:cubicBezTo>
                    <a:cubicBezTo>
                      <a:pt x="49" y="87"/>
                      <a:pt x="47" y="86"/>
                      <a:pt x="47" y="86"/>
                    </a:cubicBezTo>
                    <a:cubicBezTo>
                      <a:pt x="47" y="86"/>
                      <a:pt x="46" y="86"/>
                      <a:pt x="46" y="87"/>
                    </a:cubicBezTo>
                    <a:cubicBezTo>
                      <a:pt x="45" y="88"/>
                      <a:pt x="46" y="88"/>
                      <a:pt x="45" y="89"/>
                    </a:cubicBezTo>
                    <a:cubicBezTo>
                      <a:pt x="44" y="89"/>
                      <a:pt x="44" y="89"/>
                      <a:pt x="43" y="89"/>
                    </a:cubicBezTo>
                    <a:cubicBezTo>
                      <a:pt x="43" y="89"/>
                      <a:pt x="43" y="89"/>
                      <a:pt x="42" y="89"/>
                    </a:cubicBezTo>
                    <a:cubicBezTo>
                      <a:pt x="42" y="89"/>
                      <a:pt x="40" y="89"/>
                      <a:pt x="40" y="88"/>
                    </a:cubicBezTo>
                    <a:cubicBezTo>
                      <a:pt x="40" y="88"/>
                      <a:pt x="40" y="88"/>
                      <a:pt x="40" y="87"/>
                    </a:cubicBezTo>
                    <a:cubicBezTo>
                      <a:pt x="40" y="86"/>
                      <a:pt x="40" y="85"/>
                      <a:pt x="42" y="85"/>
                    </a:cubicBezTo>
                    <a:cubicBezTo>
                      <a:pt x="43" y="85"/>
                      <a:pt x="43" y="86"/>
                      <a:pt x="43" y="85"/>
                    </a:cubicBezTo>
                    <a:cubicBezTo>
                      <a:pt x="43" y="85"/>
                      <a:pt x="43" y="84"/>
                      <a:pt x="42" y="84"/>
                    </a:cubicBezTo>
                    <a:cubicBezTo>
                      <a:pt x="42" y="83"/>
                      <a:pt x="42" y="83"/>
                      <a:pt x="41" y="83"/>
                    </a:cubicBezTo>
                    <a:cubicBezTo>
                      <a:pt x="40" y="83"/>
                      <a:pt x="38" y="84"/>
                      <a:pt x="38" y="84"/>
                    </a:cubicBezTo>
                    <a:cubicBezTo>
                      <a:pt x="38" y="84"/>
                      <a:pt x="39" y="84"/>
                      <a:pt x="37" y="84"/>
                    </a:cubicBezTo>
                    <a:cubicBezTo>
                      <a:pt x="36" y="83"/>
                      <a:pt x="37" y="83"/>
                      <a:pt x="36" y="82"/>
                    </a:cubicBezTo>
                    <a:cubicBezTo>
                      <a:pt x="36" y="81"/>
                      <a:pt x="36" y="81"/>
                      <a:pt x="35" y="81"/>
                    </a:cubicBezTo>
                    <a:cubicBezTo>
                      <a:pt x="35" y="81"/>
                      <a:pt x="35" y="81"/>
                      <a:pt x="34" y="81"/>
                    </a:cubicBezTo>
                    <a:cubicBezTo>
                      <a:pt x="33" y="80"/>
                      <a:pt x="32" y="80"/>
                      <a:pt x="32" y="79"/>
                    </a:cubicBezTo>
                    <a:cubicBezTo>
                      <a:pt x="32" y="78"/>
                      <a:pt x="32" y="77"/>
                      <a:pt x="33" y="78"/>
                    </a:cubicBezTo>
                    <a:cubicBezTo>
                      <a:pt x="34" y="78"/>
                      <a:pt x="33" y="77"/>
                      <a:pt x="34" y="78"/>
                    </a:cubicBezTo>
                    <a:cubicBezTo>
                      <a:pt x="36" y="79"/>
                      <a:pt x="36" y="79"/>
                      <a:pt x="36" y="79"/>
                    </a:cubicBezTo>
                    <a:cubicBezTo>
                      <a:pt x="36" y="79"/>
                      <a:pt x="37" y="79"/>
                      <a:pt x="36" y="78"/>
                    </a:cubicBezTo>
                    <a:cubicBezTo>
                      <a:pt x="36" y="77"/>
                      <a:pt x="35" y="76"/>
                      <a:pt x="35" y="76"/>
                    </a:cubicBezTo>
                    <a:cubicBezTo>
                      <a:pt x="35" y="76"/>
                      <a:pt x="34" y="76"/>
                      <a:pt x="34" y="75"/>
                    </a:cubicBezTo>
                    <a:cubicBezTo>
                      <a:pt x="34" y="74"/>
                      <a:pt x="34" y="74"/>
                      <a:pt x="33" y="73"/>
                    </a:cubicBezTo>
                    <a:cubicBezTo>
                      <a:pt x="33" y="73"/>
                      <a:pt x="34" y="73"/>
                      <a:pt x="34" y="73"/>
                    </a:cubicBezTo>
                    <a:cubicBezTo>
                      <a:pt x="35" y="73"/>
                      <a:pt x="34" y="73"/>
                      <a:pt x="35" y="73"/>
                    </a:cubicBezTo>
                    <a:cubicBezTo>
                      <a:pt x="37" y="73"/>
                      <a:pt x="36" y="73"/>
                      <a:pt x="37" y="73"/>
                    </a:cubicBezTo>
                    <a:cubicBezTo>
                      <a:pt x="37" y="73"/>
                      <a:pt x="38" y="73"/>
                      <a:pt x="38" y="73"/>
                    </a:cubicBezTo>
                    <a:cubicBezTo>
                      <a:pt x="38" y="74"/>
                      <a:pt x="39" y="72"/>
                      <a:pt x="39" y="72"/>
                    </a:cubicBezTo>
                    <a:cubicBezTo>
                      <a:pt x="39" y="72"/>
                      <a:pt x="38" y="71"/>
                      <a:pt x="39" y="71"/>
                    </a:cubicBezTo>
                    <a:cubicBezTo>
                      <a:pt x="40" y="71"/>
                      <a:pt x="40" y="72"/>
                      <a:pt x="41" y="72"/>
                    </a:cubicBezTo>
                    <a:cubicBezTo>
                      <a:pt x="43" y="72"/>
                      <a:pt x="43" y="73"/>
                      <a:pt x="44" y="73"/>
                    </a:cubicBezTo>
                    <a:cubicBezTo>
                      <a:pt x="44" y="72"/>
                      <a:pt x="45" y="73"/>
                      <a:pt x="45" y="72"/>
                    </a:cubicBezTo>
                    <a:cubicBezTo>
                      <a:pt x="44" y="71"/>
                      <a:pt x="44" y="72"/>
                      <a:pt x="44" y="71"/>
                    </a:cubicBezTo>
                    <a:cubicBezTo>
                      <a:pt x="43" y="70"/>
                      <a:pt x="43" y="71"/>
                      <a:pt x="43" y="69"/>
                    </a:cubicBezTo>
                    <a:cubicBezTo>
                      <a:pt x="44" y="68"/>
                      <a:pt x="44" y="67"/>
                      <a:pt x="44" y="67"/>
                    </a:cubicBezTo>
                    <a:cubicBezTo>
                      <a:pt x="44" y="66"/>
                      <a:pt x="44" y="66"/>
                      <a:pt x="44" y="66"/>
                    </a:cubicBezTo>
                    <a:cubicBezTo>
                      <a:pt x="46" y="64"/>
                      <a:pt x="46" y="64"/>
                      <a:pt x="46" y="64"/>
                    </a:cubicBezTo>
                    <a:cubicBezTo>
                      <a:pt x="46" y="64"/>
                      <a:pt x="47" y="64"/>
                      <a:pt x="48" y="64"/>
                    </a:cubicBezTo>
                    <a:cubicBezTo>
                      <a:pt x="50" y="64"/>
                      <a:pt x="51" y="65"/>
                      <a:pt x="52" y="65"/>
                    </a:cubicBezTo>
                    <a:cubicBezTo>
                      <a:pt x="54" y="65"/>
                      <a:pt x="55" y="65"/>
                      <a:pt x="55" y="65"/>
                    </a:cubicBezTo>
                    <a:cubicBezTo>
                      <a:pt x="54" y="64"/>
                      <a:pt x="54" y="64"/>
                      <a:pt x="54" y="64"/>
                    </a:cubicBezTo>
                    <a:cubicBezTo>
                      <a:pt x="54" y="64"/>
                      <a:pt x="54" y="64"/>
                      <a:pt x="54" y="63"/>
                    </a:cubicBezTo>
                    <a:cubicBezTo>
                      <a:pt x="55" y="63"/>
                      <a:pt x="55" y="63"/>
                      <a:pt x="56" y="63"/>
                    </a:cubicBezTo>
                    <a:cubicBezTo>
                      <a:pt x="56" y="63"/>
                      <a:pt x="57" y="61"/>
                      <a:pt x="57" y="61"/>
                    </a:cubicBezTo>
                    <a:cubicBezTo>
                      <a:pt x="56" y="60"/>
                      <a:pt x="56" y="60"/>
                      <a:pt x="55" y="59"/>
                    </a:cubicBezTo>
                    <a:cubicBezTo>
                      <a:pt x="53" y="59"/>
                      <a:pt x="50" y="59"/>
                      <a:pt x="50" y="59"/>
                    </a:cubicBezTo>
                    <a:cubicBezTo>
                      <a:pt x="50" y="59"/>
                      <a:pt x="49" y="59"/>
                      <a:pt x="48" y="59"/>
                    </a:cubicBezTo>
                    <a:cubicBezTo>
                      <a:pt x="47" y="59"/>
                      <a:pt x="45" y="59"/>
                      <a:pt x="45" y="58"/>
                    </a:cubicBezTo>
                    <a:cubicBezTo>
                      <a:pt x="44" y="58"/>
                      <a:pt x="44" y="58"/>
                      <a:pt x="44" y="56"/>
                    </a:cubicBezTo>
                    <a:cubicBezTo>
                      <a:pt x="44" y="55"/>
                      <a:pt x="43" y="55"/>
                      <a:pt x="43" y="55"/>
                    </a:cubicBezTo>
                    <a:cubicBezTo>
                      <a:pt x="44" y="53"/>
                      <a:pt x="44" y="53"/>
                      <a:pt x="44" y="53"/>
                    </a:cubicBezTo>
                    <a:cubicBezTo>
                      <a:pt x="44" y="53"/>
                      <a:pt x="43" y="52"/>
                      <a:pt x="43" y="52"/>
                    </a:cubicBezTo>
                    <a:cubicBezTo>
                      <a:pt x="42" y="52"/>
                      <a:pt x="42" y="52"/>
                      <a:pt x="42" y="52"/>
                    </a:cubicBezTo>
                    <a:cubicBezTo>
                      <a:pt x="41" y="52"/>
                      <a:pt x="42" y="52"/>
                      <a:pt x="40" y="51"/>
                    </a:cubicBezTo>
                    <a:cubicBezTo>
                      <a:pt x="38" y="51"/>
                      <a:pt x="37" y="50"/>
                      <a:pt x="37" y="50"/>
                    </a:cubicBezTo>
                    <a:cubicBezTo>
                      <a:pt x="37" y="49"/>
                      <a:pt x="37" y="49"/>
                      <a:pt x="39" y="49"/>
                    </a:cubicBezTo>
                    <a:cubicBezTo>
                      <a:pt x="40" y="49"/>
                      <a:pt x="41" y="49"/>
                      <a:pt x="42" y="49"/>
                    </a:cubicBezTo>
                    <a:cubicBezTo>
                      <a:pt x="43" y="50"/>
                      <a:pt x="45" y="49"/>
                      <a:pt x="45" y="49"/>
                    </a:cubicBezTo>
                    <a:cubicBezTo>
                      <a:pt x="45" y="49"/>
                      <a:pt x="44" y="49"/>
                      <a:pt x="46" y="50"/>
                    </a:cubicBezTo>
                    <a:cubicBezTo>
                      <a:pt x="48" y="51"/>
                      <a:pt x="47" y="51"/>
                      <a:pt x="48" y="51"/>
                    </a:cubicBezTo>
                    <a:cubicBezTo>
                      <a:pt x="49" y="51"/>
                      <a:pt x="50" y="50"/>
                      <a:pt x="49" y="50"/>
                    </a:cubicBezTo>
                    <a:cubicBezTo>
                      <a:pt x="49" y="49"/>
                      <a:pt x="50" y="49"/>
                      <a:pt x="49" y="49"/>
                    </a:cubicBezTo>
                    <a:cubicBezTo>
                      <a:pt x="48" y="48"/>
                      <a:pt x="48" y="48"/>
                      <a:pt x="48" y="48"/>
                    </a:cubicBezTo>
                    <a:cubicBezTo>
                      <a:pt x="48" y="48"/>
                      <a:pt x="48" y="48"/>
                      <a:pt x="48" y="47"/>
                    </a:cubicBezTo>
                    <a:cubicBezTo>
                      <a:pt x="48" y="46"/>
                      <a:pt x="49" y="45"/>
                      <a:pt x="49" y="45"/>
                    </a:cubicBezTo>
                    <a:cubicBezTo>
                      <a:pt x="50" y="45"/>
                      <a:pt x="50" y="45"/>
                      <a:pt x="50" y="44"/>
                    </a:cubicBezTo>
                    <a:cubicBezTo>
                      <a:pt x="50" y="44"/>
                      <a:pt x="50" y="43"/>
                      <a:pt x="50" y="43"/>
                    </a:cubicBezTo>
                    <a:cubicBezTo>
                      <a:pt x="50" y="42"/>
                      <a:pt x="51" y="41"/>
                      <a:pt x="51" y="41"/>
                    </a:cubicBezTo>
                    <a:cubicBezTo>
                      <a:pt x="51" y="41"/>
                      <a:pt x="50" y="40"/>
                      <a:pt x="50" y="40"/>
                    </a:cubicBezTo>
                    <a:cubicBezTo>
                      <a:pt x="50" y="40"/>
                      <a:pt x="48" y="40"/>
                      <a:pt x="48" y="41"/>
                    </a:cubicBezTo>
                    <a:cubicBezTo>
                      <a:pt x="48" y="41"/>
                      <a:pt x="48" y="41"/>
                      <a:pt x="48" y="42"/>
                    </a:cubicBezTo>
                    <a:cubicBezTo>
                      <a:pt x="47" y="42"/>
                      <a:pt x="47" y="42"/>
                      <a:pt x="46" y="42"/>
                    </a:cubicBezTo>
                    <a:cubicBezTo>
                      <a:pt x="46" y="43"/>
                      <a:pt x="46" y="43"/>
                      <a:pt x="46" y="43"/>
                    </a:cubicBezTo>
                    <a:cubicBezTo>
                      <a:pt x="46" y="44"/>
                      <a:pt x="45" y="45"/>
                      <a:pt x="45" y="45"/>
                    </a:cubicBezTo>
                    <a:cubicBezTo>
                      <a:pt x="45" y="45"/>
                      <a:pt x="44" y="43"/>
                      <a:pt x="44" y="42"/>
                    </a:cubicBezTo>
                    <a:cubicBezTo>
                      <a:pt x="44" y="42"/>
                      <a:pt x="45" y="41"/>
                      <a:pt x="46" y="41"/>
                    </a:cubicBezTo>
                    <a:cubicBezTo>
                      <a:pt x="47" y="41"/>
                      <a:pt x="47" y="41"/>
                      <a:pt x="47" y="40"/>
                    </a:cubicBezTo>
                    <a:cubicBezTo>
                      <a:pt x="47" y="40"/>
                      <a:pt x="47" y="40"/>
                      <a:pt x="47" y="39"/>
                    </a:cubicBezTo>
                    <a:cubicBezTo>
                      <a:pt x="47" y="38"/>
                      <a:pt x="47" y="38"/>
                      <a:pt x="47" y="38"/>
                    </a:cubicBezTo>
                    <a:cubicBezTo>
                      <a:pt x="48" y="37"/>
                      <a:pt x="49" y="36"/>
                      <a:pt x="50" y="36"/>
                    </a:cubicBezTo>
                    <a:cubicBezTo>
                      <a:pt x="50" y="36"/>
                      <a:pt x="49" y="34"/>
                      <a:pt x="51" y="36"/>
                    </a:cubicBezTo>
                    <a:cubicBezTo>
                      <a:pt x="52" y="37"/>
                      <a:pt x="52" y="37"/>
                      <a:pt x="53" y="38"/>
                    </a:cubicBezTo>
                    <a:cubicBezTo>
                      <a:pt x="54" y="38"/>
                      <a:pt x="56" y="39"/>
                      <a:pt x="56" y="38"/>
                    </a:cubicBezTo>
                    <a:cubicBezTo>
                      <a:pt x="56" y="38"/>
                      <a:pt x="56" y="37"/>
                      <a:pt x="56" y="36"/>
                    </a:cubicBezTo>
                    <a:cubicBezTo>
                      <a:pt x="56" y="36"/>
                      <a:pt x="55" y="36"/>
                      <a:pt x="56" y="35"/>
                    </a:cubicBezTo>
                    <a:cubicBezTo>
                      <a:pt x="56" y="35"/>
                      <a:pt x="56" y="35"/>
                      <a:pt x="57" y="35"/>
                    </a:cubicBezTo>
                    <a:cubicBezTo>
                      <a:pt x="59" y="36"/>
                      <a:pt x="58" y="36"/>
                      <a:pt x="59" y="37"/>
                    </a:cubicBezTo>
                    <a:cubicBezTo>
                      <a:pt x="61" y="38"/>
                      <a:pt x="61" y="38"/>
                      <a:pt x="61" y="38"/>
                    </a:cubicBezTo>
                    <a:cubicBezTo>
                      <a:pt x="62" y="38"/>
                      <a:pt x="62" y="38"/>
                      <a:pt x="63" y="38"/>
                    </a:cubicBezTo>
                    <a:cubicBezTo>
                      <a:pt x="64" y="38"/>
                      <a:pt x="63" y="37"/>
                      <a:pt x="65" y="39"/>
                    </a:cubicBezTo>
                    <a:cubicBezTo>
                      <a:pt x="66" y="40"/>
                      <a:pt x="66" y="40"/>
                      <a:pt x="67" y="40"/>
                    </a:cubicBezTo>
                    <a:cubicBezTo>
                      <a:pt x="68" y="41"/>
                      <a:pt x="70" y="40"/>
                      <a:pt x="70" y="40"/>
                    </a:cubicBezTo>
                    <a:cubicBezTo>
                      <a:pt x="70" y="40"/>
                      <a:pt x="70" y="39"/>
                      <a:pt x="71" y="41"/>
                    </a:cubicBezTo>
                    <a:cubicBezTo>
                      <a:pt x="72" y="43"/>
                      <a:pt x="73" y="43"/>
                      <a:pt x="73" y="43"/>
                    </a:cubicBezTo>
                    <a:cubicBezTo>
                      <a:pt x="73" y="44"/>
                      <a:pt x="74" y="45"/>
                      <a:pt x="74" y="45"/>
                    </a:cubicBezTo>
                    <a:cubicBezTo>
                      <a:pt x="74" y="45"/>
                      <a:pt x="74" y="45"/>
                      <a:pt x="74" y="46"/>
                    </a:cubicBezTo>
                    <a:cubicBezTo>
                      <a:pt x="74" y="46"/>
                      <a:pt x="74" y="47"/>
                      <a:pt x="75" y="47"/>
                    </a:cubicBezTo>
                    <a:cubicBezTo>
                      <a:pt x="75" y="47"/>
                      <a:pt x="76" y="47"/>
                      <a:pt x="76" y="47"/>
                    </a:cubicBezTo>
                    <a:cubicBezTo>
                      <a:pt x="76" y="47"/>
                      <a:pt x="77" y="46"/>
                      <a:pt x="77" y="46"/>
                    </a:cubicBezTo>
                    <a:cubicBezTo>
                      <a:pt x="77" y="46"/>
                      <a:pt x="79" y="45"/>
                      <a:pt x="79" y="45"/>
                    </a:cubicBezTo>
                    <a:cubicBezTo>
                      <a:pt x="79" y="45"/>
                      <a:pt x="79" y="44"/>
                      <a:pt x="81" y="45"/>
                    </a:cubicBezTo>
                    <a:cubicBezTo>
                      <a:pt x="82" y="45"/>
                      <a:pt x="84" y="46"/>
                      <a:pt x="84" y="46"/>
                    </a:cubicBezTo>
                    <a:cubicBezTo>
                      <a:pt x="84" y="46"/>
                      <a:pt x="84" y="47"/>
                      <a:pt x="84" y="47"/>
                    </a:cubicBezTo>
                    <a:cubicBezTo>
                      <a:pt x="85" y="47"/>
                      <a:pt x="88" y="47"/>
                      <a:pt x="88" y="47"/>
                    </a:cubicBezTo>
                    <a:cubicBezTo>
                      <a:pt x="89" y="48"/>
                      <a:pt x="89" y="48"/>
                      <a:pt x="89" y="48"/>
                    </a:cubicBezTo>
                    <a:cubicBezTo>
                      <a:pt x="89" y="48"/>
                      <a:pt x="90" y="49"/>
                      <a:pt x="90" y="49"/>
                    </a:cubicBezTo>
                    <a:cubicBezTo>
                      <a:pt x="90" y="50"/>
                      <a:pt x="91" y="52"/>
                      <a:pt x="91" y="52"/>
                    </a:cubicBezTo>
                    <a:cubicBezTo>
                      <a:pt x="94" y="53"/>
                      <a:pt x="94" y="53"/>
                      <a:pt x="94" y="53"/>
                    </a:cubicBezTo>
                    <a:cubicBezTo>
                      <a:pt x="92" y="50"/>
                      <a:pt x="92" y="50"/>
                      <a:pt x="92" y="50"/>
                    </a:cubicBezTo>
                    <a:cubicBezTo>
                      <a:pt x="92" y="50"/>
                      <a:pt x="90" y="48"/>
                      <a:pt x="92" y="48"/>
                    </a:cubicBezTo>
                    <a:cubicBezTo>
                      <a:pt x="94" y="48"/>
                      <a:pt x="95" y="47"/>
                      <a:pt x="95" y="47"/>
                    </a:cubicBezTo>
                    <a:cubicBezTo>
                      <a:pt x="95" y="46"/>
                      <a:pt x="95" y="46"/>
                      <a:pt x="95" y="46"/>
                    </a:cubicBezTo>
                    <a:cubicBezTo>
                      <a:pt x="92" y="46"/>
                      <a:pt x="92" y="46"/>
                      <a:pt x="92" y="46"/>
                    </a:cubicBezTo>
                    <a:cubicBezTo>
                      <a:pt x="92" y="46"/>
                      <a:pt x="92" y="44"/>
                      <a:pt x="92" y="44"/>
                    </a:cubicBezTo>
                    <a:cubicBezTo>
                      <a:pt x="93" y="44"/>
                      <a:pt x="94" y="42"/>
                      <a:pt x="96" y="42"/>
                    </a:cubicBezTo>
                    <a:cubicBezTo>
                      <a:pt x="98" y="42"/>
                      <a:pt x="100" y="41"/>
                      <a:pt x="100" y="41"/>
                    </a:cubicBezTo>
                    <a:cubicBezTo>
                      <a:pt x="100" y="41"/>
                      <a:pt x="100" y="40"/>
                      <a:pt x="102" y="40"/>
                    </a:cubicBezTo>
                    <a:cubicBezTo>
                      <a:pt x="104" y="40"/>
                      <a:pt x="105" y="40"/>
                      <a:pt x="106" y="40"/>
                    </a:cubicBezTo>
                    <a:cubicBezTo>
                      <a:pt x="107" y="40"/>
                      <a:pt x="107" y="40"/>
                      <a:pt x="107" y="39"/>
                    </a:cubicBezTo>
                    <a:cubicBezTo>
                      <a:pt x="107" y="38"/>
                      <a:pt x="106" y="38"/>
                      <a:pt x="108" y="37"/>
                    </a:cubicBezTo>
                    <a:cubicBezTo>
                      <a:pt x="109" y="37"/>
                      <a:pt x="110" y="36"/>
                      <a:pt x="110" y="36"/>
                    </a:cubicBezTo>
                    <a:cubicBezTo>
                      <a:pt x="111" y="32"/>
                      <a:pt x="111" y="32"/>
                      <a:pt x="111" y="32"/>
                    </a:cubicBezTo>
                    <a:cubicBezTo>
                      <a:pt x="107" y="34"/>
                      <a:pt x="107" y="34"/>
                      <a:pt x="107" y="34"/>
                    </a:cubicBezTo>
                    <a:cubicBezTo>
                      <a:pt x="107" y="34"/>
                      <a:pt x="107" y="32"/>
                      <a:pt x="106" y="32"/>
                    </a:cubicBezTo>
                    <a:cubicBezTo>
                      <a:pt x="105" y="32"/>
                      <a:pt x="102" y="34"/>
                      <a:pt x="102" y="34"/>
                    </a:cubicBezTo>
                    <a:cubicBezTo>
                      <a:pt x="102" y="34"/>
                      <a:pt x="102" y="33"/>
                      <a:pt x="101" y="33"/>
                    </a:cubicBezTo>
                    <a:cubicBezTo>
                      <a:pt x="101" y="32"/>
                      <a:pt x="101" y="32"/>
                      <a:pt x="100" y="32"/>
                    </a:cubicBezTo>
                    <a:cubicBezTo>
                      <a:pt x="99" y="32"/>
                      <a:pt x="100" y="32"/>
                      <a:pt x="98" y="31"/>
                    </a:cubicBezTo>
                    <a:cubicBezTo>
                      <a:pt x="96" y="30"/>
                      <a:pt x="95" y="28"/>
                      <a:pt x="95" y="28"/>
                    </a:cubicBezTo>
                    <a:cubicBezTo>
                      <a:pt x="95" y="28"/>
                      <a:pt x="96" y="28"/>
                      <a:pt x="94" y="28"/>
                    </a:cubicBezTo>
                    <a:cubicBezTo>
                      <a:pt x="93" y="27"/>
                      <a:pt x="93" y="27"/>
                      <a:pt x="93" y="27"/>
                    </a:cubicBezTo>
                    <a:cubicBezTo>
                      <a:pt x="92" y="26"/>
                      <a:pt x="92" y="26"/>
                      <a:pt x="94" y="25"/>
                    </a:cubicBezTo>
                    <a:cubicBezTo>
                      <a:pt x="95" y="24"/>
                      <a:pt x="94" y="24"/>
                      <a:pt x="96" y="23"/>
                    </a:cubicBezTo>
                    <a:cubicBezTo>
                      <a:pt x="97" y="22"/>
                      <a:pt x="96" y="21"/>
                      <a:pt x="98" y="22"/>
                    </a:cubicBezTo>
                    <a:cubicBezTo>
                      <a:pt x="101" y="23"/>
                      <a:pt x="101" y="23"/>
                      <a:pt x="102" y="24"/>
                    </a:cubicBezTo>
                    <a:cubicBezTo>
                      <a:pt x="103" y="24"/>
                      <a:pt x="107" y="24"/>
                      <a:pt x="105" y="23"/>
                    </a:cubicBezTo>
                    <a:cubicBezTo>
                      <a:pt x="104" y="22"/>
                      <a:pt x="102" y="21"/>
                      <a:pt x="102" y="20"/>
                    </a:cubicBezTo>
                    <a:cubicBezTo>
                      <a:pt x="102" y="20"/>
                      <a:pt x="100" y="20"/>
                      <a:pt x="102" y="20"/>
                    </a:cubicBezTo>
                    <a:cubicBezTo>
                      <a:pt x="103" y="20"/>
                      <a:pt x="104" y="19"/>
                      <a:pt x="105" y="20"/>
                    </a:cubicBezTo>
                    <a:cubicBezTo>
                      <a:pt x="105" y="20"/>
                      <a:pt x="103" y="20"/>
                      <a:pt x="106" y="20"/>
                    </a:cubicBezTo>
                    <a:cubicBezTo>
                      <a:pt x="109" y="20"/>
                      <a:pt x="110" y="20"/>
                      <a:pt x="108" y="19"/>
                    </a:cubicBezTo>
                    <a:cubicBezTo>
                      <a:pt x="107" y="18"/>
                      <a:pt x="107" y="18"/>
                      <a:pt x="106" y="17"/>
                    </a:cubicBezTo>
                    <a:cubicBezTo>
                      <a:pt x="106" y="16"/>
                      <a:pt x="105" y="16"/>
                      <a:pt x="106" y="16"/>
                    </a:cubicBezTo>
                    <a:cubicBezTo>
                      <a:pt x="106" y="15"/>
                      <a:pt x="106" y="16"/>
                      <a:pt x="107" y="15"/>
                    </a:cubicBezTo>
                    <a:cubicBezTo>
                      <a:pt x="107" y="14"/>
                      <a:pt x="107" y="13"/>
                      <a:pt x="107" y="13"/>
                    </a:cubicBezTo>
                    <a:cubicBezTo>
                      <a:pt x="107" y="13"/>
                      <a:pt x="106" y="13"/>
                      <a:pt x="107" y="12"/>
                    </a:cubicBezTo>
                    <a:cubicBezTo>
                      <a:pt x="109" y="10"/>
                      <a:pt x="109" y="10"/>
                      <a:pt x="110" y="10"/>
                    </a:cubicBezTo>
                    <a:cubicBezTo>
                      <a:pt x="110" y="10"/>
                      <a:pt x="111" y="9"/>
                      <a:pt x="112" y="9"/>
                    </a:cubicBezTo>
                    <a:cubicBezTo>
                      <a:pt x="112" y="8"/>
                      <a:pt x="113" y="6"/>
                      <a:pt x="113" y="6"/>
                    </a:cubicBezTo>
                    <a:cubicBezTo>
                      <a:pt x="116" y="6"/>
                      <a:pt x="116" y="6"/>
                      <a:pt x="116" y="6"/>
                    </a:cubicBezTo>
                    <a:cubicBezTo>
                      <a:pt x="116" y="6"/>
                      <a:pt x="117" y="6"/>
                      <a:pt x="117" y="6"/>
                    </a:cubicBezTo>
                    <a:cubicBezTo>
                      <a:pt x="117" y="7"/>
                      <a:pt x="117" y="5"/>
                      <a:pt x="117" y="5"/>
                    </a:cubicBezTo>
                    <a:cubicBezTo>
                      <a:pt x="117" y="5"/>
                      <a:pt x="118" y="5"/>
                      <a:pt x="118" y="5"/>
                    </a:cubicBezTo>
                    <a:cubicBezTo>
                      <a:pt x="119" y="6"/>
                      <a:pt x="119" y="6"/>
                      <a:pt x="119" y="6"/>
                    </a:cubicBezTo>
                    <a:cubicBezTo>
                      <a:pt x="120" y="7"/>
                      <a:pt x="121" y="6"/>
                      <a:pt x="121" y="6"/>
                    </a:cubicBezTo>
                    <a:cubicBezTo>
                      <a:pt x="121" y="6"/>
                      <a:pt x="122" y="5"/>
                      <a:pt x="123" y="5"/>
                    </a:cubicBezTo>
                    <a:cubicBezTo>
                      <a:pt x="124" y="5"/>
                      <a:pt x="125" y="5"/>
                      <a:pt x="125" y="5"/>
                    </a:cubicBezTo>
                    <a:cubicBezTo>
                      <a:pt x="125" y="6"/>
                      <a:pt x="125" y="6"/>
                      <a:pt x="125" y="7"/>
                    </a:cubicBezTo>
                    <a:cubicBezTo>
                      <a:pt x="126" y="7"/>
                      <a:pt x="127" y="8"/>
                      <a:pt x="127" y="8"/>
                    </a:cubicBezTo>
                    <a:cubicBezTo>
                      <a:pt x="127" y="8"/>
                      <a:pt x="129" y="8"/>
                      <a:pt x="129" y="7"/>
                    </a:cubicBezTo>
                    <a:cubicBezTo>
                      <a:pt x="129" y="7"/>
                      <a:pt x="128" y="7"/>
                      <a:pt x="130" y="6"/>
                    </a:cubicBezTo>
                    <a:cubicBezTo>
                      <a:pt x="132" y="4"/>
                      <a:pt x="133" y="4"/>
                      <a:pt x="133" y="4"/>
                    </a:cubicBezTo>
                    <a:cubicBezTo>
                      <a:pt x="133" y="4"/>
                      <a:pt x="133" y="3"/>
                      <a:pt x="134" y="3"/>
                    </a:cubicBezTo>
                    <a:cubicBezTo>
                      <a:pt x="135" y="4"/>
                      <a:pt x="135" y="3"/>
                      <a:pt x="135" y="4"/>
                    </a:cubicBezTo>
                    <a:cubicBezTo>
                      <a:pt x="135" y="4"/>
                      <a:pt x="136" y="5"/>
                      <a:pt x="136" y="5"/>
                    </a:cubicBezTo>
                    <a:cubicBezTo>
                      <a:pt x="136" y="5"/>
                      <a:pt x="136" y="8"/>
                      <a:pt x="136" y="8"/>
                    </a:cubicBezTo>
                    <a:cubicBezTo>
                      <a:pt x="136" y="9"/>
                      <a:pt x="136" y="9"/>
                      <a:pt x="136" y="9"/>
                    </a:cubicBezTo>
                    <a:cubicBezTo>
                      <a:pt x="136" y="9"/>
                      <a:pt x="136" y="10"/>
                      <a:pt x="136" y="10"/>
                    </a:cubicBezTo>
                    <a:cubicBezTo>
                      <a:pt x="136" y="11"/>
                      <a:pt x="137" y="13"/>
                      <a:pt x="137" y="13"/>
                    </a:cubicBezTo>
                    <a:cubicBezTo>
                      <a:pt x="137" y="13"/>
                      <a:pt x="137" y="13"/>
                      <a:pt x="137" y="13"/>
                    </a:cubicBezTo>
                    <a:cubicBezTo>
                      <a:pt x="136" y="14"/>
                      <a:pt x="136" y="13"/>
                      <a:pt x="136" y="14"/>
                    </a:cubicBezTo>
                    <a:cubicBezTo>
                      <a:pt x="135" y="15"/>
                      <a:pt x="136" y="15"/>
                      <a:pt x="135" y="16"/>
                    </a:cubicBezTo>
                    <a:cubicBezTo>
                      <a:pt x="135" y="16"/>
                      <a:pt x="134" y="16"/>
                      <a:pt x="134" y="16"/>
                    </a:cubicBezTo>
                    <a:cubicBezTo>
                      <a:pt x="134" y="16"/>
                      <a:pt x="135" y="17"/>
                      <a:pt x="135" y="17"/>
                    </a:cubicBezTo>
                    <a:cubicBezTo>
                      <a:pt x="135" y="17"/>
                      <a:pt x="135" y="17"/>
                      <a:pt x="136" y="17"/>
                    </a:cubicBezTo>
                    <a:cubicBezTo>
                      <a:pt x="136" y="17"/>
                      <a:pt x="136" y="16"/>
                      <a:pt x="137" y="16"/>
                    </a:cubicBezTo>
                    <a:cubicBezTo>
                      <a:pt x="137" y="17"/>
                      <a:pt x="137" y="15"/>
                      <a:pt x="137" y="15"/>
                    </a:cubicBezTo>
                    <a:cubicBezTo>
                      <a:pt x="137" y="15"/>
                      <a:pt x="137" y="15"/>
                      <a:pt x="138" y="14"/>
                    </a:cubicBezTo>
                    <a:cubicBezTo>
                      <a:pt x="138" y="14"/>
                      <a:pt x="139" y="13"/>
                      <a:pt x="139" y="12"/>
                    </a:cubicBezTo>
                    <a:cubicBezTo>
                      <a:pt x="139" y="12"/>
                      <a:pt x="138" y="11"/>
                      <a:pt x="138" y="11"/>
                    </a:cubicBezTo>
                    <a:cubicBezTo>
                      <a:pt x="138" y="11"/>
                      <a:pt x="137" y="9"/>
                      <a:pt x="137" y="8"/>
                    </a:cubicBezTo>
                    <a:cubicBezTo>
                      <a:pt x="137" y="8"/>
                      <a:pt x="137" y="8"/>
                      <a:pt x="137" y="7"/>
                    </a:cubicBezTo>
                    <a:cubicBezTo>
                      <a:pt x="138" y="7"/>
                      <a:pt x="138" y="6"/>
                      <a:pt x="138" y="6"/>
                    </a:cubicBezTo>
                    <a:cubicBezTo>
                      <a:pt x="139" y="5"/>
                      <a:pt x="140" y="4"/>
                      <a:pt x="140" y="4"/>
                    </a:cubicBezTo>
                    <a:cubicBezTo>
                      <a:pt x="140" y="4"/>
                      <a:pt x="142" y="4"/>
                      <a:pt x="143" y="4"/>
                    </a:cubicBezTo>
                    <a:cubicBezTo>
                      <a:pt x="143" y="4"/>
                      <a:pt x="142" y="3"/>
                      <a:pt x="144" y="4"/>
                    </a:cubicBezTo>
                    <a:cubicBezTo>
                      <a:pt x="145" y="5"/>
                      <a:pt x="145" y="5"/>
                      <a:pt x="145" y="5"/>
                    </a:cubicBezTo>
                    <a:cubicBezTo>
                      <a:pt x="145" y="6"/>
                      <a:pt x="144" y="6"/>
                      <a:pt x="146" y="6"/>
                    </a:cubicBezTo>
                    <a:cubicBezTo>
                      <a:pt x="147" y="6"/>
                      <a:pt x="148" y="6"/>
                      <a:pt x="147" y="6"/>
                    </a:cubicBezTo>
                    <a:cubicBezTo>
                      <a:pt x="146" y="5"/>
                      <a:pt x="146" y="4"/>
                      <a:pt x="145" y="4"/>
                    </a:cubicBezTo>
                    <a:cubicBezTo>
                      <a:pt x="145" y="4"/>
                      <a:pt x="144" y="3"/>
                      <a:pt x="144" y="3"/>
                    </a:cubicBezTo>
                    <a:cubicBezTo>
                      <a:pt x="144" y="2"/>
                      <a:pt x="144" y="0"/>
                      <a:pt x="145" y="1"/>
                    </a:cubicBezTo>
                    <a:cubicBezTo>
                      <a:pt x="146" y="1"/>
                      <a:pt x="145" y="0"/>
                      <a:pt x="146" y="1"/>
                    </a:cubicBezTo>
                    <a:cubicBezTo>
                      <a:pt x="148" y="3"/>
                      <a:pt x="149" y="4"/>
                      <a:pt x="149" y="4"/>
                    </a:cubicBezTo>
                    <a:cubicBezTo>
                      <a:pt x="149" y="5"/>
                      <a:pt x="150" y="5"/>
                      <a:pt x="150" y="5"/>
                    </a:cubicBezTo>
                    <a:cubicBezTo>
                      <a:pt x="150" y="6"/>
                      <a:pt x="150" y="6"/>
                      <a:pt x="150" y="6"/>
                    </a:cubicBezTo>
                    <a:cubicBezTo>
                      <a:pt x="151" y="7"/>
                      <a:pt x="152" y="8"/>
                      <a:pt x="152" y="8"/>
                    </a:cubicBezTo>
                    <a:cubicBezTo>
                      <a:pt x="152" y="8"/>
                      <a:pt x="152" y="8"/>
                      <a:pt x="153" y="8"/>
                    </a:cubicBezTo>
                    <a:cubicBezTo>
                      <a:pt x="153" y="9"/>
                      <a:pt x="155" y="10"/>
                      <a:pt x="155" y="10"/>
                    </a:cubicBezTo>
                    <a:cubicBezTo>
                      <a:pt x="155" y="10"/>
                      <a:pt x="156" y="11"/>
                      <a:pt x="156" y="11"/>
                    </a:cubicBezTo>
                    <a:cubicBezTo>
                      <a:pt x="155" y="12"/>
                      <a:pt x="155" y="13"/>
                      <a:pt x="155" y="13"/>
                    </a:cubicBezTo>
                    <a:cubicBezTo>
                      <a:pt x="153" y="16"/>
                      <a:pt x="153" y="16"/>
                      <a:pt x="153" y="16"/>
                    </a:cubicBezTo>
                    <a:cubicBezTo>
                      <a:pt x="152" y="18"/>
                      <a:pt x="152" y="18"/>
                      <a:pt x="152" y="18"/>
                    </a:cubicBezTo>
                    <a:cubicBezTo>
                      <a:pt x="152" y="19"/>
                      <a:pt x="152" y="19"/>
                      <a:pt x="152" y="19"/>
                    </a:cubicBezTo>
                    <a:cubicBezTo>
                      <a:pt x="151" y="20"/>
                      <a:pt x="151" y="21"/>
                      <a:pt x="151" y="21"/>
                    </a:cubicBezTo>
                    <a:cubicBezTo>
                      <a:pt x="151" y="21"/>
                      <a:pt x="150" y="22"/>
                      <a:pt x="148" y="22"/>
                    </a:cubicBezTo>
                    <a:cubicBezTo>
                      <a:pt x="146" y="21"/>
                      <a:pt x="144" y="23"/>
                      <a:pt x="144" y="23"/>
                    </a:cubicBezTo>
                    <a:cubicBezTo>
                      <a:pt x="144" y="23"/>
                      <a:pt x="139" y="22"/>
                      <a:pt x="138" y="22"/>
                    </a:cubicBezTo>
                    <a:cubicBezTo>
                      <a:pt x="137" y="22"/>
                      <a:pt x="137" y="26"/>
                      <a:pt x="137" y="27"/>
                    </a:cubicBezTo>
                    <a:cubicBezTo>
                      <a:pt x="137" y="28"/>
                      <a:pt x="135" y="29"/>
                      <a:pt x="132" y="29"/>
                    </a:cubicBezTo>
                    <a:cubicBezTo>
                      <a:pt x="129" y="30"/>
                      <a:pt x="131" y="30"/>
                      <a:pt x="130" y="33"/>
                    </a:cubicBezTo>
                    <a:cubicBezTo>
                      <a:pt x="129" y="37"/>
                      <a:pt x="128" y="34"/>
                      <a:pt x="126" y="33"/>
                    </a:cubicBezTo>
                    <a:cubicBezTo>
                      <a:pt x="124" y="33"/>
                      <a:pt x="124" y="33"/>
                      <a:pt x="121" y="33"/>
                    </a:cubicBezTo>
                    <a:cubicBezTo>
                      <a:pt x="118" y="34"/>
                      <a:pt x="120" y="36"/>
                      <a:pt x="120" y="36"/>
                    </a:cubicBezTo>
                    <a:cubicBezTo>
                      <a:pt x="120" y="36"/>
                      <a:pt x="122" y="38"/>
                      <a:pt x="123" y="38"/>
                    </a:cubicBezTo>
                    <a:cubicBezTo>
                      <a:pt x="125" y="39"/>
                      <a:pt x="123" y="41"/>
                      <a:pt x="123" y="41"/>
                    </a:cubicBezTo>
                    <a:cubicBezTo>
                      <a:pt x="123" y="41"/>
                      <a:pt x="122" y="43"/>
                      <a:pt x="121" y="43"/>
                    </a:cubicBezTo>
                    <a:cubicBezTo>
                      <a:pt x="120" y="42"/>
                      <a:pt x="115" y="42"/>
                      <a:pt x="115" y="42"/>
                    </a:cubicBezTo>
                    <a:cubicBezTo>
                      <a:pt x="110" y="45"/>
                      <a:pt x="110" y="45"/>
                      <a:pt x="110" y="45"/>
                    </a:cubicBezTo>
                    <a:cubicBezTo>
                      <a:pt x="110" y="45"/>
                      <a:pt x="111" y="49"/>
                      <a:pt x="114" y="53"/>
                    </a:cubicBezTo>
                    <a:cubicBezTo>
                      <a:pt x="117" y="57"/>
                      <a:pt x="114" y="54"/>
                      <a:pt x="114" y="54"/>
                    </a:cubicBezTo>
                    <a:cubicBezTo>
                      <a:pt x="114" y="54"/>
                      <a:pt x="115" y="57"/>
                      <a:pt x="115" y="59"/>
                    </a:cubicBezTo>
                    <a:cubicBezTo>
                      <a:pt x="115" y="61"/>
                      <a:pt x="115" y="60"/>
                      <a:pt x="116" y="60"/>
                    </a:cubicBezTo>
                    <a:cubicBezTo>
                      <a:pt x="117" y="60"/>
                      <a:pt x="119" y="60"/>
                      <a:pt x="119" y="60"/>
                    </a:cubicBezTo>
                    <a:cubicBezTo>
                      <a:pt x="119" y="60"/>
                      <a:pt x="123" y="66"/>
                      <a:pt x="123" y="66"/>
                    </a:cubicBezTo>
                    <a:cubicBezTo>
                      <a:pt x="124" y="66"/>
                      <a:pt x="129" y="65"/>
                      <a:pt x="129" y="65"/>
                    </a:cubicBezTo>
                    <a:cubicBezTo>
                      <a:pt x="129" y="65"/>
                      <a:pt x="133" y="64"/>
                      <a:pt x="135" y="64"/>
                    </a:cubicBezTo>
                    <a:cubicBezTo>
                      <a:pt x="137" y="63"/>
                      <a:pt x="135" y="61"/>
                      <a:pt x="135" y="61"/>
                    </a:cubicBezTo>
                    <a:cubicBezTo>
                      <a:pt x="137" y="56"/>
                      <a:pt x="137" y="56"/>
                      <a:pt x="137" y="56"/>
                    </a:cubicBezTo>
                    <a:cubicBezTo>
                      <a:pt x="143" y="55"/>
                      <a:pt x="143" y="55"/>
                      <a:pt x="143" y="55"/>
                    </a:cubicBezTo>
                    <a:cubicBezTo>
                      <a:pt x="146" y="61"/>
                      <a:pt x="146" y="61"/>
                      <a:pt x="146" y="61"/>
                    </a:cubicBezTo>
                    <a:cubicBezTo>
                      <a:pt x="145" y="65"/>
                      <a:pt x="145" y="65"/>
                      <a:pt x="145" y="65"/>
                    </a:cubicBezTo>
                    <a:cubicBezTo>
                      <a:pt x="150" y="70"/>
                      <a:pt x="150" y="70"/>
                      <a:pt x="150" y="70"/>
                    </a:cubicBezTo>
                    <a:cubicBezTo>
                      <a:pt x="151" y="75"/>
                      <a:pt x="151" y="75"/>
                      <a:pt x="151" y="75"/>
                    </a:cubicBezTo>
                    <a:cubicBezTo>
                      <a:pt x="151" y="75"/>
                      <a:pt x="156" y="76"/>
                      <a:pt x="157" y="77"/>
                    </a:cubicBezTo>
                    <a:cubicBezTo>
                      <a:pt x="158" y="77"/>
                      <a:pt x="161" y="76"/>
                      <a:pt x="161" y="76"/>
                    </a:cubicBezTo>
                    <a:cubicBezTo>
                      <a:pt x="165" y="81"/>
                      <a:pt x="165" y="81"/>
                      <a:pt x="165" y="81"/>
                    </a:cubicBezTo>
                    <a:cubicBezTo>
                      <a:pt x="166" y="80"/>
                      <a:pt x="166" y="80"/>
                      <a:pt x="166" y="80"/>
                    </a:cubicBezTo>
                    <a:cubicBezTo>
                      <a:pt x="166" y="81"/>
                      <a:pt x="166" y="81"/>
                      <a:pt x="166" y="81"/>
                    </a:cubicBezTo>
                    <a:cubicBezTo>
                      <a:pt x="166" y="81"/>
                      <a:pt x="166" y="83"/>
                      <a:pt x="165" y="83"/>
                    </a:cubicBezTo>
                    <a:cubicBezTo>
                      <a:pt x="163" y="82"/>
                      <a:pt x="162" y="82"/>
                      <a:pt x="162" y="82"/>
                    </a:cubicBezTo>
                    <a:cubicBezTo>
                      <a:pt x="159" y="80"/>
                      <a:pt x="159" y="80"/>
                      <a:pt x="159" y="80"/>
                    </a:cubicBezTo>
                    <a:cubicBezTo>
                      <a:pt x="158" y="81"/>
                      <a:pt x="158" y="81"/>
                      <a:pt x="158" y="81"/>
                    </a:cubicBezTo>
                    <a:cubicBezTo>
                      <a:pt x="155" y="85"/>
                      <a:pt x="155" y="85"/>
                      <a:pt x="155" y="85"/>
                    </a:cubicBezTo>
                    <a:cubicBezTo>
                      <a:pt x="157" y="86"/>
                      <a:pt x="157" y="86"/>
                      <a:pt x="157" y="86"/>
                    </a:cubicBezTo>
                    <a:cubicBezTo>
                      <a:pt x="159" y="88"/>
                      <a:pt x="159" y="88"/>
                      <a:pt x="159" y="88"/>
                    </a:cubicBezTo>
                    <a:cubicBezTo>
                      <a:pt x="159" y="91"/>
                      <a:pt x="159" y="91"/>
                      <a:pt x="159" y="91"/>
                    </a:cubicBezTo>
                    <a:cubicBezTo>
                      <a:pt x="159" y="95"/>
                      <a:pt x="159" y="95"/>
                      <a:pt x="159" y="95"/>
                    </a:cubicBezTo>
                    <a:cubicBezTo>
                      <a:pt x="157" y="98"/>
                      <a:pt x="157" y="98"/>
                      <a:pt x="157" y="98"/>
                    </a:cubicBezTo>
                    <a:cubicBezTo>
                      <a:pt x="157" y="98"/>
                      <a:pt x="158" y="100"/>
                      <a:pt x="158" y="101"/>
                    </a:cubicBezTo>
                    <a:cubicBezTo>
                      <a:pt x="158" y="101"/>
                      <a:pt x="160" y="103"/>
                      <a:pt x="160" y="103"/>
                    </a:cubicBezTo>
                    <a:cubicBezTo>
                      <a:pt x="162" y="105"/>
                      <a:pt x="162" y="105"/>
                      <a:pt x="162" y="105"/>
                    </a:cubicBezTo>
                    <a:cubicBezTo>
                      <a:pt x="160" y="110"/>
                      <a:pt x="160" y="110"/>
                      <a:pt x="160" y="110"/>
                    </a:cubicBezTo>
                    <a:cubicBezTo>
                      <a:pt x="158" y="112"/>
                      <a:pt x="158" y="112"/>
                      <a:pt x="158" y="112"/>
                    </a:cubicBezTo>
                    <a:cubicBezTo>
                      <a:pt x="158" y="114"/>
                      <a:pt x="158" y="114"/>
                      <a:pt x="158" y="114"/>
                    </a:cubicBezTo>
                    <a:cubicBezTo>
                      <a:pt x="158" y="114"/>
                      <a:pt x="160" y="115"/>
                      <a:pt x="159" y="115"/>
                    </a:cubicBezTo>
                    <a:cubicBezTo>
                      <a:pt x="158" y="115"/>
                      <a:pt x="156" y="115"/>
                      <a:pt x="156" y="115"/>
                    </a:cubicBezTo>
                    <a:cubicBezTo>
                      <a:pt x="156" y="115"/>
                      <a:pt x="156" y="116"/>
                      <a:pt x="156" y="117"/>
                    </a:cubicBezTo>
                    <a:cubicBezTo>
                      <a:pt x="156" y="117"/>
                      <a:pt x="157" y="119"/>
                      <a:pt x="157" y="119"/>
                    </a:cubicBezTo>
                    <a:cubicBezTo>
                      <a:pt x="157" y="119"/>
                      <a:pt x="158" y="119"/>
                      <a:pt x="158" y="120"/>
                    </a:cubicBezTo>
                    <a:cubicBezTo>
                      <a:pt x="158" y="121"/>
                      <a:pt x="157" y="123"/>
                      <a:pt x="157" y="123"/>
                    </a:cubicBezTo>
                    <a:cubicBezTo>
                      <a:pt x="157" y="123"/>
                      <a:pt x="156" y="127"/>
                      <a:pt x="156" y="127"/>
                    </a:cubicBezTo>
                    <a:cubicBezTo>
                      <a:pt x="157" y="127"/>
                      <a:pt x="157" y="129"/>
                      <a:pt x="157" y="129"/>
                    </a:cubicBezTo>
                    <a:cubicBezTo>
                      <a:pt x="157" y="133"/>
                      <a:pt x="157" y="133"/>
                      <a:pt x="157" y="133"/>
                    </a:cubicBezTo>
                    <a:cubicBezTo>
                      <a:pt x="156" y="136"/>
                      <a:pt x="156" y="136"/>
                      <a:pt x="156" y="136"/>
                    </a:cubicBezTo>
                    <a:cubicBezTo>
                      <a:pt x="157" y="138"/>
                      <a:pt x="157" y="138"/>
                      <a:pt x="157" y="138"/>
                    </a:cubicBezTo>
                    <a:cubicBezTo>
                      <a:pt x="154" y="140"/>
                      <a:pt x="154" y="140"/>
                      <a:pt x="154" y="140"/>
                    </a:cubicBezTo>
                    <a:cubicBezTo>
                      <a:pt x="153" y="142"/>
                      <a:pt x="153" y="142"/>
                      <a:pt x="153" y="142"/>
                    </a:cubicBezTo>
                    <a:cubicBezTo>
                      <a:pt x="153" y="142"/>
                      <a:pt x="151" y="143"/>
                      <a:pt x="151" y="144"/>
                    </a:cubicBezTo>
                    <a:cubicBezTo>
                      <a:pt x="151" y="144"/>
                      <a:pt x="150" y="145"/>
                      <a:pt x="150" y="146"/>
                    </a:cubicBezTo>
                    <a:cubicBezTo>
                      <a:pt x="150" y="147"/>
                      <a:pt x="149" y="148"/>
                      <a:pt x="149" y="148"/>
                    </a:cubicBezTo>
                    <a:cubicBezTo>
                      <a:pt x="148" y="149"/>
                      <a:pt x="146" y="151"/>
                      <a:pt x="146" y="151"/>
                    </a:cubicBezTo>
                    <a:cubicBezTo>
                      <a:pt x="145" y="153"/>
                      <a:pt x="145" y="153"/>
                      <a:pt x="145" y="153"/>
                    </a:cubicBezTo>
                    <a:cubicBezTo>
                      <a:pt x="145" y="153"/>
                      <a:pt x="146" y="155"/>
                      <a:pt x="146" y="155"/>
                    </a:cubicBezTo>
                    <a:cubicBezTo>
                      <a:pt x="146" y="156"/>
                      <a:pt x="146" y="156"/>
                      <a:pt x="146" y="156"/>
                    </a:cubicBezTo>
                    <a:cubicBezTo>
                      <a:pt x="144" y="158"/>
                      <a:pt x="144" y="158"/>
                      <a:pt x="144" y="158"/>
                    </a:cubicBezTo>
                    <a:cubicBezTo>
                      <a:pt x="139" y="162"/>
                      <a:pt x="139" y="162"/>
                      <a:pt x="139" y="162"/>
                    </a:cubicBezTo>
                    <a:cubicBezTo>
                      <a:pt x="139" y="162"/>
                      <a:pt x="139" y="163"/>
                      <a:pt x="138" y="164"/>
                    </a:cubicBezTo>
                    <a:cubicBezTo>
                      <a:pt x="138" y="166"/>
                      <a:pt x="137" y="166"/>
                      <a:pt x="137" y="166"/>
                    </a:cubicBezTo>
                    <a:cubicBezTo>
                      <a:pt x="137" y="166"/>
                      <a:pt x="136" y="166"/>
                      <a:pt x="135" y="166"/>
                    </a:cubicBezTo>
                    <a:cubicBezTo>
                      <a:pt x="135" y="166"/>
                      <a:pt x="134" y="165"/>
                      <a:pt x="134" y="165"/>
                    </a:cubicBezTo>
                    <a:cubicBezTo>
                      <a:pt x="134" y="167"/>
                      <a:pt x="134" y="167"/>
                      <a:pt x="134" y="167"/>
                    </a:cubicBezTo>
                    <a:cubicBezTo>
                      <a:pt x="134" y="167"/>
                      <a:pt x="134" y="168"/>
                      <a:pt x="135" y="168"/>
                    </a:cubicBezTo>
                    <a:cubicBezTo>
                      <a:pt x="136" y="169"/>
                      <a:pt x="136" y="170"/>
                      <a:pt x="137" y="170"/>
                    </a:cubicBezTo>
                    <a:cubicBezTo>
                      <a:pt x="137" y="171"/>
                      <a:pt x="138" y="172"/>
                      <a:pt x="138" y="172"/>
                    </a:cubicBezTo>
                    <a:cubicBezTo>
                      <a:pt x="136" y="174"/>
                      <a:pt x="136" y="174"/>
                      <a:pt x="136" y="174"/>
                    </a:cubicBezTo>
                    <a:cubicBezTo>
                      <a:pt x="136" y="175"/>
                      <a:pt x="136" y="175"/>
                      <a:pt x="136" y="175"/>
                    </a:cubicBezTo>
                    <a:cubicBezTo>
                      <a:pt x="134" y="175"/>
                      <a:pt x="134" y="175"/>
                      <a:pt x="134" y="175"/>
                    </a:cubicBezTo>
                    <a:cubicBezTo>
                      <a:pt x="133" y="174"/>
                      <a:pt x="133" y="174"/>
                      <a:pt x="133" y="174"/>
                    </a:cubicBezTo>
                    <a:cubicBezTo>
                      <a:pt x="133" y="174"/>
                      <a:pt x="132" y="174"/>
                      <a:pt x="132" y="174"/>
                    </a:cubicBez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4" name="Freeform 45"/>
              <p:cNvSpPr>
                <a:spLocks/>
              </p:cNvSpPr>
              <p:nvPr/>
            </p:nvSpPr>
            <p:spPr bwMode="auto">
              <a:xfrm>
                <a:off x="3117355" y="3610127"/>
                <a:ext cx="405690" cy="613681"/>
              </a:xfrm>
              <a:custGeom>
                <a:avLst/>
                <a:gdLst>
                  <a:gd name="T0" fmla="*/ 84 w 178"/>
                  <a:gd name="T1" fmla="*/ 3 h 278"/>
                  <a:gd name="T2" fmla="*/ 97 w 178"/>
                  <a:gd name="T3" fmla="*/ 2 h 278"/>
                  <a:gd name="T4" fmla="*/ 107 w 178"/>
                  <a:gd name="T5" fmla="*/ 5 h 278"/>
                  <a:gd name="T6" fmla="*/ 102 w 178"/>
                  <a:gd name="T7" fmla="*/ 16 h 278"/>
                  <a:gd name="T8" fmla="*/ 113 w 178"/>
                  <a:gd name="T9" fmla="*/ 16 h 278"/>
                  <a:gd name="T10" fmla="*/ 119 w 178"/>
                  <a:gd name="T11" fmla="*/ 18 h 278"/>
                  <a:gd name="T12" fmla="*/ 126 w 178"/>
                  <a:gd name="T13" fmla="*/ 24 h 278"/>
                  <a:gd name="T14" fmla="*/ 134 w 178"/>
                  <a:gd name="T15" fmla="*/ 25 h 278"/>
                  <a:gd name="T16" fmla="*/ 145 w 178"/>
                  <a:gd name="T17" fmla="*/ 19 h 278"/>
                  <a:gd name="T18" fmla="*/ 154 w 178"/>
                  <a:gd name="T19" fmla="*/ 24 h 278"/>
                  <a:gd name="T20" fmla="*/ 164 w 178"/>
                  <a:gd name="T21" fmla="*/ 27 h 278"/>
                  <a:gd name="T22" fmla="*/ 167 w 178"/>
                  <a:gd name="T23" fmla="*/ 34 h 278"/>
                  <a:gd name="T24" fmla="*/ 165 w 178"/>
                  <a:gd name="T25" fmla="*/ 42 h 278"/>
                  <a:gd name="T26" fmla="*/ 178 w 178"/>
                  <a:gd name="T27" fmla="*/ 50 h 278"/>
                  <a:gd name="T28" fmla="*/ 168 w 178"/>
                  <a:gd name="T29" fmla="*/ 59 h 278"/>
                  <a:gd name="T30" fmla="*/ 156 w 178"/>
                  <a:gd name="T31" fmla="*/ 65 h 278"/>
                  <a:gd name="T32" fmla="*/ 144 w 178"/>
                  <a:gd name="T33" fmla="*/ 74 h 278"/>
                  <a:gd name="T34" fmla="*/ 142 w 178"/>
                  <a:gd name="T35" fmla="*/ 81 h 278"/>
                  <a:gd name="T36" fmla="*/ 141 w 178"/>
                  <a:gd name="T37" fmla="*/ 92 h 278"/>
                  <a:gd name="T38" fmla="*/ 137 w 178"/>
                  <a:gd name="T39" fmla="*/ 103 h 278"/>
                  <a:gd name="T40" fmla="*/ 135 w 178"/>
                  <a:gd name="T41" fmla="*/ 112 h 278"/>
                  <a:gd name="T42" fmla="*/ 126 w 178"/>
                  <a:gd name="T43" fmla="*/ 117 h 278"/>
                  <a:gd name="T44" fmla="*/ 130 w 178"/>
                  <a:gd name="T45" fmla="*/ 128 h 278"/>
                  <a:gd name="T46" fmla="*/ 123 w 178"/>
                  <a:gd name="T47" fmla="*/ 137 h 278"/>
                  <a:gd name="T48" fmla="*/ 120 w 178"/>
                  <a:gd name="T49" fmla="*/ 144 h 278"/>
                  <a:gd name="T50" fmla="*/ 111 w 178"/>
                  <a:gd name="T51" fmla="*/ 143 h 278"/>
                  <a:gd name="T52" fmla="*/ 102 w 178"/>
                  <a:gd name="T53" fmla="*/ 141 h 278"/>
                  <a:gd name="T54" fmla="*/ 102 w 178"/>
                  <a:gd name="T55" fmla="*/ 149 h 278"/>
                  <a:gd name="T56" fmla="*/ 103 w 178"/>
                  <a:gd name="T57" fmla="*/ 157 h 278"/>
                  <a:gd name="T58" fmla="*/ 104 w 178"/>
                  <a:gd name="T59" fmla="*/ 166 h 278"/>
                  <a:gd name="T60" fmla="*/ 107 w 178"/>
                  <a:gd name="T61" fmla="*/ 174 h 278"/>
                  <a:gd name="T62" fmla="*/ 114 w 178"/>
                  <a:gd name="T63" fmla="*/ 180 h 278"/>
                  <a:gd name="T64" fmla="*/ 106 w 178"/>
                  <a:gd name="T65" fmla="*/ 189 h 278"/>
                  <a:gd name="T66" fmla="*/ 96 w 178"/>
                  <a:gd name="T67" fmla="*/ 196 h 278"/>
                  <a:gd name="T68" fmla="*/ 93 w 178"/>
                  <a:gd name="T69" fmla="*/ 205 h 278"/>
                  <a:gd name="T70" fmla="*/ 94 w 178"/>
                  <a:gd name="T71" fmla="*/ 214 h 278"/>
                  <a:gd name="T72" fmla="*/ 100 w 178"/>
                  <a:gd name="T73" fmla="*/ 224 h 278"/>
                  <a:gd name="T74" fmla="*/ 100 w 178"/>
                  <a:gd name="T75" fmla="*/ 233 h 278"/>
                  <a:gd name="T76" fmla="*/ 91 w 178"/>
                  <a:gd name="T77" fmla="*/ 233 h 278"/>
                  <a:gd name="T78" fmla="*/ 80 w 178"/>
                  <a:gd name="T79" fmla="*/ 243 h 278"/>
                  <a:gd name="T80" fmla="*/ 71 w 178"/>
                  <a:gd name="T81" fmla="*/ 254 h 278"/>
                  <a:gd name="T82" fmla="*/ 71 w 178"/>
                  <a:gd name="T83" fmla="*/ 268 h 278"/>
                  <a:gd name="T84" fmla="*/ 62 w 178"/>
                  <a:gd name="T85" fmla="*/ 275 h 278"/>
                  <a:gd name="T86" fmla="*/ 40 w 178"/>
                  <a:gd name="T87" fmla="*/ 274 h 278"/>
                  <a:gd name="T88" fmla="*/ 26 w 178"/>
                  <a:gd name="T89" fmla="*/ 268 h 278"/>
                  <a:gd name="T90" fmla="*/ 11 w 178"/>
                  <a:gd name="T91" fmla="*/ 265 h 278"/>
                  <a:gd name="T92" fmla="*/ 4 w 178"/>
                  <a:gd name="T93" fmla="*/ 261 h 278"/>
                  <a:gd name="T94" fmla="*/ 14 w 178"/>
                  <a:gd name="T95" fmla="*/ 247 h 278"/>
                  <a:gd name="T96" fmla="*/ 21 w 178"/>
                  <a:gd name="T97" fmla="*/ 225 h 278"/>
                  <a:gd name="T98" fmla="*/ 28 w 178"/>
                  <a:gd name="T99" fmla="*/ 199 h 278"/>
                  <a:gd name="T100" fmla="*/ 25 w 178"/>
                  <a:gd name="T101" fmla="*/ 188 h 278"/>
                  <a:gd name="T102" fmla="*/ 11 w 178"/>
                  <a:gd name="T103" fmla="*/ 188 h 278"/>
                  <a:gd name="T104" fmla="*/ 14 w 178"/>
                  <a:gd name="T105" fmla="*/ 174 h 278"/>
                  <a:gd name="T106" fmla="*/ 4 w 178"/>
                  <a:gd name="T107" fmla="*/ 171 h 278"/>
                  <a:gd name="T108" fmla="*/ 11 w 178"/>
                  <a:gd name="T109" fmla="*/ 157 h 278"/>
                  <a:gd name="T110" fmla="*/ 18 w 178"/>
                  <a:gd name="T111" fmla="*/ 143 h 278"/>
                  <a:gd name="T112" fmla="*/ 22 w 178"/>
                  <a:gd name="T113" fmla="*/ 135 h 278"/>
                  <a:gd name="T114" fmla="*/ 32 w 178"/>
                  <a:gd name="T115" fmla="*/ 129 h 278"/>
                  <a:gd name="T116" fmla="*/ 49 w 178"/>
                  <a:gd name="T117" fmla="*/ 98 h 278"/>
                  <a:gd name="T118" fmla="*/ 71 w 178"/>
                  <a:gd name="T119" fmla="*/ 55 h 278"/>
                  <a:gd name="T120" fmla="*/ 70 w 178"/>
                  <a:gd name="T121" fmla="*/ 32 h 278"/>
                  <a:gd name="T122" fmla="*/ 72 w 178"/>
                  <a:gd name="T123"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78">
                    <a:moveTo>
                      <a:pt x="74" y="9"/>
                    </a:moveTo>
                    <a:cubicBezTo>
                      <a:pt x="74" y="9"/>
                      <a:pt x="78" y="6"/>
                      <a:pt x="78" y="6"/>
                    </a:cubicBezTo>
                    <a:cubicBezTo>
                      <a:pt x="78" y="6"/>
                      <a:pt x="79" y="5"/>
                      <a:pt x="79" y="5"/>
                    </a:cubicBezTo>
                    <a:cubicBezTo>
                      <a:pt x="80" y="5"/>
                      <a:pt x="81" y="5"/>
                      <a:pt x="82" y="5"/>
                    </a:cubicBezTo>
                    <a:cubicBezTo>
                      <a:pt x="82" y="5"/>
                      <a:pt x="83" y="4"/>
                      <a:pt x="83" y="4"/>
                    </a:cubicBezTo>
                    <a:cubicBezTo>
                      <a:pt x="84" y="3"/>
                      <a:pt x="84" y="3"/>
                      <a:pt x="84" y="3"/>
                    </a:cubicBezTo>
                    <a:cubicBezTo>
                      <a:pt x="86" y="2"/>
                      <a:pt x="86" y="2"/>
                      <a:pt x="86" y="2"/>
                    </a:cubicBezTo>
                    <a:cubicBezTo>
                      <a:pt x="88" y="2"/>
                      <a:pt x="88" y="2"/>
                      <a:pt x="88" y="2"/>
                    </a:cubicBezTo>
                    <a:cubicBezTo>
                      <a:pt x="88" y="2"/>
                      <a:pt x="89" y="2"/>
                      <a:pt x="89" y="2"/>
                    </a:cubicBezTo>
                    <a:cubicBezTo>
                      <a:pt x="89" y="2"/>
                      <a:pt x="93" y="1"/>
                      <a:pt x="93" y="1"/>
                    </a:cubicBezTo>
                    <a:cubicBezTo>
                      <a:pt x="93" y="1"/>
                      <a:pt x="94" y="2"/>
                      <a:pt x="95" y="2"/>
                    </a:cubicBezTo>
                    <a:cubicBezTo>
                      <a:pt x="95" y="2"/>
                      <a:pt x="97" y="2"/>
                      <a:pt x="97" y="2"/>
                    </a:cubicBezTo>
                    <a:cubicBezTo>
                      <a:pt x="98" y="2"/>
                      <a:pt x="100" y="1"/>
                      <a:pt x="100" y="1"/>
                    </a:cubicBezTo>
                    <a:cubicBezTo>
                      <a:pt x="104" y="0"/>
                      <a:pt x="104" y="0"/>
                      <a:pt x="104" y="0"/>
                    </a:cubicBezTo>
                    <a:cubicBezTo>
                      <a:pt x="105" y="2"/>
                      <a:pt x="105" y="2"/>
                      <a:pt x="105" y="2"/>
                    </a:cubicBezTo>
                    <a:cubicBezTo>
                      <a:pt x="105" y="2"/>
                      <a:pt x="105" y="4"/>
                      <a:pt x="105" y="4"/>
                    </a:cubicBezTo>
                    <a:cubicBezTo>
                      <a:pt x="105" y="4"/>
                      <a:pt x="105" y="5"/>
                      <a:pt x="106" y="5"/>
                    </a:cubicBezTo>
                    <a:cubicBezTo>
                      <a:pt x="107" y="5"/>
                      <a:pt x="107" y="5"/>
                      <a:pt x="107" y="5"/>
                    </a:cubicBezTo>
                    <a:cubicBezTo>
                      <a:pt x="107" y="6"/>
                      <a:pt x="107" y="9"/>
                      <a:pt x="107" y="9"/>
                    </a:cubicBezTo>
                    <a:cubicBezTo>
                      <a:pt x="104" y="10"/>
                      <a:pt x="104" y="10"/>
                      <a:pt x="104" y="10"/>
                    </a:cubicBezTo>
                    <a:cubicBezTo>
                      <a:pt x="104" y="10"/>
                      <a:pt x="103" y="10"/>
                      <a:pt x="103" y="11"/>
                    </a:cubicBezTo>
                    <a:cubicBezTo>
                      <a:pt x="103" y="11"/>
                      <a:pt x="101" y="12"/>
                      <a:pt x="101" y="12"/>
                    </a:cubicBezTo>
                    <a:cubicBezTo>
                      <a:pt x="101" y="13"/>
                      <a:pt x="100" y="13"/>
                      <a:pt x="101" y="14"/>
                    </a:cubicBezTo>
                    <a:cubicBezTo>
                      <a:pt x="101" y="15"/>
                      <a:pt x="102" y="16"/>
                      <a:pt x="102" y="16"/>
                    </a:cubicBezTo>
                    <a:cubicBezTo>
                      <a:pt x="102" y="18"/>
                      <a:pt x="102" y="18"/>
                      <a:pt x="102" y="18"/>
                    </a:cubicBezTo>
                    <a:cubicBezTo>
                      <a:pt x="102" y="18"/>
                      <a:pt x="102" y="19"/>
                      <a:pt x="103" y="19"/>
                    </a:cubicBezTo>
                    <a:cubicBezTo>
                      <a:pt x="103" y="20"/>
                      <a:pt x="104" y="19"/>
                      <a:pt x="105" y="19"/>
                    </a:cubicBezTo>
                    <a:cubicBezTo>
                      <a:pt x="107" y="19"/>
                      <a:pt x="108" y="18"/>
                      <a:pt x="109" y="18"/>
                    </a:cubicBezTo>
                    <a:cubicBezTo>
                      <a:pt x="109" y="18"/>
                      <a:pt x="110" y="18"/>
                      <a:pt x="110" y="18"/>
                    </a:cubicBezTo>
                    <a:cubicBezTo>
                      <a:pt x="111" y="17"/>
                      <a:pt x="113" y="16"/>
                      <a:pt x="113" y="16"/>
                    </a:cubicBezTo>
                    <a:cubicBezTo>
                      <a:pt x="113" y="16"/>
                      <a:pt x="113" y="14"/>
                      <a:pt x="114" y="15"/>
                    </a:cubicBezTo>
                    <a:cubicBezTo>
                      <a:pt x="114" y="15"/>
                      <a:pt x="114" y="17"/>
                      <a:pt x="114" y="17"/>
                    </a:cubicBezTo>
                    <a:cubicBezTo>
                      <a:pt x="114" y="17"/>
                      <a:pt x="113" y="19"/>
                      <a:pt x="113" y="19"/>
                    </a:cubicBezTo>
                    <a:cubicBezTo>
                      <a:pt x="114" y="20"/>
                      <a:pt x="115" y="19"/>
                      <a:pt x="115" y="19"/>
                    </a:cubicBezTo>
                    <a:cubicBezTo>
                      <a:pt x="116" y="18"/>
                      <a:pt x="117" y="18"/>
                      <a:pt x="117" y="18"/>
                    </a:cubicBezTo>
                    <a:cubicBezTo>
                      <a:pt x="119" y="18"/>
                      <a:pt x="119" y="18"/>
                      <a:pt x="119" y="18"/>
                    </a:cubicBezTo>
                    <a:cubicBezTo>
                      <a:pt x="119" y="18"/>
                      <a:pt x="121" y="18"/>
                      <a:pt x="121" y="18"/>
                    </a:cubicBezTo>
                    <a:cubicBezTo>
                      <a:pt x="121" y="18"/>
                      <a:pt x="122" y="19"/>
                      <a:pt x="123" y="19"/>
                    </a:cubicBezTo>
                    <a:cubicBezTo>
                      <a:pt x="123" y="20"/>
                      <a:pt x="126" y="21"/>
                      <a:pt x="126" y="21"/>
                    </a:cubicBezTo>
                    <a:cubicBezTo>
                      <a:pt x="125" y="23"/>
                      <a:pt x="125" y="23"/>
                      <a:pt x="125" y="23"/>
                    </a:cubicBezTo>
                    <a:cubicBezTo>
                      <a:pt x="125" y="23"/>
                      <a:pt x="124" y="25"/>
                      <a:pt x="125" y="25"/>
                    </a:cubicBezTo>
                    <a:cubicBezTo>
                      <a:pt x="125" y="25"/>
                      <a:pt x="126" y="24"/>
                      <a:pt x="126" y="24"/>
                    </a:cubicBezTo>
                    <a:cubicBezTo>
                      <a:pt x="127" y="24"/>
                      <a:pt x="128" y="23"/>
                      <a:pt x="128" y="23"/>
                    </a:cubicBezTo>
                    <a:cubicBezTo>
                      <a:pt x="128" y="23"/>
                      <a:pt x="128" y="22"/>
                      <a:pt x="128" y="22"/>
                    </a:cubicBezTo>
                    <a:cubicBezTo>
                      <a:pt x="128" y="23"/>
                      <a:pt x="130" y="24"/>
                      <a:pt x="130" y="24"/>
                    </a:cubicBezTo>
                    <a:cubicBezTo>
                      <a:pt x="130" y="24"/>
                      <a:pt x="131" y="26"/>
                      <a:pt x="131" y="26"/>
                    </a:cubicBezTo>
                    <a:cubicBezTo>
                      <a:pt x="131" y="26"/>
                      <a:pt x="133" y="25"/>
                      <a:pt x="133" y="25"/>
                    </a:cubicBezTo>
                    <a:cubicBezTo>
                      <a:pt x="133" y="25"/>
                      <a:pt x="133" y="25"/>
                      <a:pt x="134" y="25"/>
                    </a:cubicBezTo>
                    <a:cubicBezTo>
                      <a:pt x="135" y="25"/>
                      <a:pt x="135" y="25"/>
                      <a:pt x="135" y="25"/>
                    </a:cubicBezTo>
                    <a:cubicBezTo>
                      <a:pt x="136" y="26"/>
                      <a:pt x="139" y="26"/>
                      <a:pt x="139" y="26"/>
                    </a:cubicBezTo>
                    <a:cubicBezTo>
                      <a:pt x="142" y="24"/>
                      <a:pt x="142" y="24"/>
                      <a:pt x="142" y="24"/>
                    </a:cubicBezTo>
                    <a:cubicBezTo>
                      <a:pt x="143" y="21"/>
                      <a:pt x="143" y="21"/>
                      <a:pt x="143" y="21"/>
                    </a:cubicBezTo>
                    <a:cubicBezTo>
                      <a:pt x="143" y="20"/>
                      <a:pt x="143" y="20"/>
                      <a:pt x="143" y="20"/>
                    </a:cubicBezTo>
                    <a:cubicBezTo>
                      <a:pt x="143" y="20"/>
                      <a:pt x="145" y="19"/>
                      <a:pt x="145" y="19"/>
                    </a:cubicBezTo>
                    <a:cubicBezTo>
                      <a:pt x="145" y="19"/>
                      <a:pt x="146" y="19"/>
                      <a:pt x="146" y="20"/>
                    </a:cubicBezTo>
                    <a:cubicBezTo>
                      <a:pt x="146" y="20"/>
                      <a:pt x="148" y="22"/>
                      <a:pt x="148" y="22"/>
                    </a:cubicBezTo>
                    <a:cubicBezTo>
                      <a:pt x="148" y="22"/>
                      <a:pt x="150" y="22"/>
                      <a:pt x="150" y="22"/>
                    </a:cubicBezTo>
                    <a:cubicBezTo>
                      <a:pt x="151" y="22"/>
                      <a:pt x="151" y="21"/>
                      <a:pt x="152" y="22"/>
                    </a:cubicBezTo>
                    <a:cubicBezTo>
                      <a:pt x="152" y="23"/>
                      <a:pt x="152" y="24"/>
                      <a:pt x="153" y="24"/>
                    </a:cubicBezTo>
                    <a:cubicBezTo>
                      <a:pt x="153" y="24"/>
                      <a:pt x="154" y="24"/>
                      <a:pt x="154" y="24"/>
                    </a:cubicBezTo>
                    <a:cubicBezTo>
                      <a:pt x="155" y="25"/>
                      <a:pt x="157" y="25"/>
                      <a:pt x="157" y="25"/>
                    </a:cubicBezTo>
                    <a:cubicBezTo>
                      <a:pt x="158" y="23"/>
                      <a:pt x="158" y="23"/>
                      <a:pt x="158" y="23"/>
                    </a:cubicBezTo>
                    <a:cubicBezTo>
                      <a:pt x="158" y="23"/>
                      <a:pt x="158" y="22"/>
                      <a:pt x="159" y="23"/>
                    </a:cubicBezTo>
                    <a:cubicBezTo>
                      <a:pt x="160" y="23"/>
                      <a:pt x="160" y="25"/>
                      <a:pt x="160" y="25"/>
                    </a:cubicBezTo>
                    <a:cubicBezTo>
                      <a:pt x="160" y="25"/>
                      <a:pt x="161" y="26"/>
                      <a:pt x="161" y="26"/>
                    </a:cubicBezTo>
                    <a:cubicBezTo>
                      <a:pt x="161" y="26"/>
                      <a:pt x="164" y="27"/>
                      <a:pt x="164" y="27"/>
                    </a:cubicBezTo>
                    <a:cubicBezTo>
                      <a:pt x="164" y="27"/>
                      <a:pt x="166" y="26"/>
                      <a:pt x="166" y="26"/>
                    </a:cubicBezTo>
                    <a:cubicBezTo>
                      <a:pt x="167" y="26"/>
                      <a:pt x="167" y="28"/>
                      <a:pt x="167" y="28"/>
                    </a:cubicBezTo>
                    <a:cubicBezTo>
                      <a:pt x="167" y="28"/>
                      <a:pt x="167" y="29"/>
                      <a:pt x="167" y="29"/>
                    </a:cubicBezTo>
                    <a:cubicBezTo>
                      <a:pt x="166" y="30"/>
                      <a:pt x="166" y="30"/>
                      <a:pt x="167" y="30"/>
                    </a:cubicBezTo>
                    <a:cubicBezTo>
                      <a:pt x="167" y="31"/>
                      <a:pt x="168" y="32"/>
                      <a:pt x="168" y="32"/>
                    </a:cubicBezTo>
                    <a:cubicBezTo>
                      <a:pt x="168" y="32"/>
                      <a:pt x="167" y="34"/>
                      <a:pt x="167" y="34"/>
                    </a:cubicBezTo>
                    <a:cubicBezTo>
                      <a:pt x="167" y="35"/>
                      <a:pt x="166" y="36"/>
                      <a:pt x="166" y="36"/>
                    </a:cubicBezTo>
                    <a:cubicBezTo>
                      <a:pt x="165" y="37"/>
                      <a:pt x="165" y="37"/>
                      <a:pt x="165" y="37"/>
                    </a:cubicBezTo>
                    <a:cubicBezTo>
                      <a:pt x="165" y="38"/>
                      <a:pt x="165" y="38"/>
                      <a:pt x="165" y="38"/>
                    </a:cubicBezTo>
                    <a:cubicBezTo>
                      <a:pt x="165" y="39"/>
                      <a:pt x="165" y="39"/>
                      <a:pt x="165" y="39"/>
                    </a:cubicBezTo>
                    <a:cubicBezTo>
                      <a:pt x="165" y="39"/>
                      <a:pt x="165" y="40"/>
                      <a:pt x="165" y="40"/>
                    </a:cubicBezTo>
                    <a:cubicBezTo>
                      <a:pt x="164" y="40"/>
                      <a:pt x="165" y="42"/>
                      <a:pt x="165" y="42"/>
                    </a:cubicBezTo>
                    <a:cubicBezTo>
                      <a:pt x="166" y="43"/>
                      <a:pt x="166" y="43"/>
                      <a:pt x="166" y="43"/>
                    </a:cubicBezTo>
                    <a:cubicBezTo>
                      <a:pt x="166" y="43"/>
                      <a:pt x="168" y="42"/>
                      <a:pt x="168" y="42"/>
                    </a:cubicBezTo>
                    <a:cubicBezTo>
                      <a:pt x="168" y="42"/>
                      <a:pt x="171" y="43"/>
                      <a:pt x="171" y="43"/>
                    </a:cubicBezTo>
                    <a:cubicBezTo>
                      <a:pt x="171" y="43"/>
                      <a:pt x="173" y="44"/>
                      <a:pt x="173" y="45"/>
                    </a:cubicBezTo>
                    <a:cubicBezTo>
                      <a:pt x="174" y="45"/>
                      <a:pt x="176" y="47"/>
                      <a:pt x="176" y="47"/>
                    </a:cubicBezTo>
                    <a:cubicBezTo>
                      <a:pt x="178" y="50"/>
                      <a:pt x="178" y="50"/>
                      <a:pt x="178" y="50"/>
                    </a:cubicBezTo>
                    <a:cubicBezTo>
                      <a:pt x="176" y="52"/>
                      <a:pt x="176" y="52"/>
                      <a:pt x="176" y="52"/>
                    </a:cubicBezTo>
                    <a:cubicBezTo>
                      <a:pt x="174" y="55"/>
                      <a:pt x="174" y="55"/>
                      <a:pt x="174" y="55"/>
                    </a:cubicBezTo>
                    <a:cubicBezTo>
                      <a:pt x="172" y="56"/>
                      <a:pt x="172" y="56"/>
                      <a:pt x="172" y="56"/>
                    </a:cubicBezTo>
                    <a:cubicBezTo>
                      <a:pt x="172" y="56"/>
                      <a:pt x="171" y="58"/>
                      <a:pt x="171" y="58"/>
                    </a:cubicBezTo>
                    <a:cubicBezTo>
                      <a:pt x="171" y="58"/>
                      <a:pt x="169" y="59"/>
                      <a:pt x="169" y="59"/>
                    </a:cubicBezTo>
                    <a:cubicBezTo>
                      <a:pt x="168" y="59"/>
                      <a:pt x="168" y="59"/>
                      <a:pt x="168" y="59"/>
                    </a:cubicBezTo>
                    <a:cubicBezTo>
                      <a:pt x="165" y="62"/>
                      <a:pt x="165" y="62"/>
                      <a:pt x="165" y="62"/>
                    </a:cubicBezTo>
                    <a:cubicBezTo>
                      <a:pt x="163" y="63"/>
                      <a:pt x="163" y="63"/>
                      <a:pt x="163" y="63"/>
                    </a:cubicBezTo>
                    <a:cubicBezTo>
                      <a:pt x="161" y="64"/>
                      <a:pt x="161" y="64"/>
                      <a:pt x="161" y="64"/>
                    </a:cubicBezTo>
                    <a:cubicBezTo>
                      <a:pt x="160" y="64"/>
                      <a:pt x="160" y="64"/>
                      <a:pt x="160" y="64"/>
                    </a:cubicBezTo>
                    <a:cubicBezTo>
                      <a:pt x="158" y="66"/>
                      <a:pt x="158" y="66"/>
                      <a:pt x="158" y="66"/>
                    </a:cubicBezTo>
                    <a:cubicBezTo>
                      <a:pt x="156" y="65"/>
                      <a:pt x="156" y="65"/>
                      <a:pt x="156" y="65"/>
                    </a:cubicBezTo>
                    <a:cubicBezTo>
                      <a:pt x="153" y="66"/>
                      <a:pt x="153" y="66"/>
                      <a:pt x="153" y="66"/>
                    </a:cubicBezTo>
                    <a:cubicBezTo>
                      <a:pt x="153" y="67"/>
                      <a:pt x="153" y="67"/>
                      <a:pt x="153" y="67"/>
                    </a:cubicBezTo>
                    <a:cubicBezTo>
                      <a:pt x="149" y="69"/>
                      <a:pt x="149" y="69"/>
                      <a:pt x="149" y="69"/>
                    </a:cubicBezTo>
                    <a:cubicBezTo>
                      <a:pt x="148" y="72"/>
                      <a:pt x="148" y="72"/>
                      <a:pt x="148" y="72"/>
                    </a:cubicBezTo>
                    <a:cubicBezTo>
                      <a:pt x="148" y="72"/>
                      <a:pt x="146" y="72"/>
                      <a:pt x="146" y="73"/>
                    </a:cubicBezTo>
                    <a:cubicBezTo>
                      <a:pt x="145" y="73"/>
                      <a:pt x="144" y="74"/>
                      <a:pt x="144" y="74"/>
                    </a:cubicBezTo>
                    <a:cubicBezTo>
                      <a:pt x="142" y="73"/>
                      <a:pt x="142" y="73"/>
                      <a:pt x="142" y="73"/>
                    </a:cubicBezTo>
                    <a:cubicBezTo>
                      <a:pt x="141" y="74"/>
                      <a:pt x="141" y="74"/>
                      <a:pt x="141" y="74"/>
                    </a:cubicBezTo>
                    <a:cubicBezTo>
                      <a:pt x="141" y="76"/>
                      <a:pt x="141" y="76"/>
                      <a:pt x="141" y="76"/>
                    </a:cubicBezTo>
                    <a:cubicBezTo>
                      <a:pt x="142" y="76"/>
                      <a:pt x="142" y="76"/>
                      <a:pt x="142" y="76"/>
                    </a:cubicBezTo>
                    <a:cubicBezTo>
                      <a:pt x="142" y="76"/>
                      <a:pt x="142" y="78"/>
                      <a:pt x="142" y="78"/>
                    </a:cubicBezTo>
                    <a:cubicBezTo>
                      <a:pt x="142" y="79"/>
                      <a:pt x="142" y="81"/>
                      <a:pt x="142" y="81"/>
                    </a:cubicBezTo>
                    <a:cubicBezTo>
                      <a:pt x="144" y="82"/>
                      <a:pt x="144" y="82"/>
                      <a:pt x="144" y="82"/>
                    </a:cubicBezTo>
                    <a:cubicBezTo>
                      <a:pt x="144" y="82"/>
                      <a:pt x="144" y="85"/>
                      <a:pt x="143" y="85"/>
                    </a:cubicBezTo>
                    <a:cubicBezTo>
                      <a:pt x="143" y="85"/>
                      <a:pt x="141" y="86"/>
                      <a:pt x="141" y="86"/>
                    </a:cubicBezTo>
                    <a:cubicBezTo>
                      <a:pt x="141" y="87"/>
                      <a:pt x="141" y="87"/>
                      <a:pt x="141" y="87"/>
                    </a:cubicBezTo>
                    <a:cubicBezTo>
                      <a:pt x="142" y="89"/>
                      <a:pt x="142" y="89"/>
                      <a:pt x="142" y="89"/>
                    </a:cubicBezTo>
                    <a:cubicBezTo>
                      <a:pt x="142" y="89"/>
                      <a:pt x="142" y="92"/>
                      <a:pt x="141" y="92"/>
                    </a:cubicBezTo>
                    <a:cubicBezTo>
                      <a:pt x="141" y="93"/>
                      <a:pt x="140" y="95"/>
                      <a:pt x="140" y="95"/>
                    </a:cubicBezTo>
                    <a:cubicBezTo>
                      <a:pt x="139" y="96"/>
                      <a:pt x="139" y="96"/>
                      <a:pt x="139" y="96"/>
                    </a:cubicBezTo>
                    <a:cubicBezTo>
                      <a:pt x="138" y="98"/>
                      <a:pt x="138" y="98"/>
                      <a:pt x="138" y="98"/>
                    </a:cubicBezTo>
                    <a:cubicBezTo>
                      <a:pt x="139" y="99"/>
                      <a:pt x="139" y="99"/>
                      <a:pt x="139" y="99"/>
                    </a:cubicBezTo>
                    <a:cubicBezTo>
                      <a:pt x="139" y="102"/>
                      <a:pt x="139" y="102"/>
                      <a:pt x="139" y="102"/>
                    </a:cubicBezTo>
                    <a:cubicBezTo>
                      <a:pt x="137" y="103"/>
                      <a:pt x="137" y="103"/>
                      <a:pt x="137" y="103"/>
                    </a:cubicBezTo>
                    <a:cubicBezTo>
                      <a:pt x="136" y="106"/>
                      <a:pt x="136" y="106"/>
                      <a:pt x="136" y="106"/>
                    </a:cubicBezTo>
                    <a:cubicBezTo>
                      <a:pt x="137" y="107"/>
                      <a:pt x="137" y="107"/>
                      <a:pt x="137" y="107"/>
                    </a:cubicBezTo>
                    <a:cubicBezTo>
                      <a:pt x="138" y="109"/>
                      <a:pt x="138" y="109"/>
                      <a:pt x="138" y="109"/>
                    </a:cubicBezTo>
                    <a:cubicBezTo>
                      <a:pt x="137" y="111"/>
                      <a:pt x="137" y="111"/>
                      <a:pt x="137" y="111"/>
                    </a:cubicBezTo>
                    <a:cubicBezTo>
                      <a:pt x="136" y="112"/>
                      <a:pt x="136" y="112"/>
                      <a:pt x="136" y="112"/>
                    </a:cubicBezTo>
                    <a:cubicBezTo>
                      <a:pt x="135" y="112"/>
                      <a:pt x="135" y="112"/>
                      <a:pt x="135" y="112"/>
                    </a:cubicBezTo>
                    <a:cubicBezTo>
                      <a:pt x="133" y="114"/>
                      <a:pt x="133" y="114"/>
                      <a:pt x="133" y="114"/>
                    </a:cubicBezTo>
                    <a:cubicBezTo>
                      <a:pt x="131" y="114"/>
                      <a:pt x="131" y="114"/>
                      <a:pt x="131" y="114"/>
                    </a:cubicBezTo>
                    <a:cubicBezTo>
                      <a:pt x="130" y="114"/>
                      <a:pt x="130" y="114"/>
                      <a:pt x="130" y="114"/>
                    </a:cubicBezTo>
                    <a:cubicBezTo>
                      <a:pt x="128" y="116"/>
                      <a:pt x="128" y="116"/>
                      <a:pt x="128" y="116"/>
                    </a:cubicBezTo>
                    <a:cubicBezTo>
                      <a:pt x="127" y="116"/>
                      <a:pt x="127" y="116"/>
                      <a:pt x="127" y="116"/>
                    </a:cubicBezTo>
                    <a:cubicBezTo>
                      <a:pt x="126" y="117"/>
                      <a:pt x="126" y="117"/>
                      <a:pt x="126" y="117"/>
                    </a:cubicBezTo>
                    <a:cubicBezTo>
                      <a:pt x="126" y="119"/>
                      <a:pt x="126" y="119"/>
                      <a:pt x="126" y="119"/>
                    </a:cubicBezTo>
                    <a:cubicBezTo>
                      <a:pt x="126" y="119"/>
                      <a:pt x="126" y="120"/>
                      <a:pt x="126" y="120"/>
                    </a:cubicBezTo>
                    <a:cubicBezTo>
                      <a:pt x="127" y="120"/>
                      <a:pt x="127" y="121"/>
                      <a:pt x="127" y="121"/>
                    </a:cubicBezTo>
                    <a:cubicBezTo>
                      <a:pt x="128" y="123"/>
                      <a:pt x="128" y="123"/>
                      <a:pt x="128" y="123"/>
                    </a:cubicBezTo>
                    <a:cubicBezTo>
                      <a:pt x="129" y="125"/>
                      <a:pt x="129" y="125"/>
                      <a:pt x="129" y="125"/>
                    </a:cubicBezTo>
                    <a:cubicBezTo>
                      <a:pt x="130" y="128"/>
                      <a:pt x="130" y="128"/>
                      <a:pt x="130" y="128"/>
                    </a:cubicBezTo>
                    <a:cubicBezTo>
                      <a:pt x="130" y="128"/>
                      <a:pt x="129" y="130"/>
                      <a:pt x="129" y="130"/>
                    </a:cubicBezTo>
                    <a:cubicBezTo>
                      <a:pt x="129" y="130"/>
                      <a:pt x="128" y="132"/>
                      <a:pt x="128" y="132"/>
                    </a:cubicBezTo>
                    <a:cubicBezTo>
                      <a:pt x="127" y="134"/>
                      <a:pt x="127" y="134"/>
                      <a:pt x="127" y="134"/>
                    </a:cubicBezTo>
                    <a:cubicBezTo>
                      <a:pt x="126" y="136"/>
                      <a:pt x="126" y="136"/>
                      <a:pt x="126" y="136"/>
                    </a:cubicBezTo>
                    <a:cubicBezTo>
                      <a:pt x="125" y="137"/>
                      <a:pt x="125" y="137"/>
                      <a:pt x="125" y="137"/>
                    </a:cubicBezTo>
                    <a:cubicBezTo>
                      <a:pt x="123" y="137"/>
                      <a:pt x="123" y="137"/>
                      <a:pt x="123" y="137"/>
                    </a:cubicBezTo>
                    <a:cubicBezTo>
                      <a:pt x="123" y="138"/>
                      <a:pt x="123" y="138"/>
                      <a:pt x="123" y="138"/>
                    </a:cubicBezTo>
                    <a:cubicBezTo>
                      <a:pt x="122" y="140"/>
                      <a:pt x="122" y="140"/>
                      <a:pt x="122" y="140"/>
                    </a:cubicBezTo>
                    <a:cubicBezTo>
                      <a:pt x="122" y="141"/>
                      <a:pt x="122" y="141"/>
                      <a:pt x="122" y="141"/>
                    </a:cubicBezTo>
                    <a:cubicBezTo>
                      <a:pt x="121" y="141"/>
                      <a:pt x="121" y="141"/>
                      <a:pt x="121" y="141"/>
                    </a:cubicBezTo>
                    <a:cubicBezTo>
                      <a:pt x="121" y="143"/>
                      <a:pt x="121" y="143"/>
                      <a:pt x="121" y="143"/>
                    </a:cubicBezTo>
                    <a:cubicBezTo>
                      <a:pt x="120" y="144"/>
                      <a:pt x="120" y="144"/>
                      <a:pt x="120" y="144"/>
                    </a:cubicBezTo>
                    <a:cubicBezTo>
                      <a:pt x="120" y="144"/>
                      <a:pt x="119" y="144"/>
                      <a:pt x="119" y="144"/>
                    </a:cubicBezTo>
                    <a:cubicBezTo>
                      <a:pt x="118" y="144"/>
                      <a:pt x="117" y="145"/>
                      <a:pt x="117" y="145"/>
                    </a:cubicBezTo>
                    <a:cubicBezTo>
                      <a:pt x="117" y="145"/>
                      <a:pt x="115" y="145"/>
                      <a:pt x="115" y="144"/>
                    </a:cubicBezTo>
                    <a:cubicBezTo>
                      <a:pt x="115" y="144"/>
                      <a:pt x="114" y="145"/>
                      <a:pt x="113" y="144"/>
                    </a:cubicBezTo>
                    <a:cubicBezTo>
                      <a:pt x="113" y="144"/>
                      <a:pt x="112" y="143"/>
                      <a:pt x="112" y="143"/>
                    </a:cubicBezTo>
                    <a:cubicBezTo>
                      <a:pt x="111" y="143"/>
                      <a:pt x="111" y="143"/>
                      <a:pt x="111" y="143"/>
                    </a:cubicBezTo>
                    <a:cubicBezTo>
                      <a:pt x="109" y="143"/>
                      <a:pt x="109" y="143"/>
                      <a:pt x="109" y="143"/>
                    </a:cubicBezTo>
                    <a:cubicBezTo>
                      <a:pt x="106" y="143"/>
                      <a:pt x="106" y="143"/>
                      <a:pt x="106" y="143"/>
                    </a:cubicBezTo>
                    <a:cubicBezTo>
                      <a:pt x="104" y="143"/>
                      <a:pt x="104" y="143"/>
                      <a:pt x="104" y="143"/>
                    </a:cubicBezTo>
                    <a:cubicBezTo>
                      <a:pt x="104" y="142"/>
                      <a:pt x="104" y="142"/>
                      <a:pt x="104" y="142"/>
                    </a:cubicBezTo>
                    <a:cubicBezTo>
                      <a:pt x="103" y="143"/>
                      <a:pt x="103" y="143"/>
                      <a:pt x="103" y="143"/>
                    </a:cubicBezTo>
                    <a:cubicBezTo>
                      <a:pt x="102" y="141"/>
                      <a:pt x="102" y="141"/>
                      <a:pt x="102" y="141"/>
                    </a:cubicBezTo>
                    <a:cubicBezTo>
                      <a:pt x="100" y="141"/>
                      <a:pt x="100" y="141"/>
                      <a:pt x="100" y="141"/>
                    </a:cubicBezTo>
                    <a:cubicBezTo>
                      <a:pt x="98" y="141"/>
                      <a:pt x="98" y="141"/>
                      <a:pt x="98" y="141"/>
                    </a:cubicBezTo>
                    <a:cubicBezTo>
                      <a:pt x="98" y="141"/>
                      <a:pt x="98" y="142"/>
                      <a:pt x="99" y="143"/>
                    </a:cubicBezTo>
                    <a:cubicBezTo>
                      <a:pt x="99" y="143"/>
                      <a:pt x="100" y="145"/>
                      <a:pt x="100" y="145"/>
                    </a:cubicBezTo>
                    <a:cubicBezTo>
                      <a:pt x="100" y="145"/>
                      <a:pt x="100" y="147"/>
                      <a:pt x="100" y="147"/>
                    </a:cubicBezTo>
                    <a:cubicBezTo>
                      <a:pt x="100" y="147"/>
                      <a:pt x="102" y="149"/>
                      <a:pt x="102" y="149"/>
                    </a:cubicBezTo>
                    <a:cubicBezTo>
                      <a:pt x="102" y="150"/>
                      <a:pt x="102" y="150"/>
                      <a:pt x="102" y="150"/>
                    </a:cubicBezTo>
                    <a:cubicBezTo>
                      <a:pt x="102" y="150"/>
                      <a:pt x="103" y="152"/>
                      <a:pt x="103" y="152"/>
                    </a:cubicBezTo>
                    <a:cubicBezTo>
                      <a:pt x="103" y="152"/>
                      <a:pt x="105" y="153"/>
                      <a:pt x="105" y="153"/>
                    </a:cubicBezTo>
                    <a:cubicBezTo>
                      <a:pt x="105" y="155"/>
                      <a:pt x="105" y="155"/>
                      <a:pt x="105" y="155"/>
                    </a:cubicBezTo>
                    <a:cubicBezTo>
                      <a:pt x="104" y="156"/>
                      <a:pt x="104" y="156"/>
                      <a:pt x="104" y="156"/>
                    </a:cubicBezTo>
                    <a:cubicBezTo>
                      <a:pt x="103" y="157"/>
                      <a:pt x="103" y="157"/>
                      <a:pt x="103" y="157"/>
                    </a:cubicBezTo>
                    <a:cubicBezTo>
                      <a:pt x="104" y="159"/>
                      <a:pt x="104" y="159"/>
                      <a:pt x="104" y="159"/>
                    </a:cubicBezTo>
                    <a:cubicBezTo>
                      <a:pt x="104" y="161"/>
                      <a:pt x="104" y="161"/>
                      <a:pt x="104" y="161"/>
                    </a:cubicBezTo>
                    <a:cubicBezTo>
                      <a:pt x="105" y="162"/>
                      <a:pt x="105" y="162"/>
                      <a:pt x="105" y="162"/>
                    </a:cubicBezTo>
                    <a:cubicBezTo>
                      <a:pt x="105" y="163"/>
                      <a:pt x="105" y="163"/>
                      <a:pt x="105" y="163"/>
                    </a:cubicBezTo>
                    <a:cubicBezTo>
                      <a:pt x="104" y="164"/>
                      <a:pt x="104" y="164"/>
                      <a:pt x="104" y="164"/>
                    </a:cubicBezTo>
                    <a:cubicBezTo>
                      <a:pt x="104" y="166"/>
                      <a:pt x="104" y="166"/>
                      <a:pt x="104" y="166"/>
                    </a:cubicBezTo>
                    <a:cubicBezTo>
                      <a:pt x="105" y="168"/>
                      <a:pt x="105" y="168"/>
                      <a:pt x="105" y="168"/>
                    </a:cubicBezTo>
                    <a:cubicBezTo>
                      <a:pt x="106" y="170"/>
                      <a:pt x="106" y="170"/>
                      <a:pt x="106" y="170"/>
                    </a:cubicBezTo>
                    <a:cubicBezTo>
                      <a:pt x="108" y="170"/>
                      <a:pt x="108" y="170"/>
                      <a:pt x="108" y="170"/>
                    </a:cubicBezTo>
                    <a:cubicBezTo>
                      <a:pt x="108" y="172"/>
                      <a:pt x="108" y="172"/>
                      <a:pt x="108" y="172"/>
                    </a:cubicBezTo>
                    <a:cubicBezTo>
                      <a:pt x="107" y="173"/>
                      <a:pt x="107" y="173"/>
                      <a:pt x="107" y="173"/>
                    </a:cubicBezTo>
                    <a:cubicBezTo>
                      <a:pt x="107" y="173"/>
                      <a:pt x="107" y="174"/>
                      <a:pt x="107" y="174"/>
                    </a:cubicBezTo>
                    <a:cubicBezTo>
                      <a:pt x="108" y="174"/>
                      <a:pt x="109" y="175"/>
                      <a:pt x="109" y="175"/>
                    </a:cubicBezTo>
                    <a:cubicBezTo>
                      <a:pt x="111" y="174"/>
                      <a:pt x="111" y="174"/>
                      <a:pt x="111" y="174"/>
                    </a:cubicBezTo>
                    <a:cubicBezTo>
                      <a:pt x="111" y="174"/>
                      <a:pt x="112" y="174"/>
                      <a:pt x="112" y="174"/>
                    </a:cubicBezTo>
                    <a:cubicBezTo>
                      <a:pt x="112" y="175"/>
                      <a:pt x="113" y="177"/>
                      <a:pt x="113" y="177"/>
                    </a:cubicBezTo>
                    <a:cubicBezTo>
                      <a:pt x="114" y="178"/>
                      <a:pt x="114" y="178"/>
                      <a:pt x="114" y="178"/>
                    </a:cubicBezTo>
                    <a:cubicBezTo>
                      <a:pt x="114" y="180"/>
                      <a:pt x="114" y="180"/>
                      <a:pt x="114" y="180"/>
                    </a:cubicBezTo>
                    <a:cubicBezTo>
                      <a:pt x="112" y="182"/>
                      <a:pt x="112" y="182"/>
                      <a:pt x="112" y="182"/>
                    </a:cubicBezTo>
                    <a:cubicBezTo>
                      <a:pt x="110" y="184"/>
                      <a:pt x="110" y="184"/>
                      <a:pt x="110" y="184"/>
                    </a:cubicBezTo>
                    <a:cubicBezTo>
                      <a:pt x="109" y="185"/>
                      <a:pt x="109" y="185"/>
                      <a:pt x="109" y="185"/>
                    </a:cubicBezTo>
                    <a:cubicBezTo>
                      <a:pt x="109" y="187"/>
                      <a:pt x="109" y="187"/>
                      <a:pt x="109" y="187"/>
                    </a:cubicBezTo>
                    <a:cubicBezTo>
                      <a:pt x="108" y="188"/>
                      <a:pt x="108" y="188"/>
                      <a:pt x="108" y="188"/>
                    </a:cubicBezTo>
                    <a:cubicBezTo>
                      <a:pt x="106" y="189"/>
                      <a:pt x="106" y="189"/>
                      <a:pt x="106" y="189"/>
                    </a:cubicBezTo>
                    <a:cubicBezTo>
                      <a:pt x="104" y="190"/>
                      <a:pt x="104" y="190"/>
                      <a:pt x="104" y="190"/>
                    </a:cubicBezTo>
                    <a:cubicBezTo>
                      <a:pt x="103" y="190"/>
                      <a:pt x="103" y="190"/>
                      <a:pt x="103" y="190"/>
                    </a:cubicBezTo>
                    <a:cubicBezTo>
                      <a:pt x="102" y="191"/>
                      <a:pt x="102" y="191"/>
                      <a:pt x="102" y="191"/>
                    </a:cubicBezTo>
                    <a:cubicBezTo>
                      <a:pt x="99" y="192"/>
                      <a:pt x="99" y="192"/>
                      <a:pt x="99" y="192"/>
                    </a:cubicBezTo>
                    <a:cubicBezTo>
                      <a:pt x="98" y="192"/>
                      <a:pt x="98" y="192"/>
                      <a:pt x="98" y="192"/>
                    </a:cubicBezTo>
                    <a:cubicBezTo>
                      <a:pt x="96" y="196"/>
                      <a:pt x="96" y="196"/>
                      <a:pt x="96" y="196"/>
                    </a:cubicBezTo>
                    <a:cubicBezTo>
                      <a:pt x="96" y="196"/>
                      <a:pt x="96" y="198"/>
                      <a:pt x="96" y="198"/>
                    </a:cubicBezTo>
                    <a:cubicBezTo>
                      <a:pt x="96" y="198"/>
                      <a:pt x="97" y="199"/>
                      <a:pt x="97" y="199"/>
                    </a:cubicBezTo>
                    <a:cubicBezTo>
                      <a:pt x="97" y="199"/>
                      <a:pt x="95" y="201"/>
                      <a:pt x="95" y="201"/>
                    </a:cubicBezTo>
                    <a:cubicBezTo>
                      <a:pt x="95" y="201"/>
                      <a:pt x="93" y="202"/>
                      <a:pt x="93" y="202"/>
                    </a:cubicBezTo>
                    <a:cubicBezTo>
                      <a:pt x="92" y="204"/>
                      <a:pt x="92" y="204"/>
                      <a:pt x="92" y="204"/>
                    </a:cubicBezTo>
                    <a:cubicBezTo>
                      <a:pt x="93" y="205"/>
                      <a:pt x="93" y="205"/>
                      <a:pt x="93" y="205"/>
                    </a:cubicBezTo>
                    <a:cubicBezTo>
                      <a:pt x="91" y="205"/>
                      <a:pt x="91" y="205"/>
                      <a:pt x="91" y="205"/>
                    </a:cubicBezTo>
                    <a:cubicBezTo>
                      <a:pt x="92" y="207"/>
                      <a:pt x="92" y="207"/>
                      <a:pt x="92" y="207"/>
                    </a:cubicBezTo>
                    <a:cubicBezTo>
                      <a:pt x="91" y="208"/>
                      <a:pt x="91" y="208"/>
                      <a:pt x="91" y="208"/>
                    </a:cubicBezTo>
                    <a:cubicBezTo>
                      <a:pt x="92" y="209"/>
                      <a:pt x="92" y="209"/>
                      <a:pt x="92" y="209"/>
                    </a:cubicBezTo>
                    <a:cubicBezTo>
                      <a:pt x="92" y="209"/>
                      <a:pt x="93" y="212"/>
                      <a:pt x="93" y="212"/>
                    </a:cubicBezTo>
                    <a:cubicBezTo>
                      <a:pt x="93" y="213"/>
                      <a:pt x="94" y="214"/>
                      <a:pt x="94" y="214"/>
                    </a:cubicBezTo>
                    <a:cubicBezTo>
                      <a:pt x="94" y="214"/>
                      <a:pt x="95" y="215"/>
                      <a:pt x="95" y="215"/>
                    </a:cubicBezTo>
                    <a:cubicBezTo>
                      <a:pt x="95" y="216"/>
                      <a:pt x="95" y="217"/>
                      <a:pt x="95" y="218"/>
                    </a:cubicBezTo>
                    <a:cubicBezTo>
                      <a:pt x="95" y="219"/>
                      <a:pt x="96" y="221"/>
                      <a:pt x="96" y="221"/>
                    </a:cubicBezTo>
                    <a:cubicBezTo>
                      <a:pt x="97" y="223"/>
                      <a:pt x="97" y="223"/>
                      <a:pt x="97" y="223"/>
                    </a:cubicBezTo>
                    <a:cubicBezTo>
                      <a:pt x="97" y="223"/>
                      <a:pt x="97" y="224"/>
                      <a:pt x="97" y="224"/>
                    </a:cubicBezTo>
                    <a:cubicBezTo>
                      <a:pt x="98" y="224"/>
                      <a:pt x="100" y="224"/>
                      <a:pt x="100" y="224"/>
                    </a:cubicBezTo>
                    <a:cubicBezTo>
                      <a:pt x="100" y="224"/>
                      <a:pt x="102" y="224"/>
                      <a:pt x="102" y="224"/>
                    </a:cubicBezTo>
                    <a:cubicBezTo>
                      <a:pt x="102" y="224"/>
                      <a:pt x="103" y="223"/>
                      <a:pt x="104" y="224"/>
                    </a:cubicBezTo>
                    <a:cubicBezTo>
                      <a:pt x="104" y="224"/>
                      <a:pt x="104" y="225"/>
                      <a:pt x="104" y="225"/>
                    </a:cubicBezTo>
                    <a:cubicBezTo>
                      <a:pt x="104" y="225"/>
                      <a:pt x="104" y="226"/>
                      <a:pt x="104" y="226"/>
                    </a:cubicBezTo>
                    <a:cubicBezTo>
                      <a:pt x="100" y="230"/>
                      <a:pt x="100" y="230"/>
                      <a:pt x="100" y="230"/>
                    </a:cubicBezTo>
                    <a:cubicBezTo>
                      <a:pt x="100" y="233"/>
                      <a:pt x="100" y="233"/>
                      <a:pt x="100" y="233"/>
                    </a:cubicBezTo>
                    <a:cubicBezTo>
                      <a:pt x="100" y="233"/>
                      <a:pt x="99" y="233"/>
                      <a:pt x="99" y="233"/>
                    </a:cubicBezTo>
                    <a:cubicBezTo>
                      <a:pt x="98" y="233"/>
                      <a:pt x="97" y="233"/>
                      <a:pt x="97" y="233"/>
                    </a:cubicBezTo>
                    <a:cubicBezTo>
                      <a:pt x="95" y="231"/>
                      <a:pt x="95" y="231"/>
                      <a:pt x="95" y="231"/>
                    </a:cubicBezTo>
                    <a:cubicBezTo>
                      <a:pt x="93" y="232"/>
                      <a:pt x="93" y="232"/>
                      <a:pt x="93" y="232"/>
                    </a:cubicBezTo>
                    <a:cubicBezTo>
                      <a:pt x="93" y="233"/>
                      <a:pt x="93" y="233"/>
                      <a:pt x="93" y="233"/>
                    </a:cubicBezTo>
                    <a:cubicBezTo>
                      <a:pt x="93" y="233"/>
                      <a:pt x="91" y="233"/>
                      <a:pt x="91" y="233"/>
                    </a:cubicBezTo>
                    <a:cubicBezTo>
                      <a:pt x="91" y="233"/>
                      <a:pt x="88" y="233"/>
                      <a:pt x="88" y="233"/>
                    </a:cubicBezTo>
                    <a:cubicBezTo>
                      <a:pt x="87" y="234"/>
                      <a:pt x="87" y="234"/>
                      <a:pt x="87" y="234"/>
                    </a:cubicBezTo>
                    <a:cubicBezTo>
                      <a:pt x="86" y="238"/>
                      <a:pt x="86" y="238"/>
                      <a:pt x="86" y="238"/>
                    </a:cubicBezTo>
                    <a:cubicBezTo>
                      <a:pt x="84" y="240"/>
                      <a:pt x="84" y="240"/>
                      <a:pt x="84" y="240"/>
                    </a:cubicBezTo>
                    <a:cubicBezTo>
                      <a:pt x="82" y="241"/>
                      <a:pt x="82" y="241"/>
                      <a:pt x="82" y="241"/>
                    </a:cubicBezTo>
                    <a:cubicBezTo>
                      <a:pt x="80" y="243"/>
                      <a:pt x="80" y="243"/>
                      <a:pt x="80" y="243"/>
                    </a:cubicBezTo>
                    <a:cubicBezTo>
                      <a:pt x="77" y="244"/>
                      <a:pt x="77" y="244"/>
                      <a:pt x="77" y="244"/>
                    </a:cubicBezTo>
                    <a:cubicBezTo>
                      <a:pt x="77" y="244"/>
                      <a:pt x="76" y="245"/>
                      <a:pt x="76" y="245"/>
                    </a:cubicBezTo>
                    <a:cubicBezTo>
                      <a:pt x="76" y="246"/>
                      <a:pt x="75" y="249"/>
                      <a:pt x="75" y="249"/>
                    </a:cubicBezTo>
                    <a:cubicBezTo>
                      <a:pt x="75" y="249"/>
                      <a:pt x="73" y="250"/>
                      <a:pt x="73" y="251"/>
                    </a:cubicBezTo>
                    <a:cubicBezTo>
                      <a:pt x="73" y="251"/>
                      <a:pt x="71" y="252"/>
                      <a:pt x="71" y="252"/>
                    </a:cubicBezTo>
                    <a:cubicBezTo>
                      <a:pt x="71" y="252"/>
                      <a:pt x="71" y="254"/>
                      <a:pt x="71" y="254"/>
                    </a:cubicBezTo>
                    <a:cubicBezTo>
                      <a:pt x="71" y="254"/>
                      <a:pt x="72" y="256"/>
                      <a:pt x="72" y="256"/>
                    </a:cubicBezTo>
                    <a:cubicBezTo>
                      <a:pt x="72" y="259"/>
                      <a:pt x="72" y="259"/>
                      <a:pt x="72" y="259"/>
                    </a:cubicBezTo>
                    <a:cubicBezTo>
                      <a:pt x="72" y="261"/>
                      <a:pt x="72" y="261"/>
                      <a:pt x="72" y="261"/>
                    </a:cubicBezTo>
                    <a:cubicBezTo>
                      <a:pt x="73" y="263"/>
                      <a:pt x="73" y="263"/>
                      <a:pt x="73" y="263"/>
                    </a:cubicBezTo>
                    <a:cubicBezTo>
                      <a:pt x="72" y="265"/>
                      <a:pt x="72" y="265"/>
                      <a:pt x="72" y="265"/>
                    </a:cubicBezTo>
                    <a:cubicBezTo>
                      <a:pt x="71" y="268"/>
                      <a:pt x="71" y="268"/>
                      <a:pt x="71" y="268"/>
                    </a:cubicBezTo>
                    <a:cubicBezTo>
                      <a:pt x="71" y="269"/>
                      <a:pt x="71" y="269"/>
                      <a:pt x="71" y="269"/>
                    </a:cubicBezTo>
                    <a:cubicBezTo>
                      <a:pt x="71" y="271"/>
                      <a:pt x="71" y="271"/>
                      <a:pt x="71" y="271"/>
                    </a:cubicBezTo>
                    <a:cubicBezTo>
                      <a:pt x="71" y="275"/>
                      <a:pt x="71" y="275"/>
                      <a:pt x="71" y="275"/>
                    </a:cubicBezTo>
                    <a:cubicBezTo>
                      <a:pt x="68" y="274"/>
                      <a:pt x="68" y="274"/>
                      <a:pt x="68" y="274"/>
                    </a:cubicBezTo>
                    <a:cubicBezTo>
                      <a:pt x="65" y="274"/>
                      <a:pt x="65" y="274"/>
                      <a:pt x="65" y="274"/>
                    </a:cubicBezTo>
                    <a:cubicBezTo>
                      <a:pt x="62" y="275"/>
                      <a:pt x="62" y="275"/>
                      <a:pt x="62" y="275"/>
                    </a:cubicBezTo>
                    <a:cubicBezTo>
                      <a:pt x="58" y="277"/>
                      <a:pt x="58" y="277"/>
                      <a:pt x="58" y="277"/>
                    </a:cubicBezTo>
                    <a:cubicBezTo>
                      <a:pt x="52" y="278"/>
                      <a:pt x="52" y="278"/>
                      <a:pt x="52" y="278"/>
                    </a:cubicBezTo>
                    <a:cubicBezTo>
                      <a:pt x="47" y="278"/>
                      <a:pt x="47" y="278"/>
                      <a:pt x="47" y="278"/>
                    </a:cubicBezTo>
                    <a:cubicBezTo>
                      <a:pt x="44" y="277"/>
                      <a:pt x="44" y="277"/>
                      <a:pt x="44" y="277"/>
                    </a:cubicBezTo>
                    <a:cubicBezTo>
                      <a:pt x="42" y="276"/>
                      <a:pt x="42" y="276"/>
                      <a:pt x="42" y="276"/>
                    </a:cubicBezTo>
                    <a:cubicBezTo>
                      <a:pt x="40" y="274"/>
                      <a:pt x="40" y="274"/>
                      <a:pt x="40" y="274"/>
                    </a:cubicBezTo>
                    <a:cubicBezTo>
                      <a:pt x="37" y="271"/>
                      <a:pt x="37" y="271"/>
                      <a:pt x="37" y="271"/>
                    </a:cubicBezTo>
                    <a:cubicBezTo>
                      <a:pt x="34" y="271"/>
                      <a:pt x="34" y="271"/>
                      <a:pt x="34" y="271"/>
                    </a:cubicBezTo>
                    <a:cubicBezTo>
                      <a:pt x="32" y="270"/>
                      <a:pt x="32" y="270"/>
                      <a:pt x="32" y="270"/>
                    </a:cubicBezTo>
                    <a:cubicBezTo>
                      <a:pt x="30" y="269"/>
                      <a:pt x="30" y="269"/>
                      <a:pt x="30" y="269"/>
                    </a:cubicBezTo>
                    <a:cubicBezTo>
                      <a:pt x="28" y="268"/>
                      <a:pt x="28" y="268"/>
                      <a:pt x="28" y="268"/>
                    </a:cubicBezTo>
                    <a:cubicBezTo>
                      <a:pt x="26" y="268"/>
                      <a:pt x="26" y="268"/>
                      <a:pt x="26" y="268"/>
                    </a:cubicBezTo>
                    <a:cubicBezTo>
                      <a:pt x="22" y="266"/>
                      <a:pt x="22" y="266"/>
                      <a:pt x="22" y="266"/>
                    </a:cubicBezTo>
                    <a:cubicBezTo>
                      <a:pt x="18" y="264"/>
                      <a:pt x="18" y="264"/>
                      <a:pt x="18" y="264"/>
                    </a:cubicBezTo>
                    <a:cubicBezTo>
                      <a:pt x="16" y="265"/>
                      <a:pt x="16" y="265"/>
                      <a:pt x="16" y="265"/>
                    </a:cubicBezTo>
                    <a:cubicBezTo>
                      <a:pt x="16" y="266"/>
                      <a:pt x="16" y="266"/>
                      <a:pt x="16" y="266"/>
                    </a:cubicBezTo>
                    <a:cubicBezTo>
                      <a:pt x="13" y="265"/>
                      <a:pt x="13" y="265"/>
                      <a:pt x="13" y="265"/>
                    </a:cubicBezTo>
                    <a:cubicBezTo>
                      <a:pt x="11" y="265"/>
                      <a:pt x="11" y="265"/>
                      <a:pt x="11" y="265"/>
                    </a:cubicBezTo>
                    <a:cubicBezTo>
                      <a:pt x="9" y="265"/>
                      <a:pt x="9" y="265"/>
                      <a:pt x="9" y="265"/>
                    </a:cubicBezTo>
                    <a:cubicBezTo>
                      <a:pt x="5" y="266"/>
                      <a:pt x="5" y="266"/>
                      <a:pt x="5" y="266"/>
                    </a:cubicBezTo>
                    <a:cubicBezTo>
                      <a:pt x="2" y="267"/>
                      <a:pt x="2" y="267"/>
                      <a:pt x="2" y="267"/>
                    </a:cubicBezTo>
                    <a:cubicBezTo>
                      <a:pt x="0" y="266"/>
                      <a:pt x="0" y="266"/>
                      <a:pt x="0" y="266"/>
                    </a:cubicBezTo>
                    <a:cubicBezTo>
                      <a:pt x="2" y="264"/>
                      <a:pt x="2" y="264"/>
                      <a:pt x="2" y="264"/>
                    </a:cubicBezTo>
                    <a:cubicBezTo>
                      <a:pt x="4" y="261"/>
                      <a:pt x="4" y="261"/>
                      <a:pt x="4" y="261"/>
                    </a:cubicBezTo>
                    <a:cubicBezTo>
                      <a:pt x="6" y="260"/>
                      <a:pt x="6" y="260"/>
                      <a:pt x="6" y="260"/>
                    </a:cubicBezTo>
                    <a:cubicBezTo>
                      <a:pt x="7" y="257"/>
                      <a:pt x="7" y="257"/>
                      <a:pt x="7" y="257"/>
                    </a:cubicBezTo>
                    <a:cubicBezTo>
                      <a:pt x="10" y="255"/>
                      <a:pt x="10" y="255"/>
                      <a:pt x="10" y="255"/>
                    </a:cubicBezTo>
                    <a:cubicBezTo>
                      <a:pt x="10" y="252"/>
                      <a:pt x="10" y="252"/>
                      <a:pt x="10" y="252"/>
                    </a:cubicBezTo>
                    <a:cubicBezTo>
                      <a:pt x="12" y="248"/>
                      <a:pt x="12" y="248"/>
                      <a:pt x="12" y="248"/>
                    </a:cubicBezTo>
                    <a:cubicBezTo>
                      <a:pt x="12" y="248"/>
                      <a:pt x="14" y="248"/>
                      <a:pt x="14" y="247"/>
                    </a:cubicBezTo>
                    <a:cubicBezTo>
                      <a:pt x="15" y="245"/>
                      <a:pt x="15" y="244"/>
                      <a:pt x="16" y="243"/>
                    </a:cubicBezTo>
                    <a:cubicBezTo>
                      <a:pt x="16" y="242"/>
                      <a:pt x="17" y="242"/>
                      <a:pt x="17" y="241"/>
                    </a:cubicBezTo>
                    <a:cubicBezTo>
                      <a:pt x="17" y="240"/>
                      <a:pt x="16" y="237"/>
                      <a:pt x="16" y="237"/>
                    </a:cubicBezTo>
                    <a:cubicBezTo>
                      <a:pt x="16" y="237"/>
                      <a:pt x="18" y="233"/>
                      <a:pt x="18" y="233"/>
                    </a:cubicBezTo>
                    <a:cubicBezTo>
                      <a:pt x="19" y="232"/>
                      <a:pt x="19" y="228"/>
                      <a:pt x="19" y="228"/>
                    </a:cubicBezTo>
                    <a:cubicBezTo>
                      <a:pt x="19" y="228"/>
                      <a:pt x="20" y="226"/>
                      <a:pt x="21" y="225"/>
                    </a:cubicBezTo>
                    <a:cubicBezTo>
                      <a:pt x="21" y="224"/>
                      <a:pt x="21" y="221"/>
                      <a:pt x="21" y="221"/>
                    </a:cubicBezTo>
                    <a:cubicBezTo>
                      <a:pt x="19" y="218"/>
                      <a:pt x="19" y="218"/>
                      <a:pt x="19" y="218"/>
                    </a:cubicBezTo>
                    <a:cubicBezTo>
                      <a:pt x="21" y="214"/>
                      <a:pt x="21" y="214"/>
                      <a:pt x="21" y="214"/>
                    </a:cubicBezTo>
                    <a:cubicBezTo>
                      <a:pt x="24" y="209"/>
                      <a:pt x="24" y="209"/>
                      <a:pt x="24" y="209"/>
                    </a:cubicBezTo>
                    <a:cubicBezTo>
                      <a:pt x="27" y="204"/>
                      <a:pt x="27" y="204"/>
                      <a:pt x="27" y="204"/>
                    </a:cubicBezTo>
                    <a:cubicBezTo>
                      <a:pt x="28" y="199"/>
                      <a:pt x="28" y="199"/>
                      <a:pt x="28" y="199"/>
                    </a:cubicBezTo>
                    <a:cubicBezTo>
                      <a:pt x="28" y="199"/>
                      <a:pt x="28" y="197"/>
                      <a:pt x="28" y="196"/>
                    </a:cubicBezTo>
                    <a:cubicBezTo>
                      <a:pt x="28" y="196"/>
                      <a:pt x="28" y="194"/>
                      <a:pt x="28" y="194"/>
                    </a:cubicBezTo>
                    <a:cubicBezTo>
                      <a:pt x="28" y="194"/>
                      <a:pt x="28" y="192"/>
                      <a:pt x="28" y="192"/>
                    </a:cubicBezTo>
                    <a:cubicBezTo>
                      <a:pt x="28" y="192"/>
                      <a:pt x="27" y="190"/>
                      <a:pt x="27" y="190"/>
                    </a:cubicBezTo>
                    <a:cubicBezTo>
                      <a:pt x="26" y="187"/>
                      <a:pt x="26" y="187"/>
                      <a:pt x="26" y="187"/>
                    </a:cubicBezTo>
                    <a:cubicBezTo>
                      <a:pt x="25" y="188"/>
                      <a:pt x="25" y="188"/>
                      <a:pt x="25" y="188"/>
                    </a:cubicBezTo>
                    <a:cubicBezTo>
                      <a:pt x="25" y="188"/>
                      <a:pt x="24" y="189"/>
                      <a:pt x="23" y="188"/>
                    </a:cubicBezTo>
                    <a:cubicBezTo>
                      <a:pt x="23" y="188"/>
                      <a:pt x="19" y="188"/>
                      <a:pt x="19" y="188"/>
                    </a:cubicBezTo>
                    <a:cubicBezTo>
                      <a:pt x="17" y="189"/>
                      <a:pt x="17" y="189"/>
                      <a:pt x="17" y="189"/>
                    </a:cubicBezTo>
                    <a:cubicBezTo>
                      <a:pt x="14" y="188"/>
                      <a:pt x="14" y="188"/>
                      <a:pt x="14" y="188"/>
                    </a:cubicBezTo>
                    <a:cubicBezTo>
                      <a:pt x="14" y="188"/>
                      <a:pt x="13" y="189"/>
                      <a:pt x="12" y="189"/>
                    </a:cubicBezTo>
                    <a:cubicBezTo>
                      <a:pt x="12" y="189"/>
                      <a:pt x="11" y="189"/>
                      <a:pt x="11" y="188"/>
                    </a:cubicBezTo>
                    <a:cubicBezTo>
                      <a:pt x="11" y="188"/>
                      <a:pt x="14" y="185"/>
                      <a:pt x="14" y="185"/>
                    </a:cubicBezTo>
                    <a:cubicBezTo>
                      <a:pt x="14" y="185"/>
                      <a:pt x="14" y="185"/>
                      <a:pt x="14" y="184"/>
                    </a:cubicBezTo>
                    <a:cubicBezTo>
                      <a:pt x="14" y="183"/>
                      <a:pt x="14" y="181"/>
                      <a:pt x="14" y="181"/>
                    </a:cubicBezTo>
                    <a:cubicBezTo>
                      <a:pt x="14" y="180"/>
                      <a:pt x="13" y="177"/>
                      <a:pt x="13" y="177"/>
                    </a:cubicBezTo>
                    <a:cubicBezTo>
                      <a:pt x="13" y="177"/>
                      <a:pt x="12" y="176"/>
                      <a:pt x="13" y="175"/>
                    </a:cubicBezTo>
                    <a:cubicBezTo>
                      <a:pt x="13" y="174"/>
                      <a:pt x="14" y="174"/>
                      <a:pt x="14" y="174"/>
                    </a:cubicBezTo>
                    <a:cubicBezTo>
                      <a:pt x="12" y="173"/>
                      <a:pt x="12" y="173"/>
                      <a:pt x="12" y="173"/>
                    </a:cubicBezTo>
                    <a:cubicBezTo>
                      <a:pt x="12" y="173"/>
                      <a:pt x="12" y="173"/>
                      <a:pt x="11" y="173"/>
                    </a:cubicBezTo>
                    <a:cubicBezTo>
                      <a:pt x="10" y="174"/>
                      <a:pt x="9" y="174"/>
                      <a:pt x="9" y="174"/>
                    </a:cubicBezTo>
                    <a:cubicBezTo>
                      <a:pt x="8" y="172"/>
                      <a:pt x="8" y="172"/>
                      <a:pt x="8" y="172"/>
                    </a:cubicBezTo>
                    <a:cubicBezTo>
                      <a:pt x="8" y="172"/>
                      <a:pt x="7" y="173"/>
                      <a:pt x="7" y="172"/>
                    </a:cubicBezTo>
                    <a:cubicBezTo>
                      <a:pt x="6" y="172"/>
                      <a:pt x="4" y="171"/>
                      <a:pt x="4" y="171"/>
                    </a:cubicBezTo>
                    <a:cubicBezTo>
                      <a:pt x="4" y="171"/>
                      <a:pt x="4" y="169"/>
                      <a:pt x="4" y="169"/>
                    </a:cubicBezTo>
                    <a:cubicBezTo>
                      <a:pt x="5" y="168"/>
                      <a:pt x="5" y="168"/>
                      <a:pt x="5" y="167"/>
                    </a:cubicBezTo>
                    <a:cubicBezTo>
                      <a:pt x="5" y="166"/>
                      <a:pt x="5" y="165"/>
                      <a:pt x="6" y="164"/>
                    </a:cubicBezTo>
                    <a:cubicBezTo>
                      <a:pt x="6" y="163"/>
                      <a:pt x="7" y="162"/>
                      <a:pt x="8" y="162"/>
                    </a:cubicBezTo>
                    <a:cubicBezTo>
                      <a:pt x="9" y="161"/>
                      <a:pt x="9" y="161"/>
                      <a:pt x="9" y="161"/>
                    </a:cubicBezTo>
                    <a:cubicBezTo>
                      <a:pt x="11" y="157"/>
                      <a:pt x="11" y="157"/>
                      <a:pt x="11" y="157"/>
                    </a:cubicBezTo>
                    <a:cubicBezTo>
                      <a:pt x="11" y="157"/>
                      <a:pt x="11" y="155"/>
                      <a:pt x="11" y="155"/>
                    </a:cubicBezTo>
                    <a:cubicBezTo>
                      <a:pt x="11" y="155"/>
                      <a:pt x="12" y="153"/>
                      <a:pt x="12" y="152"/>
                    </a:cubicBezTo>
                    <a:cubicBezTo>
                      <a:pt x="12" y="152"/>
                      <a:pt x="13" y="150"/>
                      <a:pt x="13" y="150"/>
                    </a:cubicBezTo>
                    <a:cubicBezTo>
                      <a:pt x="13" y="150"/>
                      <a:pt x="14" y="149"/>
                      <a:pt x="14" y="148"/>
                    </a:cubicBezTo>
                    <a:cubicBezTo>
                      <a:pt x="15" y="148"/>
                      <a:pt x="17" y="146"/>
                      <a:pt x="17" y="146"/>
                    </a:cubicBezTo>
                    <a:cubicBezTo>
                      <a:pt x="17" y="146"/>
                      <a:pt x="18" y="143"/>
                      <a:pt x="18" y="143"/>
                    </a:cubicBezTo>
                    <a:cubicBezTo>
                      <a:pt x="18" y="143"/>
                      <a:pt x="19" y="140"/>
                      <a:pt x="19" y="140"/>
                    </a:cubicBezTo>
                    <a:cubicBezTo>
                      <a:pt x="18" y="138"/>
                      <a:pt x="18" y="138"/>
                      <a:pt x="18" y="138"/>
                    </a:cubicBezTo>
                    <a:cubicBezTo>
                      <a:pt x="17" y="137"/>
                      <a:pt x="17" y="137"/>
                      <a:pt x="17" y="137"/>
                    </a:cubicBezTo>
                    <a:cubicBezTo>
                      <a:pt x="19" y="136"/>
                      <a:pt x="19" y="136"/>
                      <a:pt x="19" y="136"/>
                    </a:cubicBezTo>
                    <a:cubicBezTo>
                      <a:pt x="19" y="136"/>
                      <a:pt x="19" y="136"/>
                      <a:pt x="20" y="136"/>
                    </a:cubicBezTo>
                    <a:cubicBezTo>
                      <a:pt x="21" y="136"/>
                      <a:pt x="22" y="135"/>
                      <a:pt x="22" y="135"/>
                    </a:cubicBezTo>
                    <a:cubicBezTo>
                      <a:pt x="23" y="135"/>
                      <a:pt x="25" y="134"/>
                      <a:pt x="25" y="134"/>
                    </a:cubicBezTo>
                    <a:cubicBezTo>
                      <a:pt x="25" y="133"/>
                      <a:pt x="26" y="133"/>
                      <a:pt x="26" y="133"/>
                    </a:cubicBezTo>
                    <a:cubicBezTo>
                      <a:pt x="27" y="133"/>
                      <a:pt x="29" y="132"/>
                      <a:pt x="29" y="132"/>
                    </a:cubicBezTo>
                    <a:cubicBezTo>
                      <a:pt x="29" y="132"/>
                      <a:pt x="30" y="131"/>
                      <a:pt x="30" y="131"/>
                    </a:cubicBezTo>
                    <a:cubicBezTo>
                      <a:pt x="30" y="130"/>
                      <a:pt x="30" y="130"/>
                      <a:pt x="30" y="130"/>
                    </a:cubicBezTo>
                    <a:cubicBezTo>
                      <a:pt x="32" y="129"/>
                      <a:pt x="32" y="129"/>
                      <a:pt x="32" y="129"/>
                    </a:cubicBezTo>
                    <a:cubicBezTo>
                      <a:pt x="32" y="129"/>
                      <a:pt x="33" y="128"/>
                      <a:pt x="33" y="127"/>
                    </a:cubicBezTo>
                    <a:cubicBezTo>
                      <a:pt x="33" y="127"/>
                      <a:pt x="34" y="125"/>
                      <a:pt x="34" y="125"/>
                    </a:cubicBezTo>
                    <a:cubicBezTo>
                      <a:pt x="34" y="124"/>
                      <a:pt x="37" y="121"/>
                      <a:pt x="37" y="121"/>
                    </a:cubicBezTo>
                    <a:cubicBezTo>
                      <a:pt x="41" y="114"/>
                      <a:pt x="41" y="114"/>
                      <a:pt x="41" y="114"/>
                    </a:cubicBezTo>
                    <a:cubicBezTo>
                      <a:pt x="50" y="100"/>
                      <a:pt x="50" y="100"/>
                      <a:pt x="50" y="100"/>
                    </a:cubicBezTo>
                    <a:cubicBezTo>
                      <a:pt x="49" y="98"/>
                      <a:pt x="49" y="98"/>
                      <a:pt x="49" y="98"/>
                    </a:cubicBezTo>
                    <a:cubicBezTo>
                      <a:pt x="52" y="93"/>
                      <a:pt x="52" y="93"/>
                      <a:pt x="52" y="93"/>
                    </a:cubicBezTo>
                    <a:cubicBezTo>
                      <a:pt x="57" y="85"/>
                      <a:pt x="57" y="85"/>
                      <a:pt x="57" y="85"/>
                    </a:cubicBezTo>
                    <a:cubicBezTo>
                      <a:pt x="62" y="74"/>
                      <a:pt x="62" y="74"/>
                      <a:pt x="62" y="74"/>
                    </a:cubicBezTo>
                    <a:cubicBezTo>
                      <a:pt x="65" y="68"/>
                      <a:pt x="65" y="68"/>
                      <a:pt x="65" y="68"/>
                    </a:cubicBezTo>
                    <a:cubicBezTo>
                      <a:pt x="69" y="61"/>
                      <a:pt x="69" y="61"/>
                      <a:pt x="69" y="61"/>
                    </a:cubicBezTo>
                    <a:cubicBezTo>
                      <a:pt x="71" y="55"/>
                      <a:pt x="71" y="55"/>
                      <a:pt x="71" y="55"/>
                    </a:cubicBezTo>
                    <a:cubicBezTo>
                      <a:pt x="71" y="48"/>
                      <a:pt x="71" y="48"/>
                      <a:pt x="71" y="48"/>
                    </a:cubicBezTo>
                    <a:cubicBezTo>
                      <a:pt x="71" y="43"/>
                      <a:pt x="71" y="43"/>
                      <a:pt x="71" y="43"/>
                    </a:cubicBezTo>
                    <a:cubicBezTo>
                      <a:pt x="71" y="39"/>
                      <a:pt x="71" y="39"/>
                      <a:pt x="71" y="39"/>
                    </a:cubicBezTo>
                    <a:cubicBezTo>
                      <a:pt x="71" y="37"/>
                      <a:pt x="71" y="37"/>
                      <a:pt x="71" y="37"/>
                    </a:cubicBezTo>
                    <a:cubicBezTo>
                      <a:pt x="71" y="35"/>
                      <a:pt x="71" y="35"/>
                      <a:pt x="71" y="35"/>
                    </a:cubicBezTo>
                    <a:cubicBezTo>
                      <a:pt x="70" y="32"/>
                      <a:pt x="70" y="32"/>
                      <a:pt x="70" y="32"/>
                    </a:cubicBezTo>
                    <a:cubicBezTo>
                      <a:pt x="72" y="30"/>
                      <a:pt x="72" y="30"/>
                      <a:pt x="72" y="30"/>
                    </a:cubicBezTo>
                    <a:cubicBezTo>
                      <a:pt x="72" y="28"/>
                      <a:pt x="72" y="28"/>
                      <a:pt x="72" y="28"/>
                    </a:cubicBezTo>
                    <a:cubicBezTo>
                      <a:pt x="72" y="26"/>
                      <a:pt x="72" y="26"/>
                      <a:pt x="72" y="26"/>
                    </a:cubicBezTo>
                    <a:cubicBezTo>
                      <a:pt x="72" y="24"/>
                      <a:pt x="72" y="24"/>
                      <a:pt x="72" y="24"/>
                    </a:cubicBezTo>
                    <a:cubicBezTo>
                      <a:pt x="73" y="22"/>
                      <a:pt x="73" y="22"/>
                      <a:pt x="73" y="22"/>
                    </a:cubicBezTo>
                    <a:cubicBezTo>
                      <a:pt x="72" y="19"/>
                      <a:pt x="72" y="19"/>
                      <a:pt x="72" y="19"/>
                    </a:cubicBezTo>
                    <a:cubicBezTo>
                      <a:pt x="73" y="17"/>
                      <a:pt x="73" y="17"/>
                      <a:pt x="73" y="17"/>
                    </a:cubicBezTo>
                    <a:cubicBezTo>
                      <a:pt x="72" y="16"/>
                      <a:pt x="72" y="16"/>
                      <a:pt x="72" y="16"/>
                    </a:cubicBezTo>
                    <a:cubicBezTo>
                      <a:pt x="73" y="13"/>
                      <a:pt x="73" y="13"/>
                      <a:pt x="73" y="13"/>
                    </a:cubicBezTo>
                    <a:cubicBezTo>
                      <a:pt x="73" y="11"/>
                      <a:pt x="73" y="11"/>
                      <a:pt x="73" y="11"/>
                    </a:cubicBezTo>
                    <a:lnTo>
                      <a:pt x="74" y="9"/>
                    </a:ln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5" name="Freeform 78"/>
              <p:cNvSpPr>
                <a:spLocks noEditPoints="1"/>
              </p:cNvSpPr>
              <p:nvPr/>
            </p:nvSpPr>
            <p:spPr bwMode="auto">
              <a:xfrm>
                <a:off x="4704932" y="2283682"/>
                <a:ext cx="711331" cy="913063"/>
              </a:xfrm>
              <a:custGeom>
                <a:avLst/>
                <a:gdLst>
                  <a:gd name="T0" fmla="*/ 264 w 312"/>
                  <a:gd name="T1" fmla="*/ 340 h 413"/>
                  <a:gd name="T2" fmla="*/ 240 w 312"/>
                  <a:gd name="T3" fmla="*/ 363 h 413"/>
                  <a:gd name="T4" fmla="*/ 252 w 312"/>
                  <a:gd name="T5" fmla="*/ 385 h 413"/>
                  <a:gd name="T6" fmla="*/ 237 w 312"/>
                  <a:gd name="T7" fmla="*/ 387 h 413"/>
                  <a:gd name="T8" fmla="*/ 211 w 312"/>
                  <a:gd name="T9" fmla="*/ 393 h 413"/>
                  <a:gd name="T10" fmla="*/ 177 w 312"/>
                  <a:gd name="T11" fmla="*/ 404 h 413"/>
                  <a:gd name="T12" fmla="*/ 157 w 312"/>
                  <a:gd name="T13" fmla="*/ 404 h 413"/>
                  <a:gd name="T14" fmla="*/ 142 w 312"/>
                  <a:gd name="T15" fmla="*/ 400 h 413"/>
                  <a:gd name="T16" fmla="*/ 121 w 312"/>
                  <a:gd name="T17" fmla="*/ 394 h 413"/>
                  <a:gd name="T18" fmla="*/ 101 w 312"/>
                  <a:gd name="T19" fmla="*/ 391 h 413"/>
                  <a:gd name="T20" fmla="*/ 94 w 312"/>
                  <a:gd name="T21" fmla="*/ 388 h 413"/>
                  <a:gd name="T22" fmla="*/ 89 w 312"/>
                  <a:gd name="T23" fmla="*/ 383 h 413"/>
                  <a:gd name="T24" fmla="*/ 90 w 312"/>
                  <a:gd name="T25" fmla="*/ 393 h 413"/>
                  <a:gd name="T26" fmla="*/ 73 w 312"/>
                  <a:gd name="T27" fmla="*/ 396 h 413"/>
                  <a:gd name="T28" fmla="*/ 57 w 312"/>
                  <a:gd name="T29" fmla="*/ 396 h 413"/>
                  <a:gd name="T30" fmla="*/ 53 w 312"/>
                  <a:gd name="T31" fmla="*/ 368 h 413"/>
                  <a:gd name="T32" fmla="*/ 50 w 312"/>
                  <a:gd name="T33" fmla="*/ 308 h 413"/>
                  <a:gd name="T34" fmla="*/ 13 w 312"/>
                  <a:gd name="T35" fmla="*/ 292 h 413"/>
                  <a:gd name="T36" fmla="*/ 6 w 312"/>
                  <a:gd name="T37" fmla="*/ 262 h 413"/>
                  <a:gd name="T38" fmla="*/ 12 w 312"/>
                  <a:gd name="T39" fmla="*/ 245 h 413"/>
                  <a:gd name="T40" fmla="*/ 11 w 312"/>
                  <a:gd name="T41" fmla="*/ 228 h 413"/>
                  <a:gd name="T42" fmla="*/ 5 w 312"/>
                  <a:gd name="T43" fmla="*/ 217 h 413"/>
                  <a:gd name="T44" fmla="*/ 1 w 312"/>
                  <a:gd name="T45" fmla="*/ 207 h 413"/>
                  <a:gd name="T46" fmla="*/ 7 w 312"/>
                  <a:gd name="T47" fmla="*/ 198 h 413"/>
                  <a:gd name="T48" fmla="*/ 9 w 312"/>
                  <a:gd name="T49" fmla="*/ 175 h 413"/>
                  <a:gd name="T50" fmla="*/ 12 w 312"/>
                  <a:gd name="T51" fmla="*/ 161 h 413"/>
                  <a:gd name="T52" fmla="*/ 32 w 312"/>
                  <a:gd name="T53" fmla="*/ 160 h 413"/>
                  <a:gd name="T54" fmla="*/ 41 w 312"/>
                  <a:gd name="T55" fmla="*/ 146 h 413"/>
                  <a:gd name="T56" fmla="*/ 33 w 312"/>
                  <a:gd name="T57" fmla="*/ 128 h 413"/>
                  <a:gd name="T58" fmla="*/ 47 w 312"/>
                  <a:gd name="T59" fmla="*/ 94 h 413"/>
                  <a:gd name="T60" fmla="*/ 49 w 312"/>
                  <a:gd name="T61" fmla="*/ 65 h 413"/>
                  <a:gd name="T62" fmla="*/ 78 w 312"/>
                  <a:gd name="T63" fmla="*/ 80 h 413"/>
                  <a:gd name="T64" fmla="*/ 93 w 312"/>
                  <a:gd name="T65" fmla="*/ 74 h 413"/>
                  <a:gd name="T66" fmla="*/ 114 w 312"/>
                  <a:gd name="T67" fmla="*/ 57 h 413"/>
                  <a:gd name="T68" fmla="*/ 102 w 312"/>
                  <a:gd name="T69" fmla="*/ 41 h 413"/>
                  <a:gd name="T70" fmla="*/ 104 w 312"/>
                  <a:gd name="T71" fmla="*/ 25 h 413"/>
                  <a:gd name="T72" fmla="*/ 95 w 312"/>
                  <a:gd name="T73" fmla="*/ 12 h 413"/>
                  <a:gd name="T74" fmla="*/ 119 w 312"/>
                  <a:gd name="T75" fmla="*/ 5 h 413"/>
                  <a:gd name="T76" fmla="*/ 136 w 312"/>
                  <a:gd name="T77" fmla="*/ 25 h 413"/>
                  <a:gd name="T78" fmla="*/ 163 w 312"/>
                  <a:gd name="T79" fmla="*/ 35 h 413"/>
                  <a:gd name="T80" fmla="*/ 176 w 312"/>
                  <a:gd name="T81" fmla="*/ 25 h 413"/>
                  <a:gd name="T82" fmla="*/ 162 w 312"/>
                  <a:gd name="T83" fmla="*/ 46 h 413"/>
                  <a:gd name="T84" fmla="*/ 182 w 312"/>
                  <a:gd name="T85" fmla="*/ 53 h 413"/>
                  <a:gd name="T86" fmla="*/ 212 w 312"/>
                  <a:gd name="T87" fmla="*/ 30 h 413"/>
                  <a:gd name="T88" fmla="*/ 221 w 312"/>
                  <a:gd name="T89" fmla="*/ 28 h 413"/>
                  <a:gd name="T90" fmla="*/ 236 w 312"/>
                  <a:gd name="T91" fmla="*/ 18 h 413"/>
                  <a:gd name="T92" fmla="*/ 242 w 312"/>
                  <a:gd name="T93" fmla="*/ 21 h 413"/>
                  <a:gd name="T94" fmla="*/ 253 w 312"/>
                  <a:gd name="T95" fmla="*/ 29 h 413"/>
                  <a:gd name="T96" fmla="*/ 262 w 312"/>
                  <a:gd name="T97" fmla="*/ 42 h 413"/>
                  <a:gd name="T98" fmla="*/ 273 w 312"/>
                  <a:gd name="T99" fmla="*/ 58 h 413"/>
                  <a:gd name="T100" fmla="*/ 279 w 312"/>
                  <a:gd name="T101" fmla="*/ 113 h 413"/>
                  <a:gd name="T102" fmla="*/ 294 w 312"/>
                  <a:gd name="T103" fmla="*/ 162 h 413"/>
                  <a:gd name="T104" fmla="*/ 309 w 312"/>
                  <a:gd name="T105" fmla="*/ 197 h 413"/>
                  <a:gd name="T106" fmla="*/ 297 w 312"/>
                  <a:gd name="T107" fmla="*/ 205 h 413"/>
                  <a:gd name="T108" fmla="*/ 262 w 312"/>
                  <a:gd name="T109" fmla="*/ 224 h 413"/>
                  <a:gd name="T110" fmla="*/ 219 w 312"/>
                  <a:gd name="T111" fmla="*/ 253 h 413"/>
                  <a:gd name="T112" fmla="*/ 226 w 312"/>
                  <a:gd name="T113" fmla="*/ 277 h 413"/>
                  <a:gd name="T114" fmla="*/ 257 w 312"/>
                  <a:gd name="T115" fmla="*/ 309 h 413"/>
                  <a:gd name="T116" fmla="*/ 55 w 312"/>
                  <a:gd name="T117" fmla="*/ 394 h 413"/>
                  <a:gd name="T118" fmla="*/ 312 w 312"/>
                  <a:gd name="T119" fmla="*/ 20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2" h="413">
                    <a:moveTo>
                      <a:pt x="275" y="325"/>
                    </a:moveTo>
                    <a:cubicBezTo>
                      <a:pt x="275" y="325"/>
                      <a:pt x="275" y="325"/>
                      <a:pt x="275" y="325"/>
                    </a:cubicBezTo>
                    <a:cubicBezTo>
                      <a:pt x="275" y="328"/>
                      <a:pt x="275" y="328"/>
                      <a:pt x="275" y="328"/>
                    </a:cubicBezTo>
                    <a:cubicBezTo>
                      <a:pt x="276" y="333"/>
                      <a:pt x="276" y="333"/>
                      <a:pt x="276" y="333"/>
                    </a:cubicBezTo>
                    <a:cubicBezTo>
                      <a:pt x="276" y="336"/>
                      <a:pt x="276" y="336"/>
                      <a:pt x="276" y="336"/>
                    </a:cubicBezTo>
                    <a:cubicBezTo>
                      <a:pt x="276" y="336"/>
                      <a:pt x="275" y="338"/>
                      <a:pt x="274" y="338"/>
                    </a:cubicBezTo>
                    <a:cubicBezTo>
                      <a:pt x="274" y="338"/>
                      <a:pt x="273" y="339"/>
                      <a:pt x="272" y="339"/>
                    </a:cubicBezTo>
                    <a:cubicBezTo>
                      <a:pt x="271" y="338"/>
                      <a:pt x="270" y="337"/>
                      <a:pt x="270" y="337"/>
                    </a:cubicBezTo>
                    <a:cubicBezTo>
                      <a:pt x="264" y="337"/>
                      <a:pt x="264" y="337"/>
                      <a:pt x="264" y="337"/>
                    </a:cubicBezTo>
                    <a:cubicBezTo>
                      <a:pt x="264" y="337"/>
                      <a:pt x="264" y="339"/>
                      <a:pt x="264" y="340"/>
                    </a:cubicBezTo>
                    <a:cubicBezTo>
                      <a:pt x="263" y="342"/>
                      <a:pt x="263" y="342"/>
                      <a:pt x="263" y="342"/>
                    </a:cubicBezTo>
                    <a:cubicBezTo>
                      <a:pt x="263" y="347"/>
                      <a:pt x="263" y="347"/>
                      <a:pt x="263" y="347"/>
                    </a:cubicBezTo>
                    <a:cubicBezTo>
                      <a:pt x="258" y="352"/>
                      <a:pt x="258" y="352"/>
                      <a:pt x="258" y="352"/>
                    </a:cubicBezTo>
                    <a:cubicBezTo>
                      <a:pt x="257" y="352"/>
                      <a:pt x="257" y="352"/>
                      <a:pt x="257" y="352"/>
                    </a:cubicBezTo>
                    <a:cubicBezTo>
                      <a:pt x="257" y="352"/>
                      <a:pt x="256" y="353"/>
                      <a:pt x="256" y="353"/>
                    </a:cubicBezTo>
                    <a:cubicBezTo>
                      <a:pt x="256" y="353"/>
                      <a:pt x="251" y="355"/>
                      <a:pt x="251" y="355"/>
                    </a:cubicBezTo>
                    <a:cubicBezTo>
                      <a:pt x="249" y="357"/>
                      <a:pt x="249" y="357"/>
                      <a:pt x="249" y="357"/>
                    </a:cubicBezTo>
                    <a:cubicBezTo>
                      <a:pt x="248" y="357"/>
                      <a:pt x="248" y="357"/>
                      <a:pt x="248" y="357"/>
                    </a:cubicBezTo>
                    <a:cubicBezTo>
                      <a:pt x="248" y="357"/>
                      <a:pt x="245" y="359"/>
                      <a:pt x="243" y="361"/>
                    </a:cubicBezTo>
                    <a:cubicBezTo>
                      <a:pt x="240" y="363"/>
                      <a:pt x="240" y="363"/>
                      <a:pt x="240" y="363"/>
                    </a:cubicBezTo>
                    <a:cubicBezTo>
                      <a:pt x="240" y="363"/>
                      <a:pt x="240" y="363"/>
                      <a:pt x="240" y="363"/>
                    </a:cubicBezTo>
                    <a:cubicBezTo>
                      <a:pt x="240" y="363"/>
                      <a:pt x="240" y="363"/>
                      <a:pt x="240" y="363"/>
                    </a:cubicBezTo>
                    <a:cubicBezTo>
                      <a:pt x="242" y="368"/>
                      <a:pt x="242" y="368"/>
                      <a:pt x="242" y="368"/>
                    </a:cubicBezTo>
                    <a:cubicBezTo>
                      <a:pt x="245" y="371"/>
                      <a:pt x="245" y="371"/>
                      <a:pt x="245" y="371"/>
                    </a:cubicBezTo>
                    <a:cubicBezTo>
                      <a:pt x="248" y="376"/>
                      <a:pt x="248" y="376"/>
                      <a:pt x="248" y="376"/>
                    </a:cubicBezTo>
                    <a:cubicBezTo>
                      <a:pt x="248" y="379"/>
                      <a:pt x="248" y="379"/>
                      <a:pt x="248" y="379"/>
                    </a:cubicBezTo>
                    <a:cubicBezTo>
                      <a:pt x="248" y="379"/>
                      <a:pt x="246" y="381"/>
                      <a:pt x="246" y="381"/>
                    </a:cubicBezTo>
                    <a:cubicBezTo>
                      <a:pt x="246" y="382"/>
                      <a:pt x="245" y="384"/>
                      <a:pt x="246" y="384"/>
                    </a:cubicBezTo>
                    <a:cubicBezTo>
                      <a:pt x="247" y="384"/>
                      <a:pt x="251" y="385"/>
                      <a:pt x="251" y="385"/>
                    </a:cubicBezTo>
                    <a:cubicBezTo>
                      <a:pt x="251" y="385"/>
                      <a:pt x="252" y="385"/>
                      <a:pt x="252" y="385"/>
                    </a:cubicBezTo>
                    <a:cubicBezTo>
                      <a:pt x="253" y="385"/>
                      <a:pt x="253" y="386"/>
                      <a:pt x="253" y="386"/>
                    </a:cubicBezTo>
                    <a:cubicBezTo>
                      <a:pt x="253" y="390"/>
                      <a:pt x="253" y="390"/>
                      <a:pt x="253" y="390"/>
                    </a:cubicBezTo>
                    <a:cubicBezTo>
                      <a:pt x="253" y="390"/>
                      <a:pt x="253" y="391"/>
                      <a:pt x="253" y="395"/>
                    </a:cubicBezTo>
                    <a:cubicBezTo>
                      <a:pt x="253" y="399"/>
                      <a:pt x="252" y="398"/>
                      <a:pt x="252" y="398"/>
                    </a:cubicBezTo>
                    <a:cubicBezTo>
                      <a:pt x="252" y="398"/>
                      <a:pt x="247" y="396"/>
                      <a:pt x="247" y="396"/>
                    </a:cubicBezTo>
                    <a:cubicBezTo>
                      <a:pt x="247" y="396"/>
                      <a:pt x="245" y="394"/>
                      <a:pt x="245" y="394"/>
                    </a:cubicBezTo>
                    <a:cubicBezTo>
                      <a:pt x="244" y="393"/>
                      <a:pt x="244" y="392"/>
                      <a:pt x="244" y="391"/>
                    </a:cubicBezTo>
                    <a:cubicBezTo>
                      <a:pt x="244" y="390"/>
                      <a:pt x="245" y="388"/>
                      <a:pt x="245" y="388"/>
                    </a:cubicBezTo>
                    <a:cubicBezTo>
                      <a:pt x="245" y="388"/>
                      <a:pt x="241" y="387"/>
                      <a:pt x="241" y="387"/>
                    </a:cubicBezTo>
                    <a:cubicBezTo>
                      <a:pt x="241" y="387"/>
                      <a:pt x="238" y="387"/>
                      <a:pt x="237" y="387"/>
                    </a:cubicBezTo>
                    <a:cubicBezTo>
                      <a:pt x="236" y="387"/>
                      <a:pt x="235" y="389"/>
                      <a:pt x="235" y="389"/>
                    </a:cubicBezTo>
                    <a:cubicBezTo>
                      <a:pt x="234" y="390"/>
                      <a:pt x="233" y="389"/>
                      <a:pt x="232" y="389"/>
                    </a:cubicBezTo>
                    <a:cubicBezTo>
                      <a:pt x="232" y="389"/>
                      <a:pt x="231" y="387"/>
                      <a:pt x="231" y="387"/>
                    </a:cubicBezTo>
                    <a:cubicBezTo>
                      <a:pt x="230" y="387"/>
                      <a:pt x="226" y="386"/>
                      <a:pt x="225" y="386"/>
                    </a:cubicBezTo>
                    <a:cubicBezTo>
                      <a:pt x="225" y="386"/>
                      <a:pt x="223" y="386"/>
                      <a:pt x="221" y="386"/>
                    </a:cubicBezTo>
                    <a:cubicBezTo>
                      <a:pt x="220" y="387"/>
                      <a:pt x="221" y="387"/>
                      <a:pt x="222" y="390"/>
                    </a:cubicBezTo>
                    <a:cubicBezTo>
                      <a:pt x="222" y="393"/>
                      <a:pt x="221" y="391"/>
                      <a:pt x="220" y="391"/>
                    </a:cubicBezTo>
                    <a:cubicBezTo>
                      <a:pt x="219" y="391"/>
                      <a:pt x="219" y="391"/>
                      <a:pt x="217" y="391"/>
                    </a:cubicBezTo>
                    <a:cubicBezTo>
                      <a:pt x="215" y="391"/>
                      <a:pt x="214" y="391"/>
                      <a:pt x="212" y="391"/>
                    </a:cubicBezTo>
                    <a:cubicBezTo>
                      <a:pt x="211" y="392"/>
                      <a:pt x="211" y="392"/>
                      <a:pt x="211" y="393"/>
                    </a:cubicBezTo>
                    <a:cubicBezTo>
                      <a:pt x="210" y="394"/>
                      <a:pt x="208" y="394"/>
                      <a:pt x="207" y="394"/>
                    </a:cubicBezTo>
                    <a:cubicBezTo>
                      <a:pt x="206" y="394"/>
                      <a:pt x="202" y="394"/>
                      <a:pt x="202" y="394"/>
                    </a:cubicBezTo>
                    <a:cubicBezTo>
                      <a:pt x="201" y="394"/>
                      <a:pt x="200" y="396"/>
                      <a:pt x="199" y="397"/>
                    </a:cubicBezTo>
                    <a:cubicBezTo>
                      <a:pt x="199" y="397"/>
                      <a:pt x="195" y="397"/>
                      <a:pt x="195" y="397"/>
                    </a:cubicBezTo>
                    <a:cubicBezTo>
                      <a:pt x="194" y="398"/>
                      <a:pt x="194" y="398"/>
                      <a:pt x="193" y="399"/>
                    </a:cubicBezTo>
                    <a:cubicBezTo>
                      <a:pt x="191" y="400"/>
                      <a:pt x="191" y="400"/>
                      <a:pt x="190" y="402"/>
                    </a:cubicBezTo>
                    <a:cubicBezTo>
                      <a:pt x="188" y="404"/>
                      <a:pt x="189" y="403"/>
                      <a:pt x="185" y="402"/>
                    </a:cubicBezTo>
                    <a:cubicBezTo>
                      <a:pt x="182" y="402"/>
                      <a:pt x="184" y="403"/>
                      <a:pt x="183" y="403"/>
                    </a:cubicBezTo>
                    <a:cubicBezTo>
                      <a:pt x="182" y="403"/>
                      <a:pt x="181" y="404"/>
                      <a:pt x="180" y="405"/>
                    </a:cubicBezTo>
                    <a:cubicBezTo>
                      <a:pt x="180" y="406"/>
                      <a:pt x="178" y="404"/>
                      <a:pt x="177" y="404"/>
                    </a:cubicBezTo>
                    <a:cubicBezTo>
                      <a:pt x="176" y="405"/>
                      <a:pt x="176" y="403"/>
                      <a:pt x="176" y="400"/>
                    </a:cubicBezTo>
                    <a:cubicBezTo>
                      <a:pt x="175" y="398"/>
                      <a:pt x="173" y="398"/>
                      <a:pt x="173" y="398"/>
                    </a:cubicBezTo>
                    <a:cubicBezTo>
                      <a:pt x="173" y="398"/>
                      <a:pt x="171" y="398"/>
                      <a:pt x="171" y="397"/>
                    </a:cubicBezTo>
                    <a:cubicBezTo>
                      <a:pt x="171" y="396"/>
                      <a:pt x="167" y="396"/>
                      <a:pt x="166" y="396"/>
                    </a:cubicBezTo>
                    <a:cubicBezTo>
                      <a:pt x="166" y="396"/>
                      <a:pt x="163" y="396"/>
                      <a:pt x="163" y="396"/>
                    </a:cubicBezTo>
                    <a:cubicBezTo>
                      <a:pt x="163" y="396"/>
                      <a:pt x="160" y="396"/>
                      <a:pt x="160" y="397"/>
                    </a:cubicBezTo>
                    <a:cubicBezTo>
                      <a:pt x="160" y="397"/>
                      <a:pt x="159" y="397"/>
                      <a:pt x="157" y="398"/>
                    </a:cubicBezTo>
                    <a:cubicBezTo>
                      <a:pt x="154" y="399"/>
                      <a:pt x="156" y="398"/>
                      <a:pt x="156" y="400"/>
                    </a:cubicBezTo>
                    <a:cubicBezTo>
                      <a:pt x="157" y="401"/>
                      <a:pt x="157" y="402"/>
                      <a:pt x="157" y="402"/>
                    </a:cubicBezTo>
                    <a:cubicBezTo>
                      <a:pt x="158" y="403"/>
                      <a:pt x="157" y="402"/>
                      <a:pt x="157" y="404"/>
                    </a:cubicBezTo>
                    <a:cubicBezTo>
                      <a:pt x="156" y="406"/>
                      <a:pt x="156" y="405"/>
                      <a:pt x="156" y="407"/>
                    </a:cubicBezTo>
                    <a:cubicBezTo>
                      <a:pt x="155" y="408"/>
                      <a:pt x="155" y="407"/>
                      <a:pt x="154" y="410"/>
                    </a:cubicBezTo>
                    <a:cubicBezTo>
                      <a:pt x="153" y="412"/>
                      <a:pt x="154" y="410"/>
                      <a:pt x="153" y="412"/>
                    </a:cubicBezTo>
                    <a:cubicBezTo>
                      <a:pt x="152" y="413"/>
                      <a:pt x="150" y="412"/>
                      <a:pt x="148" y="411"/>
                    </a:cubicBezTo>
                    <a:cubicBezTo>
                      <a:pt x="147" y="411"/>
                      <a:pt x="148" y="410"/>
                      <a:pt x="148" y="408"/>
                    </a:cubicBezTo>
                    <a:cubicBezTo>
                      <a:pt x="149" y="406"/>
                      <a:pt x="148" y="407"/>
                      <a:pt x="148" y="406"/>
                    </a:cubicBezTo>
                    <a:cubicBezTo>
                      <a:pt x="148" y="405"/>
                      <a:pt x="147" y="406"/>
                      <a:pt x="145" y="407"/>
                    </a:cubicBezTo>
                    <a:cubicBezTo>
                      <a:pt x="144" y="407"/>
                      <a:pt x="144" y="405"/>
                      <a:pt x="145" y="403"/>
                    </a:cubicBezTo>
                    <a:cubicBezTo>
                      <a:pt x="145" y="401"/>
                      <a:pt x="144" y="402"/>
                      <a:pt x="144" y="401"/>
                    </a:cubicBezTo>
                    <a:cubicBezTo>
                      <a:pt x="144" y="401"/>
                      <a:pt x="143" y="400"/>
                      <a:pt x="142" y="400"/>
                    </a:cubicBezTo>
                    <a:cubicBezTo>
                      <a:pt x="141" y="400"/>
                      <a:pt x="140" y="399"/>
                      <a:pt x="140" y="399"/>
                    </a:cubicBezTo>
                    <a:cubicBezTo>
                      <a:pt x="139" y="398"/>
                      <a:pt x="137" y="396"/>
                      <a:pt x="136" y="395"/>
                    </a:cubicBezTo>
                    <a:cubicBezTo>
                      <a:pt x="134" y="394"/>
                      <a:pt x="132" y="395"/>
                      <a:pt x="132" y="395"/>
                    </a:cubicBezTo>
                    <a:cubicBezTo>
                      <a:pt x="132" y="395"/>
                      <a:pt x="130" y="397"/>
                      <a:pt x="128" y="399"/>
                    </a:cubicBezTo>
                    <a:cubicBezTo>
                      <a:pt x="128" y="399"/>
                      <a:pt x="128" y="400"/>
                      <a:pt x="128" y="400"/>
                    </a:cubicBezTo>
                    <a:cubicBezTo>
                      <a:pt x="127" y="400"/>
                      <a:pt x="127" y="400"/>
                      <a:pt x="127" y="399"/>
                    </a:cubicBezTo>
                    <a:cubicBezTo>
                      <a:pt x="127" y="399"/>
                      <a:pt x="126" y="398"/>
                      <a:pt x="126" y="398"/>
                    </a:cubicBezTo>
                    <a:cubicBezTo>
                      <a:pt x="126" y="398"/>
                      <a:pt x="126" y="396"/>
                      <a:pt x="125" y="396"/>
                    </a:cubicBezTo>
                    <a:cubicBezTo>
                      <a:pt x="125" y="396"/>
                      <a:pt x="124" y="396"/>
                      <a:pt x="123" y="395"/>
                    </a:cubicBezTo>
                    <a:cubicBezTo>
                      <a:pt x="122" y="395"/>
                      <a:pt x="121" y="394"/>
                      <a:pt x="121" y="394"/>
                    </a:cubicBezTo>
                    <a:cubicBezTo>
                      <a:pt x="120" y="394"/>
                      <a:pt x="118" y="392"/>
                      <a:pt x="118" y="392"/>
                    </a:cubicBezTo>
                    <a:cubicBezTo>
                      <a:pt x="118" y="392"/>
                      <a:pt x="118" y="392"/>
                      <a:pt x="117" y="392"/>
                    </a:cubicBezTo>
                    <a:cubicBezTo>
                      <a:pt x="117" y="392"/>
                      <a:pt x="116" y="391"/>
                      <a:pt x="116" y="391"/>
                    </a:cubicBezTo>
                    <a:cubicBezTo>
                      <a:pt x="115" y="391"/>
                      <a:pt x="115" y="391"/>
                      <a:pt x="115" y="391"/>
                    </a:cubicBezTo>
                    <a:cubicBezTo>
                      <a:pt x="115" y="391"/>
                      <a:pt x="115" y="391"/>
                      <a:pt x="115" y="391"/>
                    </a:cubicBezTo>
                    <a:cubicBezTo>
                      <a:pt x="114" y="391"/>
                      <a:pt x="114" y="391"/>
                      <a:pt x="113" y="390"/>
                    </a:cubicBezTo>
                    <a:cubicBezTo>
                      <a:pt x="111" y="390"/>
                      <a:pt x="112" y="390"/>
                      <a:pt x="110" y="390"/>
                    </a:cubicBezTo>
                    <a:cubicBezTo>
                      <a:pt x="109" y="390"/>
                      <a:pt x="108" y="390"/>
                      <a:pt x="108" y="390"/>
                    </a:cubicBezTo>
                    <a:cubicBezTo>
                      <a:pt x="108" y="390"/>
                      <a:pt x="107" y="389"/>
                      <a:pt x="105" y="389"/>
                    </a:cubicBezTo>
                    <a:cubicBezTo>
                      <a:pt x="104" y="390"/>
                      <a:pt x="102" y="391"/>
                      <a:pt x="101" y="391"/>
                    </a:cubicBezTo>
                    <a:cubicBezTo>
                      <a:pt x="101" y="391"/>
                      <a:pt x="100" y="390"/>
                      <a:pt x="100" y="390"/>
                    </a:cubicBezTo>
                    <a:cubicBezTo>
                      <a:pt x="100" y="390"/>
                      <a:pt x="100" y="389"/>
                      <a:pt x="100" y="389"/>
                    </a:cubicBezTo>
                    <a:cubicBezTo>
                      <a:pt x="100" y="389"/>
                      <a:pt x="99" y="388"/>
                      <a:pt x="98" y="387"/>
                    </a:cubicBezTo>
                    <a:cubicBezTo>
                      <a:pt x="98" y="387"/>
                      <a:pt x="97" y="387"/>
                      <a:pt x="97" y="387"/>
                    </a:cubicBezTo>
                    <a:cubicBezTo>
                      <a:pt x="97" y="387"/>
                      <a:pt x="97" y="387"/>
                      <a:pt x="97" y="388"/>
                    </a:cubicBezTo>
                    <a:cubicBezTo>
                      <a:pt x="97" y="389"/>
                      <a:pt x="99" y="389"/>
                      <a:pt x="97" y="389"/>
                    </a:cubicBezTo>
                    <a:cubicBezTo>
                      <a:pt x="96" y="388"/>
                      <a:pt x="95" y="388"/>
                      <a:pt x="95" y="388"/>
                    </a:cubicBezTo>
                    <a:cubicBezTo>
                      <a:pt x="92" y="389"/>
                      <a:pt x="92" y="389"/>
                      <a:pt x="92" y="389"/>
                    </a:cubicBezTo>
                    <a:cubicBezTo>
                      <a:pt x="93" y="388"/>
                      <a:pt x="93" y="388"/>
                      <a:pt x="93" y="388"/>
                    </a:cubicBezTo>
                    <a:cubicBezTo>
                      <a:pt x="93" y="388"/>
                      <a:pt x="94" y="388"/>
                      <a:pt x="94" y="388"/>
                    </a:cubicBezTo>
                    <a:cubicBezTo>
                      <a:pt x="94" y="387"/>
                      <a:pt x="94" y="387"/>
                      <a:pt x="94" y="387"/>
                    </a:cubicBezTo>
                    <a:cubicBezTo>
                      <a:pt x="94" y="387"/>
                      <a:pt x="94" y="386"/>
                      <a:pt x="94" y="386"/>
                    </a:cubicBezTo>
                    <a:cubicBezTo>
                      <a:pt x="95" y="386"/>
                      <a:pt x="96" y="385"/>
                      <a:pt x="95" y="385"/>
                    </a:cubicBezTo>
                    <a:cubicBezTo>
                      <a:pt x="94" y="385"/>
                      <a:pt x="93" y="385"/>
                      <a:pt x="93" y="385"/>
                    </a:cubicBezTo>
                    <a:cubicBezTo>
                      <a:pt x="93" y="384"/>
                      <a:pt x="93" y="384"/>
                      <a:pt x="93" y="384"/>
                    </a:cubicBezTo>
                    <a:cubicBezTo>
                      <a:pt x="93" y="384"/>
                      <a:pt x="92" y="383"/>
                      <a:pt x="92" y="383"/>
                    </a:cubicBezTo>
                    <a:cubicBezTo>
                      <a:pt x="92" y="384"/>
                      <a:pt x="92" y="385"/>
                      <a:pt x="92" y="385"/>
                    </a:cubicBezTo>
                    <a:cubicBezTo>
                      <a:pt x="91" y="385"/>
                      <a:pt x="91" y="385"/>
                      <a:pt x="91" y="384"/>
                    </a:cubicBezTo>
                    <a:cubicBezTo>
                      <a:pt x="91" y="383"/>
                      <a:pt x="91" y="383"/>
                      <a:pt x="91" y="383"/>
                    </a:cubicBezTo>
                    <a:cubicBezTo>
                      <a:pt x="90" y="383"/>
                      <a:pt x="89" y="383"/>
                      <a:pt x="89" y="383"/>
                    </a:cubicBezTo>
                    <a:cubicBezTo>
                      <a:pt x="89" y="383"/>
                      <a:pt x="90" y="384"/>
                      <a:pt x="88" y="384"/>
                    </a:cubicBezTo>
                    <a:cubicBezTo>
                      <a:pt x="87" y="384"/>
                      <a:pt x="86" y="385"/>
                      <a:pt x="85" y="385"/>
                    </a:cubicBezTo>
                    <a:cubicBezTo>
                      <a:pt x="84" y="386"/>
                      <a:pt x="84" y="387"/>
                      <a:pt x="84" y="387"/>
                    </a:cubicBezTo>
                    <a:cubicBezTo>
                      <a:pt x="84" y="388"/>
                      <a:pt x="82" y="388"/>
                      <a:pt x="82" y="389"/>
                    </a:cubicBezTo>
                    <a:cubicBezTo>
                      <a:pt x="83" y="389"/>
                      <a:pt x="82" y="389"/>
                      <a:pt x="84" y="390"/>
                    </a:cubicBezTo>
                    <a:cubicBezTo>
                      <a:pt x="85" y="390"/>
                      <a:pt x="85" y="390"/>
                      <a:pt x="86" y="390"/>
                    </a:cubicBezTo>
                    <a:cubicBezTo>
                      <a:pt x="87" y="391"/>
                      <a:pt x="88" y="390"/>
                      <a:pt x="88" y="390"/>
                    </a:cubicBezTo>
                    <a:cubicBezTo>
                      <a:pt x="88" y="390"/>
                      <a:pt x="88" y="390"/>
                      <a:pt x="89" y="391"/>
                    </a:cubicBezTo>
                    <a:cubicBezTo>
                      <a:pt x="89" y="391"/>
                      <a:pt x="90" y="390"/>
                      <a:pt x="90" y="391"/>
                    </a:cubicBezTo>
                    <a:cubicBezTo>
                      <a:pt x="90" y="392"/>
                      <a:pt x="91" y="393"/>
                      <a:pt x="90" y="393"/>
                    </a:cubicBezTo>
                    <a:cubicBezTo>
                      <a:pt x="89" y="393"/>
                      <a:pt x="88" y="394"/>
                      <a:pt x="88" y="393"/>
                    </a:cubicBezTo>
                    <a:cubicBezTo>
                      <a:pt x="88" y="393"/>
                      <a:pt x="88" y="392"/>
                      <a:pt x="87" y="392"/>
                    </a:cubicBezTo>
                    <a:cubicBezTo>
                      <a:pt x="87" y="392"/>
                      <a:pt x="86" y="392"/>
                      <a:pt x="86" y="392"/>
                    </a:cubicBezTo>
                    <a:cubicBezTo>
                      <a:pt x="85" y="394"/>
                      <a:pt x="85" y="394"/>
                      <a:pt x="85" y="394"/>
                    </a:cubicBezTo>
                    <a:cubicBezTo>
                      <a:pt x="85" y="394"/>
                      <a:pt x="85" y="395"/>
                      <a:pt x="84" y="395"/>
                    </a:cubicBezTo>
                    <a:cubicBezTo>
                      <a:pt x="83" y="395"/>
                      <a:pt x="84" y="395"/>
                      <a:pt x="82" y="395"/>
                    </a:cubicBezTo>
                    <a:cubicBezTo>
                      <a:pt x="80" y="395"/>
                      <a:pt x="80" y="394"/>
                      <a:pt x="79" y="394"/>
                    </a:cubicBezTo>
                    <a:cubicBezTo>
                      <a:pt x="79" y="394"/>
                      <a:pt x="79" y="394"/>
                      <a:pt x="78" y="394"/>
                    </a:cubicBezTo>
                    <a:cubicBezTo>
                      <a:pt x="78" y="394"/>
                      <a:pt x="76" y="392"/>
                      <a:pt x="75" y="394"/>
                    </a:cubicBezTo>
                    <a:cubicBezTo>
                      <a:pt x="74" y="395"/>
                      <a:pt x="73" y="396"/>
                      <a:pt x="73" y="396"/>
                    </a:cubicBezTo>
                    <a:cubicBezTo>
                      <a:pt x="70" y="396"/>
                      <a:pt x="70" y="396"/>
                      <a:pt x="70" y="396"/>
                    </a:cubicBezTo>
                    <a:cubicBezTo>
                      <a:pt x="70" y="396"/>
                      <a:pt x="69" y="396"/>
                      <a:pt x="68" y="396"/>
                    </a:cubicBezTo>
                    <a:cubicBezTo>
                      <a:pt x="67" y="396"/>
                      <a:pt x="66" y="396"/>
                      <a:pt x="66" y="396"/>
                    </a:cubicBezTo>
                    <a:cubicBezTo>
                      <a:pt x="65" y="397"/>
                      <a:pt x="64" y="394"/>
                      <a:pt x="64" y="394"/>
                    </a:cubicBezTo>
                    <a:cubicBezTo>
                      <a:pt x="64" y="394"/>
                      <a:pt x="65" y="392"/>
                      <a:pt x="62" y="394"/>
                    </a:cubicBezTo>
                    <a:cubicBezTo>
                      <a:pt x="59" y="396"/>
                      <a:pt x="58" y="396"/>
                      <a:pt x="58" y="396"/>
                    </a:cubicBezTo>
                    <a:cubicBezTo>
                      <a:pt x="58" y="396"/>
                      <a:pt x="57" y="396"/>
                      <a:pt x="57" y="397"/>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6" y="396"/>
                      <a:pt x="56" y="396"/>
                      <a:pt x="56" y="395"/>
                    </a:cubicBezTo>
                    <a:cubicBezTo>
                      <a:pt x="56" y="395"/>
                      <a:pt x="56" y="395"/>
                      <a:pt x="56" y="395"/>
                    </a:cubicBezTo>
                    <a:cubicBezTo>
                      <a:pt x="56" y="395"/>
                      <a:pt x="55" y="395"/>
                      <a:pt x="55" y="394"/>
                    </a:cubicBezTo>
                    <a:cubicBezTo>
                      <a:pt x="53" y="392"/>
                      <a:pt x="50" y="388"/>
                      <a:pt x="50" y="388"/>
                    </a:cubicBezTo>
                    <a:cubicBezTo>
                      <a:pt x="52" y="384"/>
                      <a:pt x="52" y="384"/>
                      <a:pt x="52" y="384"/>
                    </a:cubicBezTo>
                    <a:cubicBezTo>
                      <a:pt x="52" y="384"/>
                      <a:pt x="53" y="377"/>
                      <a:pt x="53" y="375"/>
                    </a:cubicBezTo>
                    <a:cubicBezTo>
                      <a:pt x="53" y="374"/>
                      <a:pt x="53" y="368"/>
                      <a:pt x="53" y="368"/>
                    </a:cubicBezTo>
                    <a:cubicBezTo>
                      <a:pt x="53" y="368"/>
                      <a:pt x="49" y="367"/>
                      <a:pt x="52" y="364"/>
                    </a:cubicBezTo>
                    <a:cubicBezTo>
                      <a:pt x="55" y="360"/>
                      <a:pt x="58" y="355"/>
                      <a:pt x="58" y="355"/>
                    </a:cubicBezTo>
                    <a:cubicBezTo>
                      <a:pt x="58" y="345"/>
                      <a:pt x="58" y="345"/>
                      <a:pt x="58" y="345"/>
                    </a:cubicBezTo>
                    <a:cubicBezTo>
                      <a:pt x="58" y="345"/>
                      <a:pt x="55" y="342"/>
                      <a:pt x="59" y="340"/>
                    </a:cubicBezTo>
                    <a:cubicBezTo>
                      <a:pt x="63" y="337"/>
                      <a:pt x="70" y="328"/>
                      <a:pt x="70" y="328"/>
                    </a:cubicBezTo>
                    <a:cubicBezTo>
                      <a:pt x="77" y="320"/>
                      <a:pt x="77" y="320"/>
                      <a:pt x="77" y="320"/>
                    </a:cubicBezTo>
                    <a:cubicBezTo>
                      <a:pt x="65" y="317"/>
                      <a:pt x="65" y="317"/>
                      <a:pt x="65" y="317"/>
                    </a:cubicBezTo>
                    <a:cubicBezTo>
                      <a:pt x="58" y="316"/>
                      <a:pt x="58" y="316"/>
                      <a:pt x="58" y="316"/>
                    </a:cubicBezTo>
                    <a:cubicBezTo>
                      <a:pt x="53" y="313"/>
                      <a:pt x="53" y="313"/>
                      <a:pt x="53" y="313"/>
                    </a:cubicBezTo>
                    <a:cubicBezTo>
                      <a:pt x="50" y="308"/>
                      <a:pt x="50" y="308"/>
                      <a:pt x="50" y="308"/>
                    </a:cubicBezTo>
                    <a:cubicBezTo>
                      <a:pt x="47" y="310"/>
                      <a:pt x="47" y="310"/>
                      <a:pt x="47" y="310"/>
                    </a:cubicBezTo>
                    <a:cubicBezTo>
                      <a:pt x="44" y="312"/>
                      <a:pt x="44" y="312"/>
                      <a:pt x="44" y="312"/>
                    </a:cubicBezTo>
                    <a:cubicBezTo>
                      <a:pt x="37" y="311"/>
                      <a:pt x="37" y="311"/>
                      <a:pt x="37" y="311"/>
                    </a:cubicBezTo>
                    <a:cubicBezTo>
                      <a:pt x="32" y="306"/>
                      <a:pt x="32" y="306"/>
                      <a:pt x="32" y="306"/>
                    </a:cubicBezTo>
                    <a:cubicBezTo>
                      <a:pt x="28" y="309"/>
                      <a:pt x="28" y="309"/>
                      <a:pt x="28" y="309"/>
                    </a:cubicBezTo>
                    <a:cubicBezTo>
                      <a:pt x="24" y="306"/>
                      <a:pt x="24" y="306"/>
                      <a:pt x="24" y="306"/>
                    </a:cubicBezTo>
                    <a:cubicBezTo>
                      <a:pt x="21" y="301"/>
                      <a:pt x="21" y="301"/>
                      <a:pt x="21" y="301"/>
                    </a:cubicBezTo>
                    <a:cubicBezTo>
                      <a:pt x="20" y="297"/>
                      <a:pt x="20" y="297"/>
                      <a:pt x="20" y="297"/>
                    </a:cubicBezTo>
                    <a:cubicBezTo>
                      <a:pt x="15" y="292"/>
                      <a:pt x="15" y="292"/>
                      <a:pt x="15" y="292"/>
                    </a:cubicBezTo>
                    <a:cubicBezTo>
                      <a:pt x="13" y="292"/>
                      <a:pt x="13" y="292"/>
                      <a:pt x="13" y="292"/>
                    </a:cubicBezTo>
                    <a:cubicBezTo>
                      <a:pt x="13" y="291"/>
                      <a:pt x="13" y="291"/>
                      <a:pt x="13" y="291"/>
                    </a:cubicBezTo>
                    <a:cubicBezTo>
                      <a:pt x="12" y="285"/>
                      <a:pt x="12" y="285"/>
                      <a:pt x="12" y="285"/>
                    </a:cubicBezTo>
                    <a:cubicBezTo>
                      <a:pt x="15" y="283"/>
                      <a:pt x="15" y="283"/>
                      <a:pt x="15" y="283"/>
                    </a:cubicBezTo>
                    <a:cubicBezTo>
                      <a:pt x="17" y="280"/>
                      <a:pt x="17" y="280"/>
                      <a:pt x="17" y="280"/>
                    </a:cubicBezTo>
                    <a:cubicBezTo>
                      <a:pt x="19" y="277"/>
                      <a:pt x="19" y="277"/>
                      <a:pt x="19" y="277"/>
                    </a:cubicBezTo>
                    <a:cubicBezTo>
                      <a:pt x="18" y="273"/>
                      <a:pt x="18" y="273"/>
                      <a:pt x="18" y="273"/>
                    </a:cubicBezTo>
                    <a:cubicBezTo>
                      <a:pt x="18" y="273"/>
                      <a:pt x="14" y="273"/>
                      <a:pt x="13" y="272"/>
                    </a:cubicBezTo>
                    <a:cubicBezTo>
                      <a:pt x="12" y="272"/>
                      <a:pt x="9" y="270"/>
                      <a:pt x="9" y="270"/>
                    </a:cubicBezTo>
                    <a:cubicBezTo>
                      <a:pt x="8" y="265"/>
                      <a:pt x="8" y="265"/>
                      <a:pt x="8" y="265"/>
                    </a:cubicBezTo>
                    <a:cubicBezTo>
                      <a:pt x="6" y="262"/>
                      <a:pt x="6" y="262"/>
                      <a:pt x="6" y="262"/>
                    </a:cubicBezTo>
                    <a:cubicBezTo>
                      <a:pt x="5" y="257"/>
                      <a:pt x="5" y="257"/>
                      <a:pt x="5" y="257"/>
                    </a:cubicBezTo>
                    <a:cubicBezTo>
                      <a:pt x="6" y="252"/>
                      <a:pt x="6" y="252"/>
                      <a:pt x="6" y="252"/>
                    </a:cubicBezTo>
                    <a:cubicBezTo>
                      <a:pt x="6" y="252"/>
                      <a:pt x="6" y="252"/>
                      <a:pt x="6" y="252"/>
                    </a:cubicBezTo>
                    <a:cubicBezTo>
                      <a:pt x="6" y="252"/>
                      <a:pt x="6" y="252"/>
                      <a:pt x="6" y="252"/>
                    </a:cubicBezTo>
                    <a:cubicBezTo>
                      <a:pt x="7" y="252"/>
                      <a:pt x="7" y="252"/>
                      <a:pt x="7" y="252"/>
                    </a:cubicBezTo>
                    <a:cubicBezTo>
                      <a:pt x="8" y="250"/>
                      <a:pt x="8" y="250"/>
                      <a:pt x="8" y="250"/>
                    </a:cubicBezTo>
                    <a:cubicBezTo>
                      <a:pt x="8" y="249"/>
                      <a:pt x="8" y="249"/>
                      <a:pt x="8" y="249"/>
                    </a:cubicBezTo>
                    <a:cubicBezTo>
                      <a:pt x="8" y="249"/>
                      <a:pt x="9" y="248"/>
                      <a:pt x="10" y="248"/>
                    </a:cubicBezTo>
                    <a:cubicBezTo>
                      <a:pt x="10" y="248"/>
                      <a:pt x="11" y="248"/>
                      <a:pt x="11" y="248"/>
                    </a:cubicBezTo>
                    <a:cubicBezTo>
                      <a:pt x="12" y="248"/>
                      <a:pt x="12" y="245"/>
                      <a:pt x="12" y="245"/>
                    </a:cubicBezTo>
                    <a:cubicBezTo>
                      <a:pt x="14" y="245"/>
                      <a:pt x="14" y="245"/>
                      <a:pt x="14" y="245"/>
                    </a:cubicBezTo>
                    <a:cubicBezTo>
                      <a:pt x="14" y="245"/>
                      <a:pt x="15" y="244"/>
                      <a:pt x="15" y="244"/>
                    </a:cubicBezTo>
                    <a:cubicBezTo>
                      <a:pt x="15" y="243"/>
                      <a:pt x="15" y="242"/>
                      <a:pt x="15" y="242"/>
                    </a:cubicBezTo>
                    <a:cubicBezTo>
                      <a:pt x="15" y="242"/>
                      <a:pt x="16" y="240"/>
                      <a:pt x="16" y="239"/>
                    </a:cubicBezTo>
                    <a:cubicBezTo>
                      <a:pt x="16" y="238"/>
                      <a:pt x="15" y="237"/>
                      <a:pt x="15" y="237"/>
                    </a:cubicBezTo>
                    <a:cubicBezTo>
                      <a:pt x="15" y="237"/>
                      <a:pt x="14" y="235"/>
                      <a:pt x="13" y="235"/>
                    </a:cubicBezTo>
                    <a:cubicBezTo>
                      <a:pt x="13" y="235"/>
                      <a:pt x="11" y="235"/>
                      <a:pt x="11" y="235"/>
                    </a:cubicBezTo>
                    <a:cubicBezTo>
                      <a:pt x="10" y="235"/>
                      <a:pt x="9" y="233"/>
                      <a:pt x="9" y="233"/>
                    </a:cubicBezTo>
                    <a:cubicBezTo>
                      <a:pt x="9" y="233"/>
                      <a:pt x="10" y="232"/>
                      <a:pt x="10" y="231"/>
                    </a:cubicBezTo>
                    <a:cubicBezTo>
                      <a:pt x="11" y="231"/>
                      <a:pt x="11" y="228"/>
                      <a:pt x="11" y="228"/>
                    </a:cubicBezTo>
                    <a:cubicBezTo>
                      <a:pt x="11" y="228"/>
                      <a:pt x="10" y="227"/>
                      <a:pt x="9" y="227"/>
                    </a:cubicBezTo>
                    <a:cubicBezTo>
                      <a:pt x="9" y="227"/>
                      <a:pt x="7" y="227"/>
                      <a:pt x="7" y="227"/>
                    </a:cubicBezTo>
                    <a:cubicBezTo>
                      <a:pt x="7" y="224"/>
                      <a:pt x="7" y="224"/>
                      <a:pt x="7" y="224"/>
                    </a:cubicBezTo>
                    <a:cubicBezTo>
                      <a:pt x="7" y="224"/>
                      <a:pt x="5" y="223"/>
                      <a:pt x="4" y="223"/>
                    </a:cubicBezTo>
                    <a:cubicBezTo>
                      <a:pt x="4" y="223"/>
                      <a:pt x="4" y="222"/>
                      <a:pt x="3" y="222"/>
                    </a:cubicBezTo>
                    <a:cubicBezTo>
                      <a:pt x="4" y="222"/>
                      <a:pt x="4" y="222"/>
                      <a:pt x="4" y="222"/>
                    </a:cubicBezTo>
                    <a:cubicBezTo>
                      <a:pt x="4" y="222"/>
                      <a:pt x="4" y="222"/>
                      <a:pt x="4" y="222"/>
                    </a:cubicBezTo>
                    <a:cubicBezTo>
                      <a:pt x="4" y="221"/>
                      <a:pt x="3" y="220"/>
                      <a:pt x="3" y="219"/>
                    </a:cubicBezTo>
                    <a:cubicBezTo>
                      <a:pt x="3" y="219"/>
                      <a:pt x="4" y="219"/>
                      <a:pt x="4" y="219"/>
                    </a:cubicBezTo>
                    <a:cubicBezTo>
                      <a:pt x="4" y="219"/>
                      <a:pt x="4" y="218"/>
                      <a:pt x="5" y="217"/>
                    </a:cubicBezTo>
                    <a:cubicBezTo>
                      <a:pt x="5" y="217"/>
                      <a:pt x="5" y="217"/>
                      <a:pt x="6" y="217"/>
                    </a:cubicBezTo>
                    <a:cubicBezTo>
                      <a:pt x="6" y="217"/>
                      <a:pt x="6" y="216"/>
                      <a:pt x="7" y="216"/>
                    </a:cubicBezTo>
                    <a:cubicBezTo>
                      <a:pt x="7" y="215"/>
                      <a:pt x="7" y="213"/>
                      <a:pt x="7" y="213"/>
                    </a:cubicBezTo>
                    <a:cubicBezTo>
                      <a:pt x="7" y="213"/>
                      <a:pt x="7" y="213"/>
                      <a:pt x="6" y="212"/>
                    </a:cubicBezTo>
                    <a:cubicBezTo>
                      <a:pt x="5" y="212"/>
                      <a:pt x="5" y="212"/>
                      <a:pt x="5" y="211"/>
                    </a:cubicBezTo>
                    <a:cubicBezTo>
                      <a:pt x="4" y="211"/>
                      <a:pt x="5" y="210"/>
                      <a:pt x="5" y="210"/>
                    </a:cubicBezTo>
                    <a:cubicBezTo>
                      <a:pt x="5" y="210"/>
                      <a:pt x="3" y="209"/>
                      <a:pt x="3" y="209"/>
                    </a:cubicBezTo>
                    <a:cubicBezTo>
                      <a:pt x="3" y="209"/>
                      <a:pt x="1" y="209"/>
                      <a:pt x="1" y="209"/>
                    </a:cubicBezTo>
                    <a:cubicBezTo>
                      <a:pt x="1" y="209"/>
                      <a:pt x="1" y="209"/>
                      <a:pt x="1" y="209"/>
                    </a:cubicBezTo>
                    <a:cubicBezTo>
                      <a:pt x="1" y="207"/>
                      <a:pt x="1" y="207"/>
                      <a:pt x="1" y="207"/>
                    </a:cubicBezTo>
                    <a:cubicBezTo>
                      <a:pt x="0" y="205"/>
                      <a:pt x="0" y="205"/>
                      <a:pt x="0" y="205"/>
                    </a:cubicBezTo>
                    <a:cubicBezTo>
                      <a:pt x="1" y="204"/>
                      <a:pt x="1" y="204"/>
                      <a:pt x="1" y="204"/>
                    </a:cubicBezTo>
                    <a:cubicBezTo>
                      <a:pt x="3" y="206"/>
                      <a:pt x="3" y="206"/>
                      <a:pt x="3" y="206"/>
                    </a:cubicBezTo>
                    <a:cubicBezTo>
                      <a:pt x="3" y="206"/>
                      <a:pt x="3" y="205"/>
                      <a:pt x="3" y="204"/>
                    </a:cubicBezTo>
                    <a:cubicBezTo>
                      <a:pt x="4" y="204"/>
                      <a:pt x="5" y="202"/>
                      <a:pt x="5" y="202"/>
                    </a:cubicBezTo>
                    <a:cubicBezTo>
                      <a:pt x="7" y="202"/>
                      <a:pt x="7" y="202"/>
                      <a:pt x="7" y="202"/>
                    </a:cubicBezTo>
                    <a:cubicBezTo>
                      <a:pt x="7" y="202"/>
                      <a:pt x="11" y="202"/>
                      <a:pt x="11" y="202"/>
                    </a:cubicBezTo>
                    <a:cubicBezTo>
                      <a:pt x="12" y="201"/>
                      <a:pt x="10" y="199"/>
                      <a:pt x="10" y="199"/>
                    </a:cubicBezTo>
                    <a:cubicBezTo>
                      <a:pt x="10" y="199"/>
                      <a:pt x="8" y="201"/>
                      <a:pt x="8" y="201"/>
                    </a:cubicBezTo>
                    <a:cubicBezTo>
                      <a:pt x="7" y="201"/>
                      <a:pt x="7" y="198"/>
                      <a:pt x="7" y="198"/>
                    </a:cubicBezTo>
                    <a:cubicBezTo>
                      <a:pt x="7" y="196"/>
                      <a:pt x="7" y="196"/>
                      <a:pt x="7" y="196"/>
                    </a:cubicBezTo>
                    <a:cubicBezTo>
                      <a:pt x="9" y="195"/>
                      <a:pt x="9" y="195"/>
                      <a:pt x="9" y="195"/>
                    </a:cubicBezTo>
                    <a:cubicBezTo>
                      <a:pt x="10" y="193"/>
                      <a:pt x="10" y="193"/>
                      <a:pt x="10" y="193"/>
                    </a:cubicBezTo>
                    <a:cubicBezTo>
                      <a:pt x="10" y="193"/>
                      <a:pt x="12" y="191"/>
                      <a:pt x="12" y="191"/>
                    </a:cubicBezTo>
                    <a:cubicBezTo>
                      <a:pt x="13" y="190"/>
                      <a:pt x="12" y="188"/>
                      <a:pt x="12" y="188"/>
                    </a:cubicBezTo>
                    <a:cubicBezTo>
                      <a:pt x="13" y="185"/>
                      <a:pt x="13" y="185"/>
                      <a:pt x="13" y="185"/>
                    </a:cubicBezTo>
                    <a:cubicBezTo>
                      <a:pt x="11" y="182"/>
                      <a:pt x="11" y="182"/>
                      <a:pt x="11" y="182"/>
                    </a:cubicBezTo>
                    <a:cubicBezTo>
                      <a:pt x="11" y="179"/>
                      <a:pt x="11" y="179"/>
                      <a:pt x="11" y="179"/>
                    </a:cubicBezTo>
                    <a:cubicBezTo>
                      <a:pt x="9" y="176"/>
                      <a:pt x="9" y="176"/>
                      <a:pt x="9" y="176"/>
                    </a:cubicBezTo>
                    <a:cubicBezTo>
                      <a:pt x="9" y="175"/>
                      <a:pt x="9" y="175"/>
                      <a:pt x="9" y="175"/>
                    </a:cubicBezTo>
                    <a:cubicBezTo>
                      <a:pt x="8" y="173"/>
                      <a:pt x="8" y="173"/>
                      <a:pt x="8" y="173"/>
                    </a:cubicBezTo>
                    <a:cubicBezTo>
                      <a:pt x="8" y="171"/>
                      <a:pt x="8" y="171"/>
                      <a:pt x="8" y="171"/>
                    </a:cubicBezTo>
                    <a:cubicBezTo>
                      <a:pt x="8" y="171"/>
                      <a:pt x="6" y="169"/>
                      <a:pt x="5" y="169"/>
                    </a:cubicBezTo>
                    <a:cubicBezTo>
                      <a:pt x="4" y="169"/>
                      <a:pt x="5" y="168"/>
                      <a:pt x="5" y="168"/>
                    </a:cubicBezTo>
                    <a:cubicBezTo>
                      <a:pt x="5" y="166"/>
                      <a:pt x="5" y="166"/>
                      <a:pt x="5" y="166"/>
                    </a:cubicBezTo>
                    <a:cubicBezTo>
                      <a:pt x="5" y="163"/>
                      <a:pt x="5" y="163"/>
                      <a:pt x="5" y="163"/>
                    </a:cubicBezTo>
                    <a:cubicBezTo>
                      <a:pt x="10" y="164"/>
                      <a:pt x="10" y="164"/>
                      <a:pt x="10" y="164"/>
                    </a:cubicBezTo>
                    <a:cubicBezTo>
                      <a:pt x="12" y="164"/>
                      <a:pt x="12" y="164"/>
                      <a:pt x="12" y="164"/>
                    </a:cubicBezTo>
                    <a:cubicBezTo>
                      <a:pt x="9" y="162"/>
                      <a:pt x="9" y="162"/>
                      <a:pt x="9" y="162"/>
                    </a:cubicBezTo>
                    <a:cubicBezTo>
                      <a:pt x="12" y="161"/>
                      <a:pt x="12" y="161"/>
                      <a:pt x="12" y="161"/>
                    </a:cubicBezTo>
                    <a:cubicBezTo>
                      <a:pt x="14" y="163"/>
                      <a:pt x="14" y="163"/>
                      <a:pt x="14" y="163"/>
                    </a:cubicBezTo>
                    <a:cubicBezTo>
                      <a:pt x="17" y="164"/>
                      <a:pt x="17" y="164"/>
                      <a:pt x="17" y="164"/>
                    </a:cubicBezTo>
                    <a:cubicBezTo>
                      <a:pt x="18" y="166"/>
                      <a:pt x="18" y="166"/>
                      <a:pt x="18" y="166"/>
                    </a:cubicBezTo>
                    <a:cubicBezTo>
                      <a:pt x="19" y="164"/>
                      <a:pt x="19" y="164"/>
                      <a:pt x="19" y="164"/>
                    </a:cubicBezTo>
                    <a:cubicBezTo>
                      <a:pt x="22" y="164"/>
                      <a:pt x="22" y="164"/>
                      <a:pt x="22" y="164"/>
                    </a:cubicBezTo>
                    <a:cubicBezTo>
                      <a:pt x="23" y="164"/>
                      <a:pt x="23" y="164"/>
                      <a:pt x="23" y="164"/>
                    </a:cubicBezTo>
                    <a:cubicBezTo>
                      <a:pt x="26" y="163"/>
                      <a:pt x="26" y="163"/>
                      <a:pt x="26" y="163"/>
                    </a:cubicBezTo>
                    <a:cubicBezTo>
                      <a:pt x="29" y="163"/>
                      <a:pt x="29" y="163"/>
                      <a:pt x="29" y="163"/>
                    </a:cubicBezTo>
                    <a:cubicBezTo>
                      <a:pt x="30" y="161"/>
                      <a:pt x="30" y="161"/>
                      <a:pt x="30" y="161"/>
                    </a:cubicBezTo>
                    <a:cubicBezTo>
                      <a:pt x="32" y="160"/>
                      <a:pt x="32" y="160"/>
                      <a:pt x="32" y="160"/>
                    </a:cubicBezTo>
                    <a:cubicBezTo>
                      <a:pt x="33" y="159"/>
                      <a:pt x="33" y="159"/>
                      <a:pt x="33" y="159"/>
                    </a:cubicBezTo>
                    <a:cubicBezTo>
                      <a:pt x="30" y="157"/>
                      <a:pt x="30" y="157"/>
                      <a:pt x="30" y="157"/>
                    </a:cubicBezTo>
                    <a:cubicBezTo>
                      <a:pt x="28" y="154"/>
                      <a:pt x="28" y="154"/>
                      <a:pt x="28" y="154"/>
                    </a:cubicBezTo>
                    <a:cubicBezTo>
                      <a:pt x="30" y="154"/>
                      <a:pt x="30" y="154"/>
                      <a:pt x="30" y="154"/>
                    </a:cubicBezTo>
                    <a:cubicBezTo>
                      <a:pt x="30" y="151"/>
                      <a:pt x="30" y="151"/>
                      <a:pt x="30" y="151"/>
                    </a:cubicBezTo>
                    <a:cubicBezTo>
                      <a:pt x="30" y="151"/>
                      <a:pt x="34" y="152"/>
                      <a:pt x="34" y="152"/>
                    </a:cubicBezTo>
                    <a:cubicBezTo>
                      <a:pt x="34" y="151"/>
                      <a:pt x="34" y="151"/>
                      <a:pt x="35" y="150"/>
                    </a:cubicBezTo>
                    <a:cubicBezTo>
                      <a:pt x="36" y="150"/>
                      <a:pt x="38" y="149"/>
                      <a:pt x="38" y="149"/>
                    </a:cubicBezTo>
                    <a:cubicBezTo>
                      <a:pt x="39" y="147"/>
                      <a:pt x="39" y="147"/>
                      <a:pt x="39" y="147"/>
                    </a:cubicBezTo>
                    <a:cubicBezTo>
                      <a:pt x="39" y="147"/>
                      <a:pt x="41" y="146"/>
                      <a:pt x="41" y="146"/>
                    </a:cubicBezTo>
                    <a:cubicBezTo>
                      <a:pt x="42" y="146"/>
                      <a:pt x="41" y="145"/>
                      <a:pt x="41" y="144"/>
                    </a:cubicBezTo>
                    <a:cubicBezTo>
                      <a:pt x="41" y="143"/>
                      <a:pt x="41" y="141"/>
                      <a:pt x="41" y="141"/>
                    </a:cubicBezTo>
                    <a:cubicBezTo>
                      <a:pt x="42" y="139"/>
                      <a:pt x="42" y="139"/>
                      <a:pt x="42" y="139"/>
                    </a:cubicBezTo>
                    <a:cubicBezTo>
                      <a:pt x="40" y="135"/>
                      <a:pt x="40" y="135"/>
                      <a:pt x="40" y="135"/>
                    </a:cubicBezTo>
                    <a:cubicBezTo>
                      <a:pt x="37" y="136"/>
                      <a:pt x="37" y="136"/>
                      <a:pt x="37" y="136"/>
                    </a:cubicBezTo>
                    <a:cubicBezTo>
                      <a:pt x="35" y="134"/>
                      <a:pt x="35" y="134"/>
                      <a:pt x="35" y="134"/>
                    </a:cubicBezTo>
                    <a:cubicBezTo>
                      <a:pt x="35" y="134"/>
                      <a:pt x="32" y="134"/>
                      <a:pt x="32" y="133"/>
                    </a:cubicBezTo>
                    <a:cubicBezTo>
                      <a:pt x="31" y="132"/>
                      <a:pt x="30" y="130"/>
                      <a:pt x="30" y="130"/>
                    </a:cubicBezTo>
                    <a:cubicBezTo>
                      <a:pt x="30" y="128"/>
                      <a:pt x="30" y="128"/>
                      <a:pt x="30" y="128"/>
                    </a:cubicBezTo>
                    <a:cubicBezTo>
                      <a:pt x="33" y="128"/>
                      <a:pt x="33" y="128"/>
                      <a:pt x="33" y="128"/>
                    </a:cubicBezTo>
                    <a:cubicBezTo>
                      <a:pt x="31" y="127"/>
                      <a:pt x="31" y="127"/>
                      <a:pt x="31" y="127"/>
                    </a:cubicBezTo>
                    <a:cubicBezTo>
                      <a:pt x="31" y="124"/>
                      <a:pt x="31" y="124"/>
                      <a:pt x="31" y="124"/>
                    </a:cubicBezTo>
                    <a:cubicBezTo>
                      <a:pt x="35" y="123"/>
                      <a:pt x="35" y="123"/>
                      <a:pt x="35" y="123"/>
                    </a:cubicBezTo>
                    <a:cubicBezTo>
                      <a:pt x="35" y="123"/>
                      <a:pt x="40" y="125"/>
                      <a:pt x="41" y="125"/>
                    </a:cubicBezTo>
                    <a:cubicBezTo>
                      <a:pt x="42" y="126"/>
                      <a:pt x="42" y="122"/>
                      <a:pt x="42" y="122"/>
                    </a:cubicBezTo>
                    <a:cubicBezTo>
                      <a:pt x="43" y="117"/>
                      <a:pt x="43" y="117"/>
                      <a:pt x="43" y="117"/>
                    </a:cubicBezTo>
                    <a:cubicBezTo>
                      <a:pt x="43" y="117"/>
                      <a:pt x="42" y="113"/>
                      <a:pt x="43" y="112"/>
                    </a:cubicBezTo>
                    <a:cubicBezTo>
                      <a:pt x="44" y="112"/>
                      <a:pt x="47" y="106"/>
                      <a:pt x="47" y="106"/>
                    </a:cubicBezTo>
                    <a:cubicBezTo>
                      <a:pt x="47" y="106"/>
                      <a:pt x="47" y="100"/>
                      <a:pt x="47" y="99"/>
                    </a:cubicBezTo>
                    <a:cubicBezTo>
                      <a:pt x="47" y="98"/>
                      <a:pt x="47" y="94"/>
                      <a:pt x="47" y="94"/>
                    </a:cubicBezTo>
                    <a:cubicBezTo>
                      <a:pt x="47" y="93"/>
                      <a:pt x="47" y="93"/>
                      <a:pt x="47" y="93"/>
                    </a:cubicBezTo>
                    <a:cubicBezTo>
                      <a:pt x="47" y="93"/>
                      <a:pt x="44" y="92"/>
                      <a:pt x="43" y="92"/>
                    </a:cubicBezTo>
                    <a:cubicBezTo>
                      <a:pt x="43" y="91"/>
                      <a:pt x="44" y="89"/>
                      <a:pt x="44" y="89"/>
                    </a:cubicBezTo>
                    <a:cubicBezTo>
                      <a:pt x="39" y="88"/>
                      <a:pt x="39" y="88"/>
                      <a:pt x="39" y="88"/>
                    </a:cubicBezTo>
                    <a:cubicBezTo>
                      <a:pt x="40" y="85"/>
                      <a:pt x="41" y="80"/>
                      <a:pt x="42" y="80"/>
                    </a:cubicBezTo>
                    <a:cubicBezTo>
                      <a:pt x="43" y="79"/>
                      <a:pt x="45" y="77"/>
                      <a:pt x="45" y="77"/>
                    </a:cubicBezTo>
                    <a:cubicBezTo>
                      <a:pt x="45" y="73"/>
                      <a:pt x="45" y="73"/>
                      <a:pt x="45" y="73"/>
                    </a:cubicBezTo>
                    <a:cubicBezTo>
                      <a:pt x="43" y="70"/>
                      <a:pt x="43" y="70"/>
                      <a:pt x="43" y="70"/>
                    </a:cubicBezTo>
                    <a:cubicBezTo>
                      <a:pt x="45" y="67"/>
                      <a:pt x="45" y="67"/>
                      <a:pt x="45" y="67"/>
                    </a:cubicBezTo>
                    <a:cubicBezTo>
                      <a:pt x="45" y="67"/>
                      <a:pt x="49" y="65"/>
                      <a:pt x="49" y="65"/>
                    </a:cubicBezTo>
                    <a:cubicBezTo>
                      <a:pt x="50" y="65"/>
                      <a:pt x="56" y="65"/>
                      <a:pt x="56" y="65"/>
                    </a:cubicBezTo>
                    <a:cubicBezTo>
                      <a:pt x="60" y="63"/>
                      <a:pt x="60" y="63"/>
                      <a:pt x="60" y="63"/>
                    </a:cubicBezTo>
                    <a:cubicBezTo>
                      <a:pt x="66" y="63"/>
                      <a:pt x="66" y="63"/>
                      <a:pt x="66" y="63"/>
                    </a:cubicBezTo>
                    <a:cubicBezTo>
                      <a:pt x="70" y="62"/>
                      <a:pt x="70" y="62"/>
                      <a:pt x="70" y="62"/>
                    </a:cubicBezTo>
                    <a:cubicBezTo>
                      <a:pt x="73" y="64"/>
                      <a:pt x="73" y="64"/>
                      <a:pt x="73" y="64"/>
                    </a:cubicBezTo>
                    <a:cubicBezTo>
                      <a:pt x="73" y="64"/>
                      <a:pt x="75" y="66"/>
                      <a:pt x="75" y="67"/>
                    </a:cubicBezTo>
                    <a:cubicBezTo>
                      <a:pt x="75" y="67"/>
                      <a:pt x="77" y="69"/>
                      <a:pt x="77" y="70"/>
                    </a:cubicBezTo>
                    <a:cubicBezTo>
                      <a:pt x="76" y="70"/>
                      <a:pt x="78" y="73"/>
                      <a:pt x="78" y="73"/>
                    </a:cubicBezTo>
                    <a:cubicBezTo>
                      <a:pt x="78" y="73"/>
                      <a:pt x="77" y="75"/>
                      <a:pt x="77" y="76"/>
                    </a:cubicBezTo>
                    <a:cubicBezTo>
                      <a:pt x="77" y="76"/>
                      <a:pt x="78" y="80"/>
                      <a:pt x="78" y="80"/>
                    </a:cubicBezTo>
                    <a:cubicBezTo>
                      <a:pt x="78" y="81"/>
                      <a:pt x="80" y="82"/>
                      <a:pt x="80" y="82"/>
                    </a:cubicBezTo>
                    <a:cubicBezTo>
                      <a:pt x="82" y="81"/>
                      <a:pt x="82" y="81"/>
                      <a:pt x="82" y="81"/>
                    </a:cubicBezTo>
                    <a:cubicBezTo>
                      <a:pt x="83" y="79"/>
                      <a:pt x="83" y="79"/>
                      <a:pt x="83" y="79"/>
                    </a:cubicBezTo>
                    <a:cubicBezTo>
                      <a:pt x="81" y="76"/>
                      <a:pt x="81" y="76"/>
                      <a:pt x="81" y="76"/>
                    </a:cubicBezTo>
                    <a:cubicBezTo>
                      <a:pt x="80" y="76"/>
                      <a:pt x="80" y="76"/>
                      <a:pt x="80" y="76"/>
                    </a:cubicBezTo>
                    <a:cubicBezTo>
                      <a:pt x="81" y="72"/>
                      <a:pt x="81" y="72"/>
                      <a:pt x="81" y="72"/>
                    </a:cubicBezTo>
                    <a:cubicBezTo>
                      <a:pt x="81" y="72"/>
                      <a:pt x="83" y="71"/>
                      <a:pt x="84" y="72"/>
                    </a:cubicBezTo>
                    <a:cubicBezTo>
                      <a:pt x="85" y="72"/>
                      <a:pt x="88" y="75"/>
                      <a:pt x="88" y="75"/>
                    </a:cubicBezTo>
                    <a:cubicBezTo>
                      <a:pt x="90" y="76"/>
                      <a:pt x="90" y="76"/>
                      <a:pt x="90" y="76"/>
                    </a:cubicBezTo>
                    <a:cubicBezTo>
                      <a:pt x="90" y="76"/>
                      <a:pt x="93" y="74"/>
                      <a:pt x="93" y="74"/>
                    </a:cubicBezTo>
                    <a:cubicBezTo>
                      <a:pt x="93" y="74"/>
                      <a:pt x="90" y="70"/>
                      <a:pt x="90" y="70"/>
                    </a:cubicBezTo>
                    <a:cubicBezTo>
                      <a:pt x="91" y="65"/>
                      <a:pt x="91" y="65"/>
                      <a:pt x="91" y="65"/>
                    </a:cubicBezTo>
                    <a:cubicBezTo>
                      <a:pt x="92" y="61"/>
                      <a:pt x="92" y="61"/>
                      <a:pt x="92" y="61"/>
                    </a:cubicBezTo>
                    <a:cubicBezTo>
                      <a:pt x="96" y="58"/>
                      <a:pt x="96" y="58"/>
                      <a:pt x="96" y="58"/>
                    </a:cubicBezTo>
                    <a:cubicBezTo>
                      <a:pt x="99" y="60"/>
                      <a:pt x="99" y="60"/>
                      <a:pt x="99" y="60"/>
                    </a:cubicBezTo>
                    <a:cubicBezTo>
                      <a:pt x="104" y="60"/>
                      <a:pt x="104" y="60"/>
                      <a:pt x="104" y="60"/>
                    </a:cubicBezTo>
                    <a:cubicBezTo>
                      <a:pt x="109" y="60"/>
                      <a:pt x="109" y="60"/>
                      <a:pt x="109" y="60"/>
                    </a:cubicBezTo>
                    <a:cubicBezTo>
                      <a:pt x="112" y="59"/>
                      <a:pt x="112" y="59"/>
                      <a:pt x="112" y="59"/>
                    </a:cubicBezTo>
                    <a:cubicBezTo>
                      <a:pt x="116" y="59"/>
                      <a:pt x="116" y="59"/>
                      <a:pt x="116" y="59"/>
                    </a:cubicBezTo>
                    <a:cubicBezTo>
                      <a:pt x="116" y="59"/>
                      <a:pt x="114" y="57"/>
                      <a:pt x="114" y="57"/>
                    </a:cubicBezTo>
                    <a:cubicBezTo>
                      <a:pt x="113" y="57"/>
                      <a:pt x="111" y="55"/>
                      <a:pt x="111" y="55"/>
                    </a:cubicBezTo>
                    <a:cubicBezTo>
                      <a:pt x="111" y="55"/>
                      <a:pt x="110" y="57"/>
                      <a:pt x="110" y="57"/>
                    </a:cubicBezTo>
                    <a:cubicBezTo>
                      <a:pt x="109" y="58"/>
                      <a:pt x="106" y="58"/>
                      <a:pt x="106" y="57"/>
                    </a:cubicBezTo>
                    <a:cubicBezTo>
                      <a:pt x="105" y="57"/>
                      <a:pt x="104" y="54"/>
                      <a:pt x="104" y="54"/>
                    </a:cubicBezTo>
                    <a:cubicBezTo>
                      <a:pt x="104" y="51"/>
                      <a:pt x="104" y="51"/>
                      <a:pt x="104" y="51"/>
                    </a:cubicBezTo>
                    <a:cubicBezTo>
                      <a:pt x="106" y="50"/>
                      <a:pt x="106" y="50"/>
                      <a:pt x="106" y="50"/>
                    </a:cubicBezTo>
                    <a:cubicBezTo>
                      <a:pt x="103" y="47"/>
                      <a:pt x="103" y="47"/>
                      <a:pt x="103" y="47"/>
                    </a:cubicBezTo>
                    <a:cubicBezTo>
                      <a:pt x="103" y="47"/>
                      <a:pt x="103" y="44"/>
                      <a:pt x="104" y="43"/>
                    </a:cubicBezTo>
                    <a:cubicBezTo>
                      <a:pt x="105" y="43"/>
                      <a:pt x="105" y="41"/>
                      <a:pt x="105" y="41"/>
                    </a:cubicBezTo>
                    <a:cubicBezTo>
                      <a:pt x="102" y="41"/>
                      <a:pt x="102" y="41"/>
                      <a:pt x="102" y="41"/>
                    </a:cubicBezTo>
                    <a:cubicBezTo>
                      <a:pt x="102" y="41"/>
                      <a:pt x="101" y="41"/>
                      <a:pt x="101" y="39"/>
                    </a:cubicBezTo>
                    <a:cubicBezTo>
                      <a:pt x="102" y="37"/>
                      <a:pt x="102" y="36"/>
                      <a:pt x="102" y="36"/>
                    </a:cubicBezTo>
                    <a:cubicBezTo>
                      <a:pt x="98" y="36"/>
                      <a:pt x="98" y="36"/>
                      <a:pt x="98" y="36"/>
                    </a:cubicBezTo>
                    <a:cubicBezTo>
                      <a:pt x="96" y="36"/>
                      <a:pt x="96" y="36"/>
                      <a:pt x="96" y="36"/>
                    </a:cubicBezTo>
                    <a:cubicBezTo>
                      <a:pt x="93" y="33"/>
                      <a:pt x="93" y="33"/>
                      <a:pt x="93" y="33"/>
                    </a:cubicBezTo>
                    <a:cubicBezTo>
                      <a:pt x="94" y="30"/>
                      <a:pt x="94" y="30"/>
                      <a:pt x="94" y="30"/>
                    </a:cubicBezTo>
                    <a:cubicBezTo>
                      <a:pt x="100" y="29"/>
                      <a:pt x="100" y="29"/>
                      <a:pt x="100" y="29"/>
                    </a:cubicBezTo>
                    <a:cubicBezTo>
                      <a:pt x="107" y="26"/>
                      <a:pt x="107" y="26"/>
                      <a:pt x="107" y="26"/>
                    </a:cubicBezTo>
                    <a:cubicBezTo>
                      <a:pt x="106" y="24"/>
                      <a:pt x="106" y="24"/>
                      <a:pt x="106" y="24"/>
                    </a:cubicBezTo>
                    <a:cubicBezTo>
                      <a:pt x="104" y="25"/>
                      <a:pt x="104" y="25"/>
                      <a:pt x="104" y="25"/>
                    </a:cubicBezTo>
                    <a:cubicBezTo>
                      <a:pt x="104" y="25"/>
                      <a:pt x="103" y="26"/>
                      <a:pt x="103" y="26"/>
                    </a:cubicBezTo>
                    <a:cubicBezTo>
                      <a:pt x="102" y="26"/>
                      <a:pt x="100" y="26"/>
                      <a:pt x="100" y="26"/>
                    </a:cubicBezTo>
                    <a:cubicBezTo>
                      <a:pt x="100" y="24"/>
                      <a:pt x="100" y="24"/>
                      <a:pt x="100" y="24"/>
                    </a:cubicBezTo>
                    <a:cubicBezTo>
                      <a:pt x="103" y="24"/>
                      <a:pt x="103" y="24"/>
                      <a:pt x="103" y="24"/>
                    </a:cubicBezTo>
                    <a:cubicBezTo>
                      <a:pt x="105" y="23"/>
                      <a:pt x="105" y="23"/>
                      <a:pt x="105" y="23"/>
                    </a:cubicBezTo>
                    <a:cubicBezTo>
                      <a:pt x="103" y="22"/>
                      <a:pt x="103" y="22"/>
                      <a:pt x="103" y="22"/>
                    </a:cubicBezTo>
                    <a:cubicBezTo>
                      <a:pt x="100" y="18"/>
                      <a:pt x="100" y="18"/>
                      <a:pt x="100" y="18"/>
                    </a:cubicBezTo>
                    <a:cubicBezTo>
                      <a:pt x="99" y="15"/>
                      <a:pt x="99" y="15"/>
                      <a:pt x="99" y="15"/>
                    </a:cubicBezTo>
                    <a:cubicBezTo>
                      <a:pt x="97" y="14"/>
                      <a:pt x="97" y="14"/>
                      <a:pt x="97" y="14"/>
                    </a:cubicBezTo>
                    <a:cubicBezTo>
                      <a:pt x="95" y="12"/>
                      <a:pt x="95" y="12"/>
                      <a:pt x="95" y="12"/>
                    </a:cubicBezTo>
                    <a:cubicBezTo>
                      <a:pt x="95" y="9"/>
                      <a:pt x="95" y="9"/>
                      <a:pt x="95" y="9"/>
                    </a:cubicBezTo>
                    <a:cubicBezTo>
                      <a:pt x="94" y="1"/>
                      <a:pt x="94" y="1"/>
                      <a:pt x="94" y="1"/>
                    </a:cubicBezTo>
                    <a:cubicBezTo>
                      <a:pt x="97" y="1"/>
                      <a:pt x="97" y="1"/>
                      <a:pt x="97" y="1"/>
                    </a:cubicBezTo>
                    <a:cubicBezTo>
                      <a:pt x="99" y="0"/>
                      <a:pt x="99" y="0"/>
                      <a:pt x="99" y="0"/>
                    </a:cubicBezTo>
                    <a:cubicBezTo>
                      <a:pt x="99" y="0"/>
                      <a:pt x="104" y="2"/>
                      <a:pt x="105" y="2"/>
                    </a:cubicBezTo>
                    <a:cubicBezTo>
                      <a:pt x="106" y="2"/>
                      <a:pt x="108" y="3"/>
                      <a:pt x="108" y="3"/>
                    </a:cubicBezTo>
                    <a:cubicBezTo>
                      <a:pt x="112" y="5"/>
                      <a:pt x="112" y="5"/>
                      <a:pt x="112" y="5"/>
                    </a:cubicBezTo>
                    <a:cubicBezTo>
                      <a:pt x="115" y="6"/>
                      <a:pt x="115" y="6"/>
                      <a:pt x="115" y="6"/>
                    </a:cubicBezTo>
                    <a:cubicBezTo>
                      <a:pt x="115" y="6"/>
                      <a:pt x="116" y="6"/>
                      <a:pt x="116" y="6"/>
                    </a:cubicBezTo>
                    <a:cubicBezTo>
                      <a:pt x="117" y="6"/>
                      <a:pt x="119" y="5"/>
                      <a:pt x="119" y="5"/>
                    </a:cubicBezTo>
                    <a:cubicBezTo>
                      <a:pt x="119" y="5"/>
                      <a:pt x="122" y="3"/>
                      <a:pt x="123" y="3"/>
                    </a:cubicBezTo>
                    <a:cubicBezTo>
                      <a:pt x="123" y="2"/>
                      <a:pt x="124" y="2"/>
                      <a:pt x="124" y="2"/>
                    </a:cubicBezTo>
                    <a:cubicBezTo>
                      <a:pt x="126" y="6"/>
                      <a:pt x="126" y="6"/>
                      <a:pt x="126" y="6"/>
                    </a:cubicBezTo>
                    <a:cubicBezTo>
                      <a:pt x="128" y="4"/>
                      <a:pt x="128" y="4"/>
                      <a:pt x="128" y="4"/>
                    </a:cubicBezTo>
                    <a:cubicBezTo>
                      <a:pt x="129" y="2"/>
                      <a:pt x="129" y="2"/>
                      <a:pt x="129" y="2"/>
                    </a:cubicBezTo>
                    <a:cubicBezTo>
                      <a:pt x="137" y="11"/>
                      <a:pt x="137" y="11"/>
                      <a:pt x="137" y="11"/>
                    </a:cubicBezTo>
                    <a:cubicBezTo>
                      <a:pt x="138" y="15"/>
                      <a:pt x="138" y="15"/>
                      <a:pt x="138" y="15"/>
                    </a:cubicBezTo>
                    <a:cubicBezTo>
                      <a:pt x="138" y="15"/>
                      <a:pt x="138" y="18"/>
                      <a:pt x="138" y="18"/>
                    </a:cubicBezTo>
                    <a:cubicBezTo>
                      <a:pt x="137" y="18"/>
                      <a:pt x="136" y="22"/>
                      <a:pt x="136" y="22"/>
                    </a:cubicBezTo>
                    <a:cubicBezTo>
                      <a:pt x="136" y="25"/>
                      <a:pt x="136" y="25"/>
                      <a:pt x="136" y="25"/>
                    </a:cubicBezTo>
                    <a:cubicBezTo>
                      <a:pt x="138" y="26"/>
                      <a:pt x="138" y="26"/>
                      <a:pt x="138" y="26"/>
                    </a:cubicBezTo>
                    <a:cubicBezTo>
                      <a:pt x="141" y="26"/>
                      <a:pt x="141" y="26"/>
                      <a:pt x="141" y="26"/>
                    </a:cubicBezTo>
                    <a:cubicBezTo>
                      <a:pt x="143" y="28"/>
                      <a:pt x="143" y="28"/>
                      <a:pt x="143" y="28"/>
                    </a:cubicBezTo>
                    <a:cubicBezTo>
                      <a:pt x="144" y="29"/>
                      <a:pt x="144" y="29"/>
                      <a:pt x="144" y="29"/>
                    </a:cubicBezTo>
                    <a:cubicBezTo>
                      <a:pt x="147" y="29"/>
                      <a:pt x="147" y="29"/>
                      <a:pt x="147" y="29"/>
                    </a:cubicBezTo>
                    <a:cubicBezTo>
                      <a:pt x="148" y="28"/>
                      <a:pt x="148" y="28"/>
                      <a:pt x="148" y="28"/>
                    </a:cubicBezTo>
                    <a:cubicBezTo>
                      <a:pt x="152" y="29"/>
                      <a:pt x="152" y="29"/>
                      <a:pt x="152" y="29"/>
                    </a:cubicBezTo>
                    <a:cubicBezTo>
                      <a:pt x="155" y="31"/>
                      <a:pt x="155" y="31"/>
                      <a:pt x="155" y="31"/>
                    </a:cubicBezTo>
                    <a:cubicBezTo>
                      <a:pt x="158" y="33"/>
                      <a:pt x="158" y="33"/>
                      <a:pt x="158" y="33"/>
                    </a:cubicBezTo>
                    <a:cubicBezTo>
                      <a:pt x="163" y="35"/>
                      <a:pt x="163" y="35"/>
                      <a:pt x="163" y="35"/>
                    </a:cubicBezTo>
                    <a:cubicBezTo>
                      <a:pt x="164" y="32"/>
                      <a:pt x="164" y="32"/>
                      <a:pt x="164" y="32"/>
                    </a:cubicBezTo>
                    <a:cubicBezTo>
                      <a:pt x="165" y="31"/>
                      <a:pt x="165" y="31"/>
                      <a:pt x="165" y="31"/>
                    </a:cubicBezTo>
                    <a:cubicBezTo>
                      <a:pt x="168" y="31"/>
                      <a:pt x="168" y="31"/>
                      <a:pt x="168" y="31"/>
                    </a:cubicBezTo>
                    <a:cubicBezTo>
                      <a:pt x="170" y="30"/>
                      <a:pt x="170" y="30"/>
                      <a:pt x="170" y="30"/>
                    </a:cubicBezTo>
                    <a:cubicBezTo>
                      <a:pt x="171" y="29"/>
                      <a:pt x="171" y="29"/>
                      <a:pt x="171" y="29"/>
                    </a:cubicBezTo>
                    <a:cubicBezTo>
                      <a:pt x="168" y="26"/>
                      <a:pt x="168" y="26"/>
                      <a:pt x="168" y="26"/>
                    </a:cubicBezTo>
                    <a:cubicBezTo>
                      <a:pt x="168" y="23"/>
                      <a:pt x="168" y="23"/>
                      <a:pt x="168" y="23"/>
                    </a:cubicBezTo>
                    <a:cubicBezTo>
                      <a:pt x="168" y="23"/>
                      <a:pt x="170" y="21"/>
                      <a:pt x="170" y="21"/>
                    </a:cubicBezTo>
                    <a:cubicBezTo>
                      <a:pt x="171" y="21"/>
                      <a:pt x="175" y="22"/>
                      <a:pt x="175" y="22"/>
                    </a:cubicBezTo>
                    <a:cubicBezTo>
                      <a:pt x="176" y="25"/>
                      <a:pt x="176" y="25"/>
                      <a:pt x="176" y="25"/>
                    </a:cubicBezTo>
                    <a:cubicBezTo>
                      <a:pt x="177" y="28"/>
                      <a:pt x="177" y="28"/>
                      <a:pt x="177" y="28"/>
                    </a:cubicBezTo>
                    <a:cubicBezTo>
                      <a:pt x="173" y="29"/>
                      <a:pt x="173" y="29"/>
                      <a:pt x="173" y="29"/>
                    </a:cubicBezTo>
                    <a:cubicBezTo>
                      <a:pt x="172" y="31"/>
                      <a:pt x="172" y="31"/>
                      <a:pt x="172" y="31"/>
                    </a:cubicBezTo>
                    <a:cubicBezTo>
                      <a:pt x="172" y="35"/>
                      <a:pt x="172" y="35"/>
                      <a:pt x="172" y="35"/>
                    </a:cubicBezTo>
                    <a:cubicBezTo>
                      <a:pt x="172" y="39"/>
                      <a:pt x="172" y="39"/>
                      <a:pt x="172" y="39"/>
                    </a:cubicBezTo>
                    <a:cubicBezTo>
                      <a:pt x="172" y="39"/>
                      <a:pt x="172" y="41"/>
                      <a:pt x="171" y="41"/>
                    </a:cubicBezTo>
                    <a:cubicBezTo>
                      <a:pt x="170" y="42"/>
                      <a:pt x="168" y="42"/>
                      <a:pt x="168" y="42"/>
                    </a:cubicBezTo>
                    <a:cubicBezTo>
                      <a:pt x="168" y="44"/>
                      <a:pt x="168" y="44"/>
                      <a:pt x="168" y="44"/>
                    </a:cubicBezTo>
                    <a:cubicBezTo>
                      <a:pt x="165" y="46"/>
                      <a:pt x="165" y="46"/>
                      <a:pt x="165" y="46"/>
                    </a:cubicBezTo>
                    <a:cubicBezTo>
                      <a:pt x="162" y="46"/>
                      <a:pt x="162" y="46"/>
                      <a:pt x="162" y="46"/>
                    </a:cubicBezTo>
                    <a:cubicBezTo>
                      <a:pt x="161" y="47"/>
                      <a:pt x="161" y="47"/>
                      <a:pt x="161" y="47"/>
                    </a:cubicBezTo>
                    <a:cubicBezTo>
                      <a:pt x="162" y="50"/>
                      <a:pt x="162" y="50"/>
                      <a:pt x="162" y="50"/>
                    </a:cubicBezTo>
                    <a:cubicBezTo>
                      <a:pt x="164" y="52"/>
                      <a:pt x="164" y="52"/>
                      <a:pt x="164" y="52"/>
                    </a:cubicBezTo>
                    <a:cubicBezTo>
                      <a:pt x="167" y="53"/>
                      <a:pt x="167" y="53"/>
                      <a:pt x="167" y="53"/>
                    </a:cubicBezTo>
                    <a:cubicBezTo>
                      <a:pt x="169" y="52"/>
                      <a:pt x="169" y="52"/>
                      <a:pt x="169" y="52"/>
                    </a:cubicBezTo>
                    <a:cubicBezTo>
                      <a:pt x="170" y="50"/>
                      <a:pt x="170" y="50"/>
                      <a:pt x="170" y="50"/>
                    </a:cubicBezTo>
                    <a:cubicBezTo>
                      <a:pt x="173" y="49"/>
                      <a:pt x="173" y="49"/>
                      <a:pt x="173" y="49"/>
                    </a:cubicBezTo>
                    <a:cubicBezTo>
                      <a:pt x="177" y="51"/>
                      <a:pt x="177" y="51"/>
                      <a:pt x="177" y="51"/>
                    </a:cubicBezTo>
                    <a:cubicBezTo>
                      <a:pt x="178" y="53"/>
                      <a:pt x="178" y="53"/>
                      <a:pt x="178" y="53"/>
                    </a:cubicBezTo>
                    <a:cubicBezTo>
                      <a:pt x="178" y="53"/>
                      <a:pt x="182" y="53"/>
                      <a:pt x="182" y="53"/>
                    </a:cubicBezTo>
                    <a:cubicBezTo>
                      <a:pt x="182" y="53"/>
                      <a:pt x="183" y="50"/>
                      <a:pt x="183" y="50"/>
                    </a:cubicBezTo>
                    <a:cubicBezTo>
                      <a:pt x="183" y="50"/>
                      <a:pt x="184" y="48"/>
                      <a:pt x="185" y="48"/>
                    </a:cubicBezTo>
                    <a:cubicBezTo>
                      <a:pt x="186" y="48"/>
                      <a:pt x="187" y="46"/>
                      <a:pt x="188" y="46"/>
                    </a:cubicBezTo>
                    <a:cubicBezTo>
                      <a:pt x="188" y="45"/>
                      <a:pt x="189" y="43"/>
                      <a:pt x="189" y="43"/>
                    </a:cubicBezTo>
                    <a:cubicBezTo>
                      <a:pt x="189" y="43"/>
                      <a:pt x="191" y="42"/>
                      <a:pt x="192" y="42"/>
                    </a:cubicBezTo>
                    <a:cubicBezTo>
                      <a:pt x="193" y="42"/>
                      <a:pt x="199" y="41"/>
                      <a:pt x="199" y="41"/>
                    </a:cubicBezTo>
                    <a:cubicBezTo>
                      <a:pt x="199" y="41"/>
                      <a:pt x="203" y="40"/>
                      <a:pt x="204" y="39"/>
                    </a:cubicBezTo>
                    <a:cubicBezTo>
                      <a:pt x="204" y="39"/>
                      <a:pt x="208" y="36"/>
                      <a:pt x="208" y="36"/>
                    </a:cubicBezTo>
                    <a:cubicBezTo>
                      <a:pt x="209" y="33"/>
                      <a:pt x="209" y="33"/>
                      <a:pt x="209" y="33"/>
                    </a:cubicBezTo>
                    <a:cubicBezTo>
                      <a:pt x="212" y="30"/>
                      <a:pt x="212" y="30"/>
                      <a:pt x="212" y="30"/>
                    </a:cubicBezTo>
                    <a:cubicBezTo>
                      <a:pt x="212" y="30"/>
                      <a:pt x="213" y="30"/>
                      <a:pt x="213" y="29"/>
                    </a:cubicBezTo>
                    <a:cubicBezTo>
                      <a:pt x="213" y="28"/>
                      <a:pt x="214" y="25"/>
                      <a:pt x="214" y="25"/>
                    </a:cubicBezTo>
                    <a:cubicBezTo>
                      <a:pt x="216" y="24"/>
                      <a:pt x="216" y="24"/>
                      <a:pt x="216" y="24"/>
                    </a:cubicBezTo>
                    <a:cubicBezTo>
                      <a:pt x="216" y="24"/>
                      <a:pt x="218" y="25"/>
                      <a:pt x="218" y="26"/>
                    </a:cubicBezTo>
                    <a:cubicBezTo>
                      <a:pt x="218" y="26"/>
                      <a:pt x="217" y="28"/>
                      <a:pt x="217" y="28"/>
                    </a:cubicBezTo>
                    <a:cubicBezTo>
                      <a:pt x="217" y="28"/>
                      <a:pt x="215" y="29"/>
                      <a:pt x="214" y="30"/>
                    </a:cubicBezTo>
                    <a:cubicBezTo>
                      <a:pt x="214" y="30"/>
                      <a:pt x="214" y="32"/>
                      <a:pt x="214" y="32"/>
                    </a:cubicBezTo>
                    <a:cubicBezTo>
                      <a:pt x="216" y="30"/>
                      <a:pt x="216" y="30"/>
                      <a:pt x="216" y="30"/>
                    </a:cubicBezTo>
                    <a:cubicBezTo>
                      <a:pt x="216" y="30"/>
                      <a:pt x="217" y="29"/>
                      <a:pt x="217" y="29"/>
                    </a:cubicBezTo>
                    <a:cubicBezTo>
                      <a:pt x="217" y="29"/>
                      <a:pt x="221" y="28"/>
                      <a:pt x="221" y="28"/>
                    </a:cubicBezTo>
                    <a:cubicBezTo>
                      <a:pt x="221" y="28"/>
                      <a:pt x="223" y="29"/>
                      <a:pt x="223" y="29"/>
                    </a:cubicBezTo>
                    <a:cubicBezTo>
                      <a:pt x="223" y="29"/>
                      <a:pt x="225" y="30"/>
                      <a:pt x="225" y="30"/>
                    </a:cubicBezTo>
                    <a:cubicBezTo>
                      <a:pt x="229" y="29"/>
                      <a:pt x="229" y="29"/>
                      <a:pt x="229" y="29"/>
                    </a:cubicBezTo>
                    <a:cubicBezTo>
                      <a:pt x="229" y="27"/>
                      <a:pt x="229" y="27"/>
                      <a:pt x="229" y="27"/>
                    </a:cubicBezTo>
                    <a:cubicBezTo>
                      <a:pt x="229" y="27"/>
                      <a:pt x="229" y="26"/>
                      <a:pt x="230" y="26"/>
                    </a:cubicBezTo>
                    <a:cubicBezTo>
                      <a:pt x="231" y="25"/>
                      <a:pt x="233" y="24"/>
                      <a:pt x="233" y="24"/>
                    </a:cubicBezTo>
                    <a:cubicBezTo>
                      <a:pt x="233" y="24"/>
                      <a:pt x="233" y="22"/>
                      <a:pt x="233" y="21"/>
                    </a:cubicBezTo>
                    <a:cubicBezTo>
                      <a:pt x="233" y="21"/>
                      <a:pt x="234" y="19"/>
                      <a:pt x="234" y="19"/>
                    </a:cubicBezTo>
                    <a:cubicBezTo>
                      <a:pt x="234" y="19"/>
                      <a:pt x="234" y="19"/>
                      <a:pt x="234" y="19"/>
                    </a:cubicBezTo>
                    <a:cubicBezTo>
                      <a:pt x="234" y="19"/>
                      <a:pt x="236" y="18"/>
                      <a:pt x="236" y="18"/>
                    </a:cubicBezTo>
                    <a:cubicBezTo>
                      <a:pt x="236" y="18"/>
                      <a:pt x="237" y="15"/>
                      <a:pt x="237" y="15"/>
                    </a:cubicBezTo>
                    <a:cubicBezTo>
                      <a:pt x="237" y="15"/>
                      <a:pt x="237" y="14"/>
                      <a:pt x="238" y="14"/>
                    </a:cubicBezTo>
                    <a:cubicBezTo>
                      <a:pt x="238" y="14"/>
                      <a:pt x="240" y="12"/>
                      <a:pt x="240" y="12"/>
                    </a:cubicBezTo>
                    <a:cubicBezTo>
                      <a:pt x="241" y="11"/>
                      <a:pt x="241" y="11"/>
                      <a:pt x="242" y="11"/>
                    </a:cubicBezTo>
                    <a:cubicBezTo>
                      <a:pt x="242" y="11"/>
                      <a:pt x="243" y="13"/>
                      <a:pt x="243" y="13"/>
                    </a:cubicBezTo>
                    <a:cubicBezTo>
                      <a:pt x="243" y="13"/>
                      <a:pt x="243" y="14"/>
                      <a:pt x="242" y="15"/>
                    </a:cubicBezTo>
                    <a:cubicBezTo>
                      <a:pt x="241" y="15"/>
                      <a:pt x="240" y="16"/>
                      <a:pt x="240" y="16"/>
                    </a:cubicBezTo>
                    <a:cubicBezTo>
                      <a:pt x="240" y="16"/>
                      <a:pt x="242" y="18"/>
                      <a:pt x="242" y="18"/>
                    </a:cubicBezTo>
                    <a:cubicBezTo>
                      <a:pt x="242" y="18"/>
                      <a:pt x="243" y="19"/>
                      <a:pt x="243" y="19"/>
                    </a:cubicBezTo>
                    <a:cubicBezTo>
                      <a:pt x="243" y="20"/>
                      <a:pt x="242" y="21"/>
                      <a:pt x="242" y="21"/>
                    </a:cubicBezTo>
                    <a:cubicBezTo>
                      <a:pt x="243" y="21"/>
                      <a:pt x="246" y="20"/>
                      <a:pt x="246" y="20"/>
                    </a:cubicBezTo>
                    <a:cubicBezTo>
                      <a:pt x="246" y="20"/>
                      <a:pt x="246" y="18"/>
                      <a:pt x="246" y="18"/>
                    </a:cubicBezTo>
                    <a:cubicBezTo>
                      <a:pt x="246" y="18"/>
                      <a:pt x="248" y="16"/>
                      <a:pt x="248" y="16"/>
                    </a:cubicBezTo>
                    <a:cubicBezTo>
                      <a:pt x="249" y="16"/>
                      <a:pt x="251" y="17"/>
                      <a:pt x="251" y="17"/>
                    </a:cubicBezTo>
                    <a:cubicBezTo>
                      <a:pt x="251" y="17"/>
                      <a:pt x="251" y="18"/>
                      <a:pt x="251" y="19"/>
                    </a:cubicBezTo>
                    <a:cubicBezTo>
                      <a:pt x="250" y="19"/>
                      <a:pt x="248" y="21"/>
                      <a:pt x="248" y="21"/>
                    </a:cubicBezTo>
                    <a:cubicBezTo>
                      <a:pt x="248" y="22"/>
                      <a:pt x="247" y="22"/>
                      <a:pt x="248" y="22"/>
                    </a:cubicBezTo>
                    <a:cubicBezTo>
                      <a:pt x="248" y="23"/>
                      <a:pt x="250" y="25"/>
                      <a:pt x="250" y="25"/>
                    </a:cubicBezTo>
                    <a:cubicBezTo>
                      <a:pt x="253" y="27"/>
                      <a:pt x="253" y="27"/>
                      <a:pt x="253" y="27"/>
                    </a:cubicBezTo>
                    <a:cubicBezTo>
                      <a:pt x="253" y="27"/>
                      <a:pt x="253" y="28"/>
                      <a:pt x="253" y="29"/>
                    </a:cubicBezTo>
                    <a:cubicBezTo>
                      <a:pt x="253" y="29"/>
                      <a:pt x="248" y="29"/>
                      <a:pt x="248" y="29"/>
                    </a:cubicBezTo>
                    <a:cubicBezTo>
                      <a:pt x="248" y="29"/>
                      <a:pt x="248" y="29"/>
                      <a:pt x="247" y="30"/>
                    </a:cubicBezTo>
                    <a:cubicBezTo>
                      <a:pt x="247" y="30"/>
                      <a:pt x="246" y="31"/>
                      <a:pt x="244" y="32"/>
                    </a:cubicBezTo>
                    <a:cubicBezTo>
                      <a:pt x="242" y="32"/>
                      <a:pt x="242" y="32"/>
                      <a:pt x="242" y="33"/>
                    </a:cubicBezTo>
                    <a:cubicBezTo>
                      <a:pt x="242" y="34"/>
                      <a:pt x="241" y="35"/>
                      <a:pt x="242" y="36"/>
                    </a:cubicBezTo>
                    <a:cubicBezTo>
                      <a:pt x="243" y="37"/>
                      <a:pt x="245" y="38"/>
                      <a:pt x="245" y="38"/>
                    </a:cubicBezTo>
                    <a:cubicBezTo>
                      <a:pt x="245" y="38"/>
                      <a:pt x="250" y="40"/>
                      <a:pt x="250" y="39"/>
                    </a:cubicBezTo>
                    <a:cubicBezTo>
                      <a:pt x="250" y="39"/>
                      <a:pt x="257" y="39"/>
                      <a:pt x="257" y="39"/>
                    </a:cubicBezTo>
                    <a:cubicBezTo>
                      <a:pt x="260" y="39"/>
                      <a:pt x="260" y="39"/>
                      <a:pt x="260" y="39"/>
                    </a:cubicBezTo>
                    <a:cubicBezTo>
                      <a:pt x="260" y="39"/>
                      <a:pt x="261" y="41"/>
                      <a:pt x="262" y="42"/>
                    </a:cubicBezTo>
                    <a:cubicBezTo>
                      <a:pt x="262" y="42"/>
                      <a:pt x="266" y="45"/>
                      <a:pt x="266" y="45"/>
                    </a:cubicBezTo>
                    <a:cubicBezTo>
                      <a:pt x="268" y="45"/>
                      <a:pt x="268" y="45"/>
                      <a:pt x="268" y="45"/>
                    </a:cubicBezTo>
                    <a:cubicBezTo>
                      <a:pt x="269" y="49"/>
                      <a:pt x="269" y="49"/>
                      <a:pt x="269" y="49"/>
                    </a:cubicBezTo>
                    <a:cubicBezTo>
                      <a:pt x="268" y="52"/>
                      <a:pt x="268" y="52"/>
                      <a:pt x="268" y="52"/>
                    </a:cubicBezTo>
                    <a:cubicBezTo>
                      <a:pt x="265" y="53"/>
                      <a:pt x="265" y="53"/>
                      <a:pt x="265" y="53"/>
                    </a:cubicBezTo>
                    <a:cubicBezTo>
                      <a:pt x="261" y="56"/>
                      <a:pt x="261" y="56"/>
                      <a:pt x="261" y="56"/>
                    </a:cubicBezTo>
                    <a:cubicBezTo>
                      <a:pt x="259" y="55"/>
                      <a:pt x="259" y="55"/>
                      <a:pt x="259" y="55"/>
                    </a:cubicBezTo>
                    <a:cubicBezTo>
                      <a:pt x="259" y="55"/>
                      <a:pt x="261" y="57"/>
                      <a:pt x="262" y="57"/>
                    </a:cubicBezTo>
                    <a:cubicBezTo>
                      <a:pt x="263" y="57"/>
                      <a:pt x="264" y="58"/>
                      <a:pt x="264" y="58"/>
                    </a:cubicBezTo>
                    <a:cubicBezTo>
                      <a:pt x="265" y="58"/>
                      <a:pt x="269" y="58"/>
                      <a:pt x="273" y="58"/>
                    </a:cubicBezTo>
                    <a:cubicBezTo>
                      <a:pt x="273" y="59"/>
                      <a:pt x="273" y="59"/>
                      <a:pt x="273" y="60"/>
                    </a:cubicBezTo>
                    <a:cubicBezTo>
                      <a:pt x="274" y="61"/>
                      <a:pt x="275" y="65"/>
                      <a:pt x="275" y="66"/>
                    </a:cubicBezTo>
                    <a:cubicBezTo>
                      <a:pt x="275" y="66"/>
                      <a:pt x="276" y="70"/>
                      <a:pt x="278" y="73"/>
                    </a:cubicBezTo>
                    <a:cubicBezTo>
                      <a:pt x="281" y="77"/>
                      <a:pt x="280" y="78"/>
                      <a:pt x="280" y="78"/>
                    </a:cubicBezTo>
                    <a:cubicBezTo>
                      <a:pt x="280" y="87"/>
                      <a:pt x="280" y="87"/>
                      <a:pt x="280" y="87"/>
                    </a:cubicBezTo>
                    <a:cubicBezTo>
                      <a:pt x="280" y="95"/>
                      <a:pt x="280" y="95"/>
                      <a:pt x="280" y="95"/>
                    </a:cubicBezTo>
                    <a:cubicBezTo>
                      <a:pt x="275" y="99"/>
                      <a:pt x="275" y="99"/>
                      <a:pt x="275" y="99"/>
                    </a:cubicBezTo>
                    <a:cubicBezTo>
                      <a:pt x="273" y="108"/>
                      <a:pt x="273" y="108"/>
                      <a:pt x="273" y="108"/>
                    </a:cubicBezTo>
                    <a:cubicBezTo>
                      <a:pt x="273" y="108"/>
                      <a:pt x="274" y="109"/>
                      <a:pt x="275" y="109"/>
                    </a:cubicBezTo>
                    <a:cubicBezTo>
                      <a:pt x="276" y="110"/>
                      <a:pt x="279" y="113"/>
                      <a:pt x="279" y="113"/>
                    </a:cubicBezTo>
                    <a:cubicBezTo>
                      <a:pt x="280" y="114"/>
                      <a:pt x="286" y="117"/>
                      <a:pt x="289" y="118"/>
                    </a:cubicBezTo>
                    <a:cubicBezTo>
                      <a:pt x="292" y="120"/>
                      <a:pt x="291" y="125"/>
                      <a:pt x="291" y="125"/>
                    </a:cubicBezTo>
                    <a:cubicBezTo>
                      <a:pt x="289" y="132"/>
                      <a:pt x="289" y="132"/>
                      <a:pt x="289" y="132"/>
                    </a:cubicBezTo>
                    <a:cubicBezTo>
                      <a:pt x="289" y="132"/>
                      <a:pt x="290" y="136"/>
                      <a:pt x="292" y="136"/>
                    </a:cubicBezTo>
                    <a:cubicBezTo>
                      <a:pt x="293" y="135"/>
                      <a:pt x="294" y="141"/>
                      <a:pt x="294" y="141"/>
                    </a:cubicBezTo>
                    <a:cubicBezTo>
                      <a:pt x="294" y="141"/>
                      <a:pt x="295" y="147"/>
                      <a:pt x="295" y="148"/>
                    </a:cubicBezTo>
                    <a:cubicBezTo>
                      <a:pt x="294" y="149"/>
                      <a:pt x="295" y="150"/>
                      <a:pt x="295" y="150"/>
                    </a:cubicBezTo>
                    <a:cubicBezTo>
                      <a:pt x="297" y="154"/>
                      <a:pt x="297" y="154"/>
                      <a:pt x="297" y="154"/>
                    </a:cubicBezTo>
                    <a:cubicBezTo>
                      <a:pt x="297" y="154"/>
                      <a:pt x="296" y="157"/>
                      <a:pt x="295" y="158"/>
                    </a:cubicBezTo>
                    <a:cubicBezTo>
                      <a:pt x="295" y="160"/>
                      <a:pt x="294" y="162"/>
                      <a:pt x="294" y="162"/>
                    </a:cubicBezTo>
                    <a:cubicBezTo>
                      <a:pt x="295" y="165"/>
                      <a:pt x="295" y="165"/>
                      <a:pt x="295" y="165"/>
                    </a:cubicBezTo>
                    <a:cubicBezTo>
                      <a:pt x="299" y="170"/>
                      <a:pt x="299" y="170"/>
                      <a:pt x="299" y="170"/>
                    </a:cubicBezTo>
                    <a:cubicBezTo>
                      <a:pt x="299" y="175"/>
                      <a:pt x="299" y="175"/>
                      <a:pt x="299" y="175"/>
                    </a:cubicBezTo>
                    <a:cubicBezTo>
                      <a:pt x="299" y="178"/>
                      <a:pt x="299" y="178"/>
                      <a:pt x="299" y="178"/>
                    </a:cubicBezTo>
                    <a:cubicBezTo>
                      <a:pt x="299" y="178"/>
                      <a:pt x="302" y="179"/>
                      <a:pt x="303" y="179"/>
                    </a:cubicBezTo>
                    <a:cubicBezTo>
                      <a:pt x="304" y="179"/>
                      <a:pt x="306" y="181"/>
                      <a:pt x="306" y="181"/>
                    </a:cubicBezTo>
                    <a:cubicBezTo>
                      <a:pt x="306" y="181"/>
                      <a:pt x="306" y="183"/>
                      <a:pt x="306" y="184"/>
                    </a:cubicBezTo>
                    <a:cubicBezTo>
                      <a:pt x="306" y="184"/>
                      <a:pt x="309" y="188"/>
                      <a:pt x="309" y="188"/>
                    </a:cubicBezTo>
                    <a:cubicBezTo>
                      <a:pt x="310" y="189"/>
                      <a:pt x="312" y="192"/>
                      <a:pt x="312" y="192"/>
                    </a:cubicBezTo>
                    <a:cubicBezTo>
                      <a:pt x="312" y="192"/>
                      <a:pt x="312" y="194"/>
                      <a:pt x="309" y="197"/>
                    </a:cubicBezTo>
                    <a:cubicBezTo>
                      <a:pt x="307" y="200"/>
                      <a:pt x="308" y="200"/>
                      <a:pt x="308" y="201"/>
                    </a:cubicBezTo>
                    <a:cubicBezTo>
                      <a:pt x="308" y="202"/>
                      <a:pt x="309" y="204"/>
                      <a:pt x="309" y="204"/>
                    </a:cubicBezTo>
                    <a:cubicBezTo>
                      <a:pt x="309" y="204"/>
                      <a:pt x="308" y="205"/>
                      <a:pt x="307" y="206"/>
                    </a:cubicBezTo>
                    <a:cubicBezTo>
                      <a:pt x="307" y="206"/>
                      <a:pt x="306" y="208"/>
                      <a:pt x="306" y="210"/>
                    </a:cubicBezTo>
                    <a:cubicBezTo>
                      <a:pt x="302" y="213"/>
                      <a:pt x="302" y="213"/>
                      <a:pt x="302" y="213"/>
                    </a:cubicBezTo>
                    <a:cubicBezTo>
                      <a:pt x="302" y="213"/>
                      <a:pt x="302" y="213"/>
                      <a:pt x="301" y="214"/>
                    </a:cubicBezTo>
                    <a:cubicBezTo>
                      <a:pt x="301" y="213"/>
                      <a:pt x="300" y="213"/>
                      <a:pt x="299" y="213"/>
                    </a:cubicBezTo>
                    <a:cubicBezTo>
                      <a:pt x="298" y="212"/>
                      <a:pt x="297" y="211"/>
                      <a:pt x="297" y="211"/>
                    </a:cubicBezTo>
                    <a:cubicBezTo>
                      <a:pt x="297" y="211"/>
                      <a:pt x="297" y="209"/>
                      <a:pt x="297" y="207"/>
                    </a:cubicBezTo>
                    <a:cubicBezTo>
                      <a:pt x="297" y="205"/>
                      <a:pt x="297" y="206"/>
                      <a:pt x="297" y="205"/>
                    </a:cubicBezTo>
                    <a:cubicBezTo>
                      <a:pt x="296" y="204"/>
                      <a:pt x="294" y="203"/>
                      <a:pt x="292" y="202"/>
                    </a:cubicBezTo>
                    <a:cubicBezTo>
                      <a:pt x="290" y="202"/>
                      <a:pt x="286" y="202"/>
                      <a:pt x="285" y="203"/>
                    </a:cubicBezTo>
                    <a:cubicBezTo>
                      <a:pt x="285" y="203"/>
                      <a:pt x="285" y="207"/>
                      <a:pt x="285" y="207"/>
                    </a:cubicBezTo>
                    <a:cubicBezTo>
                      <a:pt x="287" y="210"/>
                      <a:pt x="287" y="210"/>
                      <a:pt x="287" y="210"/>
                    </a:cubicBezTo>
                    <a:cubicBezTo>
                      <a:pt x="286" y="212"/>
                      <a:pt x="286" y="212"/>
                      <a:pt x="286" y="212"/>
                    </a:cubicBezTo>
                    <a:cubicBezTo>
                      <a:pt x="286" y="212"/>
                      <a:pt x="277" y="214"/>
                      <a:pt x="274" y="214"/>
                    </a:cubicBezTo>
                    <a:cubicBezTo>
                      <a:pt x="271" y="214"/>
                      <a:pt x="272" y="216"/>
                      <a:pt x="272" y="216"/>
                    </a:cubicBezTo>
                    <a:cubicBezTo>
                      <a:pt x="270" y="220"/>
                      <a:pt x="270" y="220"/>
                      <a:pt x="270" y="220"/>
                    </a:cubicBezTo>
                    <a:cubicBezTo>
                      <a:pt x="268" y="222"/>
                      <a:pt x="268" y="222"/>
                      <a:pt x="268" y="222"/>
                    </a:cubicBezTo>
                    <a:cubicBezTo>
                      <a:pt x="262" y="224"/>
                      <a:pt x="262" y="224"/>
                      <a:pt x="262" y="224"/>
                    </a:cubicBezTo>
                    <a:cubicBezTo>
                      <a:pt x="262" y="224"/>
                      <a:pt x="256" y="229"/>
                      <a:pt x="255" y="229"/>
                    </a:cubicBezTo>
                    <a:cubicBezTo>
                      <a:pt x="251" y="232"/>
                      <a:pt x="251" y="232"/>
                      <a:pt x="251" y="232"/>
                    </a:cubicBezTo>
                    <a:cubicBezTo>
                      <a:pt x="251" y="232"/>
                      <a:pt x="250" y="232"/>
                      <a:pt x="247" y="234"/>
                    </a:cubicBezTo>
                    <a:cubicBezTo>
                      <a:pt x="243" y="235"/>
                      <a:pt x="245" y="237"/>
                      <a:pt x="244" y="238"/>
                    </a:cubicBezTo>
                    <a:cubicBezTo>
                      <a:pt x="244" y="240"/>
                      <a:pt x="243" y="240"/>
                      <a:pt x="241" y="241"/>
                    </a:cubicBezTo>
                    <a:cubicBezTo>
                      <a:pt x="240" y="241"/>
                      <a:pt x="237" y="240"/>
                      <a:pt x="235" y="240"/>
                    </a:cubicBezTo>
                    <a:cubicBezTo>
                      <a:pt x="234" y="240"/>
                      <a:pt x="231" y="242"/>
                      <a:pt x="229" y="242"/>
                    </a:cubicBezTo>
                    <a:cubicBezTo>
                      <a:pt x="226" y="242"/>
                      <a:pt x="226" y="242"/>
                      <a:pt x="226" y="242"/>
                    </a:cubicBezTo>
                    <a:cubicBezTo>
                      <a:pt x="222" y="247"/>
                      <a:pt x="222" y="247"/>
                      <a:pt x="222" y="247"/>
                    </a:cubicBezTo>
                    <a:cubicBezTo>
                      <a:pt x="219" y="253"/>
                      <a:pt x="219" y="253"/>
                      <a:pt x="219" y="253"/>
                    </a:cubicBezTo>
                    <a:cubicBezTo>
                      <a:pt x="218" y="250"/>
                      <a:pt x="218" y="250"/>
                      <a:pt x="218" y="250"/>
                    </a:cubicBezTo>
                    <a:cubicBezTo>
                      <a:pt x="217" y="246"/>
                      <a:pt x="217" y="246"/>
                      <a:pt x="217" y="246"/>
                    </a:cubicBezTo>
                    <a:cubicBezTo>
                      <a:pt x="212" y="246"/>
                      <a:pt x="212" y="246"/>
                      <a:pt x="212" y="246"/>
                    </a:cubicBezTo>
                    <a:cubicBezTo>
                      <a:pt x="213" y="249"/>
                      <a:pt x="213" y="249"/>
                      <a:pt x="213" y="249"/>
                    </a:cubicBezTo>
                    <a:cubicBezTo>
                      <a:pt x="213" y="249"/>
                      <a:pt x="215" y="256"/>
                      <a:pt x="216" y="257"/>
                    </a:cubicBezTo>
                    <a:cubicBezTo>
                      <a:pt x="217" y="258"/>
                      <a:pt x="218" y="258"/>
                      <a:pt x="220" y="259"/>
                    </a:cubicBezTo>
                    <a:cubicBezTo>
                      <a:pt x="223" y="261"/>
                      <a:pt x="223" y="261"/>
                      <a:pt x="226" y="263"/>
                    </a:cubicBezTo>
                    <a:cubicBezTo>
                      <a:pt x="229" y="265"/>
                      <a:pt x="228" y="267"/>
                      <a:pt x="228" y="268"/>
                    </a:cubicBezTo>
                    <a:cubicBezTo>
                      <a:pt x="228" y="270"/>
                      <a:pt x="228" y="270"/>
                      <a:pt x="226" y="272"/>
                    </a:cubicBezTo>
                    <a:cubicBezTo>
                      <a:pt x="224" y="275"/>
                      <a:pt x="226" y="277"/>
                      <a:pt x="226" y="277"/>
                    </a:cubicBezTo>
                    <a:cubicBezTo>
                      <a:pt x="226" y="277"/>
                      <a:pt x="227" y="279"/>
                      <a:pt x="229" y="281"/>
                    </a:cubicBezTo>
                    <a:cubicBezTo>
                      <a:pt x="231" y="283"/>
                      <a:pt x="230" y="284"/>
                      <a:pt x="231" y="287"/>
                    </a:cubicBezTo>
                    <a:cubicBezTo>
                      <a:pt x="231" y="290"/>
                      <a:pt x="231" y="289"/>
                      <a:pt x="233" y="292"/>
                    </a:cubicBezTo>
                    <a:cubicBezTo>
                      <a:pt x="235" y="294"/>
                      <a:pt x="234" y="293"/>
                      <a:pt x="236" y="295"/>
                    </a:cubicBezTo>
                    <a:cubicBezTo>
                      <a:pt x="238" y="297"/>
                      <a:pt x="238" y="298"/>
                      <a:pt x="238" y="298"/>
                    </a:cubicBezTo>
                    <a:cubicBezTo>
                      <a:pt x="238" y="298"/>
                      <a:pt x="244" y="296"/>
                      <a:pt x="246" y="298"/>
                    </a:cubicBezTo>
                    <a:cubicBezTo>
                      <a:pt x="248" y="300"/>
                      <a:pt x="247" y="299"/>
                      <a:pt x="251" y="302"/>
                    </a:cubicBezTo>
                    <a:cubicBezTo>
                      <a:pt x="254" y="306"/>
                      <a:pt x="251" y="304"/>
                      <a:pt x="252" y="307"/>
                    </a:cubicBezTo>
                    <a:cubicBezTo>
                      <a:pt x="253" y="309"/>
                      <a:pt x="254" y="308"/>
                      <a:pt x="254" y="308"/>
                    </a:cubicBezTo>
                    <a:cubicBezTo>
                      <a:pt x="254" y="308"/>
                      <a:pt x="255" y="309"/>
                      <a:pt x="257" y="309"/>
                    </a:cubicBezTo>
                    <a:cubicBezTo>
                      <a:pt x="259" y="309"/>
                      <a:pt x="259" y="311"/>
                      <a:pt x="259" y="313"/>
                    </a:cubicBezTo>
                    <a:cubicBezTo>
                      <a:pt x="260" y="315"/>
                      <a:pt x="260" y="315"/>
                      <a:pt x="262" y="317"/>
                    </a:cubicBezTo>
                    <a:cubicBezTo>
                      <a:pt x="263" y="318"/>
                      <a:pt x="264" y="317"/>
                      <a:pt x="267" y="316"/>
                    </a:cubicBezTo>
                    <a:cubicBezTo>
                      <a:pt x="269" y="316"/>
                      <a:pt x="268" y="318"/>
                      <a:pt x="268" y="319"/>
                    </a:cubicBezTo>
                    <a:cubicBezTo>
                      <a:pt x="268" y="320"/>
                      <a:pt x="270" y="320"/>
                      <a:pt x="272" y="321"/>
                    </a:cubicBezTo>
                    <a:cubicBezTo>
                      <a:pt x="274" y="322"/>
                      <a:pt x="273" y="322"/>
                      <a:pt x="275" y="324"/>
                    </a:cubicBezTo>
                    <a:cubicBezTo>
                      <a:pt x="275" y="324"/>
                      <a:pt x="275" y="324"/>
                      <a:pt x="275" y="325"/>
                    </a:cubicBezTo>
                    <a:close/>
                    <a:moveTo>
                      <a:pt x="55" y="394"/>
                    </a:moveTo>
                    <a:cubicBezTo>
                      <a:pt x="55" y="394"/>
                      <a:pt x="55" y="394"/>
                      <a:pt x="55" y="394"/>
                    </a:cubicBezTo>
                    <a:cubicBezTo>
                      <a:pt x="55" y="394"/>
                      <a:pt x="55" y="394"/>
                      <a:pt x="55" y="394"/>
                    </a:cubicBezTo>
                    <a:cubicBezTo>
                      <a:pt x="55" y="394"/>
                      <a:pt x="55" y="394"/>
                      <a:pt x="55" y="394"/>
                    </a:cubicBezTo>
                    <a:close/>
                    <a:moveTo>
                      <a:pt x="128" y="400"/>
                    </a:moveTo>
                    <a:cubicBezTo>
                      <a:pt x="128" y="400"/>
                      <a:pt x="128" y="400"/>
                      <a:pt x="128" y="400"/>
                    </a:cubicBezTo>
                    <a:cubicBezTo>
                      <a:pt x="128" y="400"/>
                      <a:pt x="128" y="400"/>
                      <a:pt x="128" y="400"/>
                    </a:cubicBezTo>
                    <a:cubicBezTo>
                      <a:pt x="128" y="400"/>
                      <a:pt x="128" y="400"/>
                      <a:pt x="128" y="400"/>
                    </a:cubicBezTo>
                    <a:cubicBezTo>
                      <a:pt x="128" y="400"/>
                      <a:pt x="128" y="400"/>
                      <a:pt x="128" y="400"/>
                    </a:cubicBezTo>
                    <a:close/>
                    <a:moveTo>
                      <a:pt x="312" y="204"/>
                    </a:moveTo>
                    <a:cubicBezTo>
                      <a:pt x="312" y="204"/>
                      <a:pt x="312" y="204"/>
                      <a:pt x="312" y="204"/>
                    </a:cubicBezTo>
                    <a:cubicBezTo>
                      <a:pt x="312" y="204"/>
                      <a:pt x="312" y="204"/>
                      <a:pt x="312" y="204"/>
                    </a:cubicBezTo>
                    <a:cubicBezTo>
                      <a:pt x="312" y="204"/>
                      <a:pt x="312" y="204"/>
                      <a:pt x="312" y="204"/>
                    </a:cubicBezTo>
                    <a:close/>
                  </a:path>
                </a:pathLst>
              </a:custGeom>
              <a:pattFill prst="pct80">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6" name="Freeform 80"/>
              <p:cNvSpPr>
                <a:spLocks noEditPoints="1"/>
              </p:cNvSpPr>
              <p:nvPr/>
            </p:nvSpPr>
            <p:spPr bwMode="auto">
              <a:xfrm>
                <a:off x="4736816" y="3211661"/>
                <a:ext cx="1121419" cy="1240147"/>
              </a:xfrm>
              <a:custGeom>
                <a:avLst/>
                <a:gdLst>
                  <a:gd name="T0" fmla="*/ 372 w 492"/>
                  <a:gd name="T1" fmla="*/ 536 h 561"/>
                  <a:gd name="T2" fmla="*/ 338 w 492"/>
                  <a:gd name="T3" fmla="*/ 556 h 561"/>
                  <a:gd name="T4" fmla="*/ 272 w 492"/>
                  <a:gd name="T5" fmla="*/ 521 h 561"/>
                  <a:gd name="T6" fmla="*/ 260 w 492"/>
                  <a:gd name="T7" fmla="*/ 489 h 561"/>
                  <a:gd name="T8" fmla="*/ 318 w 492"/>
                  <a:gd name="T9" fmla="*/ 489 h 561"/>
                  <a:gd name="T10" fmla="*/ 376 w 492"/>
                  <a:gd name="T11" fmla="*/ 476 h 561"/>
                  <a:gd name="T12" fmla="*/ 403 w 492"/>
                  <a:gd name="T13" fmla="*/ 478 h 561"/>
                  <a:gd name="T14" fmla="*/ 442 w 492"/>
                  <a:gd name="T15" fmla="*/ 422 h 561"/>
                  <a:gd name="T16" fmla="*/ 411 w 492"/>
                  <a:gd name="T17" fmla="*/ 385 h 561"/>
                  <a:gd name="T18" fmla="*/ 455 w 492"/>
                  <a:gd name="T19" fmla="*/ 350 h 561"/>
                  <a:gd name="T20" fmla="*/ 490 w 492"/>
                  <a:gd name="T21" fmla="*/ 351 h 561"/>
                  <a:gd name="T22" fmla="*/ 379 w 492"/>
                  <a:gd name="T23" fmla="*/ 295 h 561"/>
                  <a:gd name="T24" fmla="*/ 340 w 492"/>
                  <a:gd name="T25" fmla="*/ 271 h 561"/>
                  <a:gd name="T26" fmla="*/ 275 w 492"/>
                  <a:gd name="T27" fmla="*/ 186 h 561"/>
                  <a:gd name="T28" fmla="*/ 218 w 492"/>
                  <a:gd name="T29" fmla="*/ 109 h 561"/>
                  <a:gd name="T30" fmla="*/ 247 w 492"/>
                  <a:gd name="T31" fmla="*/ 78 h 561"/>
                  <a:gd name="T32" fmla="*/ 267 w 492"/>
                  <a:gd name="T33" fmla="*/ 63 h 561"/>
                  <a:gd name="T34" fmla="*/ 262 w 492"/>
                  <a:gd name="T35" fmla="*/ 56 h 561"/>
                  <a:gd name="T36" fmla="*/ 258 w 492"/>
                  <a:gd name="T37" fmla="*/ 46 h 561"/>
                  <a:gd name="T38" fmla="*/ 267 w 492"/>
                  <a:gd name="T39" fmla="*/ 30 h 561"/>
                  <a:gd name="T40" fmla="*/ 212 w 492"/>
                  <a:gd name="T41" fmla="*/ 15 h 561"/>
                  <a:gd name="T42" fmla="*/ 185 w 492"/>
                  <a:gd name="T43" fmla="*/ 4 h 561"/>
                  <a:gd name="T44" fmla="*/ 148 w 492"/>
                  <a:gd name="T45" fmla="*/ 15 h 561"/>
                  <a:gd name="T46" fmla="*/ 148 w 492"/>
                  <a:gd name="T47" fmla="*/ 26 h 561"/>
                  <a:gd name="T48" fmla="*/ 139 w 492"/>
                  <a:gd name="T49" fmla="*/ 27 h 561"/>
                  <a:gd name="T50" fmla="*/ 132 w 492"/>
                  <a:gd name="T51" fmla="*/ 34 h 561"/>
                  <a:gd name="T52" fmla="*/ 136 w 492"/>
                  <a:gd name="T53" fmla="*/ 46 h 561"/>
                  <a:gd name="T54" fmla="*/ 129 w 492"/>
                  <a:gd name="T55" fmla="*/ 40 h 561"/>
                  <a:gd name="T56" fmla="*/ 114 w 492"/>
                  <a:gd name="T57" fmla="*/ 45 h 561"/>
                  <a:gd name="T58" fmla="*/ 104 w 492"/>
                  <a:gd name="T59" fmla="*/ 34 h 561"/>
                  <a:gd name="T60" fmla="*/ 101 w 492"/>
                  <a:gd name="T61" fmla="*/ 47 h 561"/>
                  <a:gd name="T62" fmla="*/ 94 w 492"/>
                  <a:gd name="T63" fmla="*/ 61 h 561"/>
                  <a:gd name="T64" fmla="*/ 89 w 492"/>
                  <a:gd name="T65" fmla="*/ 71 h 561"/>
                  <a:gd name="T66" fmla="*/ 87 w 492"/>
                  <a:gd name="T67" fmla="*/ 58 h 561"/>
                  <a:gd name="T68" fmla="*/ 73 w 492"/>
                  <a:gd name="T69" fmla="*/ 51 h 561"/>
                  <a:gd name="T70" fmla="*/ 65 w 492"/>
                  <a:gd name="T71" fmla="*/ 39 h 561"/>
                  <a:gd name="T72" fmla="*/ 58 w 492"/>
                  <a:gd name="T73" fmla="*/ 51 h 561"/>
                  <a:gd name="T74" fmla="*/ 50 w 492"/>
                  <a:gd name="T75" fmla="*/ 63 h 561"/>
                  <a:gd name="T76" fmla="*/ 35 w 492"/>
                  <a:gd name="T77" fmla="*/ 63 h 561"/>
                  <a:gd name="T78" fmla="*/ 19 w 492"/>
                  <a:gd name="T79" fmla="*/ 69 h 561"/>
                  <a:gd name="T80" fmla="*/ 18 w 492"/>
                  <a:gd name="T81" fmla="*/ 100 h 561"/>
                  <a:gd name="T82" fmla="*/ 14 w 492"/>
                  <a:gd name="T83" fmla="*/ 134 h 561"/>
                  <a:gd name="T84" fmla="*/ 31 w 492"/>
                  <a:gd name="T85" fmla="*/ 180 h 561"/>
                  <a:gd name="T86" fmla="*/ 86 w 492"/>
                  <a:gd name="T87" fmla="*/ 147 h 561"/>
                  <a:gd name="T88" fmla="*/ 139 w 492"/>
                  <a:gd name="T89" fmla="*/ 179 h 561"/>
                  <a:gd name="T90" fmla="*/ 162 w 492"/>
                  <a:gd name="T91" fmla="*/ 237 h 561"/>
                  <a:gd name="T92" fmla="*/ 207 w 492"/>
                  <a:gd name="T93" fmla="*/ 276 h 561"/>
                  <a:gd name="T94" fmla="*/ 251 w 492"/>
                  <a:gd name="T95" fmla="*/ 307 h 561"/>
                  <a:gd name="T96" fmla="*/ 289 w 492"/>
                  <a:gd name="T97" fmla="*/ 317 h 561"/>
                  <a:gd name="T98" fmla="*/ 334 w 492"/>
                  <a:gd name="T99" fmla="*/ 346 h 561"/>
                  <a:gd name="T100" fmla="*/ 357 w 492"/>
                  <a:gd name="T101" fmla="*/ 374 h 561"/>
                  <a:gd name="T102" fmla="*/ 395 w 492"/>
                  <a:gd name="T103" fmla="*/ 418 h 561"/>
                  <a:gd name="T104" fmla="*/ 390 w 492"/>
                  <a:gd name="T105" fmla="*/ 463 h 561"/>
                  <a:gd name="T106" fmla="*/ 75 w 492"/>
                  <a:gd name="T107" fmla="*/ 342 h 561"/>
                  <a:gd name="T108" fmla="*/ 126 w 492"/>
                  <a:gd name="T109" fmla="*/ 355 h 561"/>
                  <a:gd name="T110" fmla="*/ 113 w 492"/>
                  <a:gd name="T111" fmla="*/ 441 h 561"/>
                  <a:gd name="T112" fmla="*/ 71 w 492"/>
                  <a:gd name="T113" fmla="*/ 446 h 561"/>
                  <a:gd name="T114" fmla="*/ 73 w 492"/>
                  <a:gd name="T115" fmla="*/ 395 h 561"/>
                  <a:gd name="T116" fmla="*/ 57 w 492"/>
                  <a:gd name="T117" fmla="*/ 35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561">
                    <a:moveTo>
                      <a:pt x="376" y="476"/>
                    </a:moveTo>
                    <a:cubicBezTo>
                      <a:pt x="377" y="483"/>
                      <a:pt x="377" y="483"/>
                      <a:pt x="377" y="483"/>
                    </a:cubicBezTo>
                    <a:cubicBezTo>
                      <a:pt x="377" y="483"/>
                      <a:pt x="371" y="493"/>
                      <a:pt x="371" y="494"/>
                    </a:cubicBezTo>
                    <a:cubicBezTo>
                      <a:pt x="371" y="495"/>
                      <a:pt x="369" y="499"/>
                      <a:pt x="367" y="502"/>
                    </a:cubicBezTo>
                    <a:cubicBezTo>
                      <a:pt x="366" y="504"/>
                      <a:pt x="360" y="512"/>
                      <a:pt x="360" y="512"/>
                    </a:cubicBezTo>
                    <a:cubicBezTo>
                      <a:pt x="360" y="512"/>
                      <a:pt x="360" y="515"/>
                      <a:pt x="362" y="517"/>
                    </a:cubicBezTo>
                    <a:cubicBezTo>
                      <a:pt x="363" y="519"/>
                      <a:pt x="366" y="522"/>
                      <a:pt x="366" y="525"/>
                    </a:cubicBezTo>
                    <a:cubicBezTo>
                      <a:pt x="366" y="527"/>
                      <a:pt x="371" y="530"/>
                      <a:pt x="371" y="530"/>
                    </a:cubicBezTo>
                    <a:cubicBezTo>
                      <a:pt x="372" y="536"/>
                      <a:pt x="372" y="536"/>
                      <a:pt x="372" y="536"/>
                    </a:cubicBezTo>
                    <a:cubicBezTo>
                      <a:pt x="372" y="536"/>
                      <a:pt x="375" y="539"/>
                      <a:pt x="375" y="540"/>
                    </a:cubicBezTo>
                    <a:cubicBezTo>
                      <a:pt x="374" y="541"/>
                      <a:pt x="369" y="546"/>
                      <a:pt x="369" y="546"/>
                    </a:cubicBezTo>
                    <a:cubicBezTo>
                      <a:pt x="368" y="552"/>
                      <a:pt x="368" y="552"/>
                      <a:pt x="368" y="552"/>
                    </a:cubicBezTo>
                    <a:cubicBezTo>
                      <a:pt x="368" y="555"/>
                      <a:pt x="368" y="555"/>
                      <a:pt x="368" y="555"/>
                    </a:cubicBezTo>
                    <a:cubicBezTo>
                      <a:pt x="368" y="555"/>
                      <a:pt x="369" y="555"/>
                      <a:pt x="368" y="558"/>
                    </a:cubicBezTo>
                    <a:cubicBezTo>
                      <a:pt x="367" y="560"/>
                      <a:pt x="367" y="560"/>
                      <a:pt x="366" y="560"/>
                    </a:cubicBezTo>
                    <a:cubicBezTo>
                      <a:pt x="365" y="561"/>
                      <a:pt x="355" y="560"/>
                      <a:pt x="355" y="560"/>
                    </a:cubicBezTo>
                    <a:cubicBezTo>
                      <a:pt x="345" y="558"/>
                      <a:pt x="345" y="558"/>
                      <a:pt x="345" y="558"/>
                    </a:cubicBezTo>
                    <a:cubicBezTo>
                      <a:pt x="345" y="558"/>
                      <a:pt x="340" y="557"/>
                      <a:pt x="338" y="556"/>
                    </a:cubicBezTo>
                    <a:cubicBezTo>
                      <a:pt x="337" y="555"/>
                      <a:pt x="335" y="554"/>
                      <a:pt x="335" y="554"/>
                    </a:cubicBezTo>
                    <a:cubicBezTo>
                      <a:pt x="332" y="545"/>
                      <a:pt x="332" y="545"/>
                      <a:pt x="332" y="545"/>
                    </a:cubicBezTo>
                    <a:cubicBezTo>
                      <a:pt x="324" y="544"/>
                      <a:pt x="324" y="544"/>
                      <a:pt x="324" y="544"/>
                    </a:cubicBezTo>
                    <a:cubicBezTo>
                      <a:pt x="304" y="541"/>
                      <a:pt x="304" y="541"/>
                      <a:pt x="304" y="541"/>
                    </a:cubicBezTo>
                    <a:cubicBezTo>
                      <a:pt x="304" y="541"/>
                      <a:pt x="297" y="535"/>
                      <a:pt x="296" y="534"/>
                    </a:cubicBezTo>
                    <a:cubicBezTo>
                      <a:pt x="294" y="533"/>
                      <a:pt x="292" y="530"/>
                      <a:pt x="292" y="530"/>
                    </a:cubicBezTo>
                    <a:cubicBezTo>
                      <a:pt x="288" y="529"/>
                      <a:pt x="288" y="529"/>
                      <a:pt x="288" y="529"/>
                    </a:cubicBezTo>
                    <a:cubicBezTo>
                      <a:pt x="280" y="521"/>
                      <a:pt x="280" y="521"/>
                      <a:pt x="280" y="521"/>
                    </a:cubicBezTo>
                    <a:cubicBezTo>
                      <a:pt x="272" y="521"/>
                      <a:pt x="272" y="521"/>
                      <a:pt x="272" y="521"/>
                    </a:cubicBezTo>
                    <a:cubicBezTo>
                      <a:pt x="266" y="517"/>
                      <a:pt x="266" y="517"/>
                      <a:pt x="266" y="517"/>
                    </a:cubicBezTo>
                    <a:cubicBezTo>
                      <a:pt x="259" y="517"/>
                      <a:pt x="259" y="517"/>
                      <a:pt x="259" y="517"/>
                    </a:cubicBezTo>
                    <a:cubicBezTo>
                      <a:pt x="259" y="517"/>
                      <a:pt x="254" y="516"/>
                      <a:pt x="254" y="515"/>
                    </a:cubicBezTo>
                    <a:cubicBezTo>
                      <a:pt x="253" y="513"/>
                      <a:pt x="247" y="510"/>
                      <a:pt x="247" y="510"/>
                    </a:cubicBezTo>
                    <a:cubicBezTo>
                      <a:pt x="247" y="510"/>
                      <a:pt x="247" y="504"/>
                      <a:pt x="247" y="503"/>
                    </a:cubicBezTo>
                    <a:cubicBezTo>
                      <a:pt x="247" y="502"/>
                      <a:pt x="248" y="492"/>
                      <a:pt x="248" y="492"/>
                    </a:cubicBezTo>
                    <a:cubicBezTo>
                      <a:pt x="252" y="487"/>
                      <a:pt x="252" y="487"/>
                      <a:pt x="252" y="487"/>
                    </a:cubicBezTo>
                    <a:cubicBezTo>
                      <a:pt x="258" y="485"/>
                      <a:pt x="258" y="485"/>
                      <a:pt x="258" y="485"/>
                    </a:cubicBezTo>
                    <a:cubicBezTo>
                      <a:pt x="260" y="489"/>
                      <a:pt x="260" y="489"/>
                      <a:pt x="260" y="489"/>
                    </a:cubicBezTo>
                    <a:cubicBezTo>
                      <a:pt x="267" y="492"/>
                      <a:pt x="267" y="492"/>
                      <a:pt x="267" y="492"/>
                    </a:cubicBezTo>
                    <a:cubicBezTo>
                      <a:pt x="271" y="489"/>
                      <a:pt x="271" y="489"/>
                      <a:pt x="271" y="489"/>
                    </a:cubicBezTo>
                    <a:cubicBezTo>
                      <a:pt x="273" y="483"/>
                      <a:pt x="273" y="483"/>
                      <a:pt x="273" y="483"/>
                    </a:cubicBezTo>
                    <a:cubicBezTo>
                      <a:pt x="279" y="481"/>
                      <a:pt x="279" y="481"/>
                      <a:pt x="279" y="481"/>
                    </a:cubicBezTo>
                    <a:cubicBezTo>
                      <a:pt x="286" y="484"/>
                      <a:pt x="286" y="484"/>
                      <a:pt x="286" y="484"/>
                    </a:cubicBezTo>
                    <a:cubicBezTo>
                      <a:pt x="291" y="489"/>
                      <a:pt x="291" y="489"/>
                      <a:pt x="291" y="489"/>
                    </a:cubicBezTo>
                    <a:cubicBezTo>
                      <a:pt x="301" y="492"/>
                      <a:pt x="301" y="492"/>
                      <a:pt x="301" y="492"/>
                    </a:cubicBezTo>
                    <a:cubicBezTo>
                      <a:pt x="310" y="490"/>
                      <a:pt x="310" y="490"/>
                      <a:pt x="310" y="490"/>
                    </a:cubicBezTo>
                    <a:cubicBezTo>
                      <a:pt x="318" y="489"/>
                      <a:pt x="318" y="489"/>
                      <a:pt x="318" y="489"/>
                    </a:cubicBezTo>
                    <a:cubicBezTo>
                      <a:pt x="318" y="489"/>
                      <a:pt x="322" y="489"/>
                      <a:pt x="324" y="489"/>
                    </a:cubicBezTo>
                    <a:cubicBezTo>
                      <a:pt x="325" y="488"/>
                      <a:pt x="331" y="486"/>
                      <a:pt x="331" y="486"/>
                    </a:cubicBezTo>
                    <a:cubicBezTo>
                      <a:pt x="341" y="483"/>
                      <a:pt x="341" y="483"/>
                      <a:pt x="341" y="483"/>
                    </a:cubicBezTo>
                    <a:cubicBezTo>
                      <a:pt x="347" y="475"/>
                      <a:pt x="347" y="475"/>
                      <a:pt x="347" y="475"/>
                    </a:cubicBezTo>
                    <a:cubicBezTo>
                      <a:pt x="355" y="478"/>
                      <a:pt x="355" y="478"/>
                      <a:pt x="355" y="478"/>
                    </a:cubicBezTo>
                    <a:cubicBezTo>
                      <a:pt x="362" y="479"/>
                      <a:pt x="362" y="479"/>
                      <a:pt x="362" y="479"/>
                    </a:cubicBezTo>
                    <a:cubicBezTo>
                      <a:pt x="365" y="474"/>
                      <a:pt x="365" y="474"/>
                      <a:pt x="365" y="474"/>
                    </a:cubicBezTo>
                    <a:cubicBezTo>
                      <a:pt x="372" y="470"/>
                      <a:pt x="372" y="470"/>
                      <a:pt x="372" y="470"/>
                    </a:cubicBezTo>
                    <a:cubicBezTo>
                      <a:pt x="376" y="476"/>
                      <a:pt x="376" y="476"/>
                      <a:pt x="376" y="476"/>
                    </a:cubicBezTo>
                    <a:close/>
                    <a:moveTo>
                      <a:pt x="388" y="469"/>
                    </a:moveTo>
                    <a:cubicBezTo>
                      <a:pt x="388" y="469"/>
                      <a:pt x="388" y="469"/>
                      <a:pt x="388" y="469"/>
                    </a:cubicBezTo>
                    <a:cubicBezTo>
                      <a:pt x="384" y="473"/>
                      <a:pt x="384" y="473"/>
                      <a:pt x="384" y="473"/>
                    </a:cubicBezTo>
                    <a:cubicBezTo>
                      <a:pt x="380" y="476"/>
                      <a:pt x="380" y="476"/>
                      <a:pt x="380" y="476"/>
                    </a:cubicBezTo>
                    <a:cubicBezTo>
                      <a:pt x="380" y="476"/>
                      <a:pt x="381" y="480"/>
                      <a:pt x="381" y="482"/>
                    </a:cubicBezTo>
                    <a:cubicBezTo>
                      <a:pt x="382" y="484"/>
                      <a:pt x="385" y="489"/>
                      <a:pt x="385" y="489"/>
                    </a:cubicBezTo>
                    <a:cubicBezTo>
                      <a:pt x="395" y="489"/>
                      <a:pt x="395" y="489"/>
                      <a:pt x="395" y="489"/>
                    </a:cubicBezTo>
                    <a:cubicBezTo>
                      <a:pt x="402" y="485"/>
                      <a:pt x="402" y="485"/>
                      <a:pt x="402" y="485"/>
                    </a:cubicBezTo>
                    <a:cubicBezTo>
                      <a:pt x="403" y="478"/>
                      <a:pt x="403" y="478"/>
                      <a:pt x="403" y="478"/>
                    </a:cubicBezTo>
                    <a:cubicBezTo>
                      <a:pt x="406" y="471"/>
                      <a:pt x="406" y="471"/>
                      <a:pt x="406" y="471"/>
                    </a:cubicBezTo>
                    <a:cubicBezTo>
                      <a:pt x="412" y="467"/>
                      <a:pt x="412" y="467"/>
                      <a:pt x="412" y="467"/>
                    </a:cubicBezTo>
                    <a:cubicBezTo>
                      <a:pt x="417" y="462"/>
                      <a:pt x="417" y="462"/>
                      <a:pt x="417" y="462"/>
                    </a:cubicBezTo>
                    <a:cubicBezTo>
                      <a:pt x="420" y="457"/>
                      <a:pt x="420" y="457"/>
                      <a:pt x="420" y="457"/>
                    </a:cubicBezTo>
                    <a:cubicBezTo>
                      <a:pt x="421" y="444"/>
                      <a:pt x="421" y="444"/>
                      <a:pt x="421" y="444"/>
                    </a:cubicBezTo>
                    <a:cubicBezTo>
                      <a:pt x="424" y="434"/>
                      <a:pt x="424" y="434"/>
                      <a:pt x="424" y="434"/>
                    </a:cubicBezTo>
                    <a:cubicBezTo>
                      <a:pt x="440" y="428"/>
                      <a:pt x="440" y="428"/>
                      <a:pt x="440" y="428"/>
                    </a:cubicBezTo>
                    <a:cubicBezTo>
                      <a:pt x="443" y="426"/>
                      <a:pt x="443" y="426"/>
                      <a:pt x="443" y="426"/>
                    </a:cubicBezTo>
                    <a:cubicBezTo>
                      <a:pt x="443" y="426"/>
                      <a:pt x="443" y="424"/>
                      <a:pt x="442" y="422"/>
                    </a:cubicBezTo>
                    <a:cubicBezTo>
                      <a:pt x="442" y="421"/>
                      <a:pt x="439" y="418"/>
                      <a:pt x="439" y="418"/>
                    </a:cubicBezTo>
                    <a:cubicBezTo>
                      <a:pt x="439" y="418"/>
                      <a:pt x="440" y="415"/>
                      <a:pt x="440" y="414"/>
                    </a:cubicBezTo>
                    <a:cubicBezTo>
                      <a:pt x="440" y="413"/>
                      <a:pt x="439" y="406"/>
                      <a:pt x="439" y="406"/>
                    </a:cubicBezTo>
                    <a:cubicBezTo>
                      <a:pt x="437" y="399"/>
                      <a:pt x="437" y="399"/>
                      <a:pt x="437" y="399"/>
                    </a:cubicBezTo>
                    <a:cubicBezTo>
                      <a:pt x="437" y="399"/>
                      <a:pt x="435" y="399"/>
                      <a:pt x="432" y="397"/>
                    </a:cubicBezTo>
                    <a:cubicBezTo>
                      <a:pt x="429" y="396"/>
                      <a:pt x="424" y="393"/>
                      <a:pt x="424" y="393"/>
                    </a:cubicBezTo>
                    <a:cubicBezTo>
                      <a:pt x="419" y="391"/>
                      <a:pt x="419" y="391"/>
                      <a:pt x="419" y="391"/>
                    </a:cubicBezTo>
                    <a:cubicBezTo>
                      <a:pt x="413" y="390"/>
                      <a:pt x="413" y="390"/>
                      <a:pt x="413" y="390"/>
                    </a:cubicBezTo>
                    <a:cubicBezTo>
                      <a:pt x="411" y="385"/>
                      <a:pt x="411" y="385"/>
                      <a:pt x="411" y="385"/>
                    </a:cubicBezTo>
                    <a:cubicBezTo>
                      <a:pt x="415" y="371"/>
                      <a:pt x="415" y="371"/>
                      <a:pt x="415" y="371"/>
                    </a:cubicBezTo>
                    <a:cubicBezTo>
                      <a:pt x="412" y="364"/>
                      <a:pt x="412" y="364"/>
                      <a:pt x="412" y="364"/>
                    </a:cubicBezTo>
                    <a:cubicBezTo>
                      <a:pt x="421" y="354"/>
                      <a:pt x="421" y="354"/>
                      <a:pt x="421" y="354"/>
                    </a:cubicBezTo>
                    <a:cubicBezTo>
                      <a:pt x="425" y="347"/>
                      <a:pt x="425" y="347"/>
                      <a:pt x="425" y="347"/>
                    </a:cubicBezTo>
                    <a:cubicBezTo>
                      <a:pt x="430" y="343"/>
                      <a:pt x="430" y="343"/>
                      <a:pt x="430" y="343"/>
                    </a:cubicBezTo>
                    <a:cubicBezTo>
                      <a:pt x="438" y="345"/>
                      <a:pt x="438" y="345"/>
                      <a:pt x="438" y="345"/>
                    </a:cubicBezTo>
                    <a:cubicBezTo>
                      <a:pt x="441" y="349"/>
                      <a:pt x="441" y="349"/>
                      <a:pt x="441" y="349"/>
                    </a:cubicBezTo>
                    <a:cubicBezTo>
                      <a:pt x="446" y="350"/>
                      <a:pt x="446" y="350"/>
                      <a:pt x="446" y="350"/>
                    </a:cubicBezTo>
                    <a:cubicBezTo>
                      <a:pt x="455" y="350"/>
                      <a:pt x="455" y="350"/>
                      <a:pt x="455" y="350"/>
                    </a:cubicBezTo>
                    <a:cubicBezTo>
                      <a:pt x="465" y="352"/>
                      <a:pt x="465" y="352"/>
                      <a:pt x="465" y="352"/>
                    </a:cubicBezTo>
                    <a:cubicBezTo>
                      <a:pt x="469" y="358"/>
                      <a:pt x="469" y="358"/>
                      <a:pt x="469" y="358"/>
                    </a:cubicBezTo>
                    <a:cubicBezTo>
                      <a:pt x="473" y="365"/>
                      <a:pt x="473" y="365"/>
                      <a:pt x="473" y="365"/>
                    </a:cubicBezTo>
                    <a:cubicBezTo>
                      <a:pt x="473" y="365"/>
                      <a:pt x="475" y="368"/>
                      <a:pt x="476" y="369"/>
                    </a:cubicBezTo>
                    <a:cubicBezTo>
                      <a:pt x="476" y="369"/>
                      <a:pt x="480" y="372"/>
                      <a:pt x="481" y="372"/>
                    </a:cubicBezTo>
                    <a:cubicBezTo>
                      <a:pt x="482" y="373"/>
                      <a:pt x="488" y="374"/>
                      <a:pt x="488" y="374"/>
                    </a:cubicBezTo>
                    <a:cubicBezTo>
                      <a:pt x="488" y="374"/>
                      <a:pt x="488" y="367"/>
                      <a:pt x="489" y="365"/>
                    </a:cubicBezTo>
                    <a:cubicBezTo>
                      <a:pt x="490" y="364"/>
                      <a:pt x="492" y="360"/>
                      <a:pt x="492" y="359"/>
                    </a:cubicBezTo>
                    <a:cubicBezTo>
                      <a:pt x="492" y="358"/>
                      <a:pt x="490" y="351"/>
                      <a:pt x="490" y="351"/>
                    </a:cubicBezTo>
                    <a:cubicBezTo>
                      <a:pt x="483" y="343"/>
                      <a:pt x="483" y="343"/>
                      <a:pt x="483" y="343"/>
                    </a:cubicBezTo>
                    <a:cubicBezTo>
                      <a:pt x="476" y="338"/>
                      <a:pt x="476" y="338"/>
                      <a:pt x="476" y="338"/>
                    </a:cubicBezTo>
                    <a:cubicBezTo>
                      <a:pt x="459" y="327"/>
                      <a:pt x="459" y="327"/>
                      <a:pt x="459" y="327"/>
                    </a:cubicBezTo>
                    <a:cubicBezTo>
                      <a:pt x="435" y="319"/>
                      <a:pt x="435" y="319"/>
                      <a:pt x="435" y="319"/>
                    </a:cubicBezTo>
                    <a:cubicBezTo>
                      <a:pt x="419" y="309"/>
                      <a:pt x="419" y="309"/>
                      <a:pt x="419" y="309"/>
                    </a:cubicBezTo>
                    <a:cubicBezTo>
                      <a:pt x="406" y="306"/>
                      <a:pt x="406" y="306"/>
                      <a:pt x="406" y="306"/>
                    </a:cubicBezTo>
                    <a:cubicBezTo>
                      <a:pt x="406" y="306"/>
                      <a:pt x="392" y="299"/>
                      <a:pt x="391" y="299"/>
                    </a:cubicBezTo>
                    <a:cubicBezTo>
                      <a:pt x="390" y="299"/>
                      <a:pt x="387" y="298"/>
                      <a:pt x="387" y="298"/>
                    </a:cubicBezTo>
                    <a:cubicBezTo>
                      <a:pt x="387" y="298"/>
                      <a:pt x="379" y="296"/>
                      <a:pt x="379" y="295"/>
                    </a:cubicBezTo>
                    <a:cubicBezTo>
                      <a:pt x="378" y="294"/>
                      <a:pt x="377" y="291"/>
                      <a:pt x="376" y="290"/>
                    </a:cubicBezTo>
                    <a:cubicBezTo>
                      <a:pt x="376" y="289"/>
                      <a:pt x="377" y="286"/>
                      <a:pt x="377" y="286"/>
                    </a:cubicBezTo>
                    <a:cubicBezTo>
                      <a:pt x="381" y="282"/>
                      <a:pt x="381" y="282"/>
                      <a:pt x="381" y="282"/>
                    </a:cubicBezTo>
                    <a:cubicBezTo>
                      <a:pt x="381" y="282"/>
                      <a:pt x="385" y="278"/>
                      <a:pt x="385" y="277"/>
                    </a:cubicBezTo>
                    <a:cubicBezTo>
                      <a:pt x="385" y="276"/>
                      <a:pt x="386" y="270"/>
                      <a:pt x="386" y="270"/>
                    </a:cubicBezTo>
                    <a:cubicBezTo>
                      <a:pt x="381" y="268"/>
                      <a:pt x="381" y="268"/>
                      <a:pt x="381" y="268"/>
                    </a:cubicBezTo>
                    <a:cubicBezTo>
                      <a:pt x="369" y="269"/>
                      <a:pt x="369" y="269"/>
                      <a:pt x="369" y="269"/>
                    </a:cubicBezTo>
                    <a:cubicBezTo>
                      <a:pt x="350" y="271"/>
                      <a:pt x="350" y="271"/>
                      <a:pt x="350" y="271"/>
                    </a:cubicBezTo>
                    <a:cubicBezTo>
                      <a:pt x="340" y="271"/>
                      <a:pt x="340" y="271"/>
                      <a:pt x="340" y="271"/>
                    </a:cubicBezTo>
                    <a:cubicBezTo>
                      <a:pt x="327" y="263"/>
                      <a:pt x="327" y="263"/>
                      <a:pt x="327" y="263"/>
                    </a:cubicBezTo>
                    <a:cubicBezTo>
                      <a:pt x="316" y="254"/>
                      <a:pt x="316" y="254"/>
                      <a:pt x="316" y="254"/>
                    </a:cubicBezTo>
                    <a:cubicBezTo>
                      <a:pt x="309" y="250"/>
                      <a:pt x="309" y="250"/>
                      <a:pt x="309" y="250"/>
                    </a:cubicBezTo>
                    <a:cubicBezTo>
                      <a:pt x="299" y="239"/>
                      <a:pt x="299" y="239"/>
                      <a:pt x="299" y="239"/>
                    </a:cubicBezTo>
                    <a:cubicBezTo>
                      <a:pt x="294" y="232"/>
                      <a:pt x="294" y="232"/>
                      <a:pt x="294" y="232"/>
                    </a:cubicBezTo>
                    <a:cubicBezTo>
                      <a:pt x="294" y="232"/>
                      <a:pt x="291" y="222"/>
                      <a:pt x="290" y="218"/>
                    </a:cubicBezTo>
                    <a:cubicBezTo>
                      <a:pt x="289" y="215"/>
                      <a:pt x="281" y="204"/>
                      <a:pt x="281" y="204"/>
                    </a:cubicBezTo>
                    <a:cubicBezTo>
                      <a:pt x="281" y="204"/>
                      <a:pt x="277" y="195"/>
                      <a:pt x="277" y="194"/>
                    </a:cubicBezTo>
                    <a:cubicBezTo>
                      <a:pt x="277" y="193"/>
                      <a:pt x="275" y="186"/>
                      <a:pt x="275" y="186"/>
                    </a:cubicBezTo>
                    <a:cubicBezTo>
                      <a:pt x="262" y="180"/>
                      <a:pt x="262" y="180"/>
                      <a:pt x="262" y="180"/>
                    </a:cubicBezTo>
                    <a:cubicBezTo>
                      <a:pt x="245" y="170"/>
                      <a:pt x="245" y="170"/>
                      <a:pt x="245" y="170"/>
                    </a:cubicBezTo>
                    <a:cubicBezTo>
                      <a:pt x="231" y="161"/>
                      <a:pt x="231" y="161"/>
                      <a:pt x="231" y="161"/>
                    </a:cubicBezTo>
                    <a:cubicBezTo>
                      <a:pt x="224" y="151"/>
                      <a:pt x="224" y="151"/>
                      <a:pt x="224" y="151"/>
                    </a:cubicBezTo>
                    <a:cubicBezTo>
                      <a:pt x="218" y="135"/>
                      <a:pt x="218" y="135"/>
                      <a:pt x="218" y="135"/>
                    </a:cubicBezTo>
                    <a:cubicBezTo>
                      <a:pt x="217" y="122"/>
                      <a:pt x="217" y="122"/>
                      <a:pt x="217" y="122"/>
                    </a:cubicBezTo>
                    <a:cubicBezTo>
                      <a:pt x="224" y="119"/>
                      <a:pt x="224" y="119"/>
                      <a:pt x="224" y="119"/>
                    </a:cubicBezTo>
                    <a:cubicBezTo>
                      <a:pt x="224" y="113"/>
                      <a:pt x="224" y="113"/>
                      <a:pt x="224" y="113"/>
                    </a:cubicBezTo>
                    <a:cubicBezTo>
                      <a:pt x="218" y="109"/>
                      <a:pt x="218" y="109"/>
                      <a:pt x="218" y="109"/>
                    </a:cubicBezTo>
                    <a:cubicBezTo>
                      <a:pt x="218" y="103"/>
                      <a:pt x="218" y="103"/>
                      <a:pt x="218" y="103"/>
                    </a:cubicBezTo>
                    <a:cubicBezTo>
                      <a:pt x="215" y="101"/>
                      <a:pt x="215" y="101"/>
                      <a:pt x="215" y="101"/>
                    </a:cubicBezTo>
                    <a:cubicBezTo>
                      <a:pt x="211" y="96"/>
                      <a:pt x="211" y="96"/>
                      <a:pt x="211" y="96"/>
                    </a:cubicBezTo>
                    <a:cubicBezTo>
                      <a:pt x="219" y="92"/>
                      <a:pt x="219" y="92"/>
                      <a:pt x="219" y="92"/>
                    </a:cubicBezTo>
                    <a:cubicBezTo>
                      <a:pt x="219" y="92"/>
                      <a:pt x="222" y="88"/>
                      <a:pt x="226" y="88"/>
                    </a:cubicBezTo>
                    <a:cubicBezTo>
                      <a:pt x="230" y="88"/>
                      <a:pt x="233" y="84"/>
                      <a:pt x="233" y="84"/>
                    </a:cubicBezTo>
                    <a:cubicBezTo>
                      <a:pt x="233" y="84"/>
                      <a:pt x="236" y="81"/>
                      <a:pt x="237" y="81"/>
                    </a:cubicBezTo>
                    <a:cubicBezTo>
                      <a:pt x="239" y="81"/>
                      <a:pt x="241" y="80"/>
                      <a:pt x="243" y="79"/>
                    </a:cubicBezTo>
                    <a:cubicBezTo>
                      <a:pt x="244" y="79"/>
                      <a:pt x="247" y="78"/>
                      <a:pt x="247" y="78"/>
                    </a:cubicBezTo>
                    <a:cubicBezTo>
                      <a:pt x="247" y="77"/>
                      <a:pt x="248" y="70"/>
                      <a:pt x="249" y="70"/>
                    </a:cubicBezTo>
                    <a:cubicBezTo>
                      <a:pt x="250" y="70"/>
                      <a:pt x="252" y="74"/>
                      <a:pt x="255" y="74"/>
                    </a:cubicBezTo>
                    <a:cubicBezTo>
                      <a:pt x="256" y="74"/>
                      <a:pt x="258" y="76"/>
                      <a:pt x="259" y="75"/>
                    </a:cubicBezTo>
                    <a:cubicBezTo>
                      <a:pt x="261" y="74"/>
                      <a:pt x="262" y="71"/>
                      <a:pt x="262" y="71"/>
                    </a:cubicBezTo>
                    <a:cubicBezTo>
                      <a:pt x="263" y="70"/>
                      <a:pt x="264" y="69"/>
                      <a:pt x="267" y="68"/>
                    </a:cubicBezTo>
                    <a:cubicBezTo>
                      <a:pt x="267" y="68"/>
                      <a:pt x="267" y="68"/>
                      <a:pt x="267" y="68"/>
                    </a:cubicBezTo>
                    <a:cubicBezTo>
                      <a:pt x="267" y="68"/>
                      <a:pt x="265" y="67"/>
                      <a:pt x="265" y="67"/>
                    </a:cubicBezTo>
                    <a:cubicBezTo>
                      <a:pt x="265" y="66"/>
                      <a:pt x="265" y="66"/>
                      <a:pt x="266" y="65"/>
                    </a:cubicBezTo>
                    <a:cubicBezTo>
                      <a:pt x="266" y="64"/>
                      <a:pt x="266" y="64"/>
                      <a:pt x="267" y="63"/>
                    </a:cubicBezTo>
                    <a:cubicBezTo>
                      <a:pt x="267" y="63"/>
                      <a:pt x="267" y="61"/>
                      <a:pt x="267" y="61"/>
                    </a:cubicBezTo>
                    <a:cubicBezTo>
                      <a:pt x="267" y="61"/>
                      <a:pt x="268" y="60"/>
                      <a:pt x="267" y="60"/>
                    </a:cubicBezTo>
                    <a:cubicBezTo>
                      <a:pt x="267" y="59"/>
                      <a:pt x="266" y="58"/>
                      <a:pt x="266" y="58"/>
                    </a:cubicBezTo>
                    <a:cubicBezTo>
                      <a:pt x="266" y="58"/>
                      <a:pt x="266" y="58"/>
                      <a:pt x="265" y="58"/>
                    </a:cubicBezTo>
                    <a:cubicBezTo>
                      <a:pt x="265" y="59"/>
                      <a:pt x="265" y="59"/>
                      <a:pt x="265" y="59"/>
                    </a:cubicBezTo>
                    <a:cubicBezTo>
                      <a:pt x="263" y="60"/>
                      <a:pt x="263" y="60"/>
                      <a:pt x="263" y="60"/>
                    </a:cubicBezTo>
                    <a:cubicBezTo>
                      <a:pt x="263" y="60"/>
                      <a:pt x="262" y="58"/>
                      <a:pt x="262" y="58"/>
                    </a:cubicBezTo>
                    <a:cubicBezTo>
                      <a:pt x="261" y="58"/>
                      <a:pt x="261" y="58"/>
                      <a:pt x="261" y="57"/>
                    </a:cubicBezTo>
                    <a:cubicBezTo>
                      <a:pt x="261" y="57"/>
                      <a:pt x="262" y="56"/>
                      <a:pt x="262" y="56"/>
                    </a:cubicBezTo>
                    <a:cubicBezTo>
                      <a:pt x="262" y="56"/>
                      <a:pt x="261" y="55"/>
                      <a:pt x="261" y="55"/>
                    </a:cubicBezTo>
                    <a:cubicBezTo>
                      <a:pt x="261" y="55"/>
                      <a:pt x="262" y="53"/>
                      <a:pt x="263" y="53"/>
                    </a:cubicBezTo>
                    <a:cubicBezTo>
                      <a:pt x="264" y="52"/>
                      <a:pt x="266" y="50"/>
                      <a:pt x="266" y="50"/>
                    </a:cubicBezTo>
                    <a:cubicBezTo>
                      <a:pt x="267" y="48"/>
                      <a:pt x="267" y="48"/>
                      <a:pt x="267" y="48"/>
                    </a:cubicBezTo>
                    <a:cubicBezTo>
                      <a:pt x="266" y="47"/>
                      <a:pt x="266" y="47"/>
                      <a:pt x="266" y="47"/>
                    </a:cubicBezTo>
                    <a:cubicBezTo>
                      <a:pt x="266" y="47"/>
                      <a:pt x="265" y="48"/>
                      <a:pt x="265" y="48"/>
                    </a:cubicBezTo>
                    <a:cubicBezTo>
                      <a:pt x="263" y="47"/>
                      <a:pt x="263" y="47"/>
                      <a:pt x="263" y="47"/>
                    </a:cubicBezTo>
                    <a:cubicBezTo>
                      <a:pt x="261" y="46"/>
                      <a:pt x="261" y="46"/>
                      <a:pt x="261" y="46"/>
                    </a:cubicBezTo>
                    <a:cubicBezTo>
                      <a:pt x="258" y="46"/>
                      <a:pt x="258" y="46"/>
                      <a:pt x="258" y="46"/>
                    </a:cubicBezTo>
                    <a:cubicBezTo>
                      <a:pt x="256" y="44"/>
                      <a:pt x="256" y="44"/>
                      <a:pt x="256" y="44"/>
                    </a:cubicBezTo>
                    <a:cubicBezTo>
                      <a:pt x="257" y="42"/>
                      <a:pt x="257" y="42"/>
                      <a:pt x="257" y="42"/>
                    </a:cubicBezTo>
                    <a:cubicBezTo>
                      <a:pt x="257" y="40"/>
                      <a:pt x="257" y="40"/>
                      <a:pt x="257" y="40"/>
                    </a:cubicBezTo>
                    <a:cubicBezTo>
                      <a:pt x="257" y="40"/>
                      <a:pt x="259" y="38"/>
                      <a:pt x="259" y="38"/>
                    </a:cubicBezTo>
                    <a:cubicBezTo>
                      <a:pt x="260" y="37"/>
                      <a:pt x="262" y="36"/>
                      <a:pt x="262" y="36"/>
                    </a:cubicBezTo>
                    <a:cubicBezTo>
                      <a:pt x="263" y="34"/>
                      <a:pt x="263" y="34"/>
                      <a:pt x="263" y="34"/>
                    </a:cubicBezTo>
                    <a:cubicBezTo>
                      <a:pt x="263" y="34"/>
                      <a:pt x="264" y="33"/>
                      <a:pt x="265" y="33"/>
                    </a:cubicBezTo>
                    <a:cubicBezTo>
                      <a:pt x="266" y="33"/>
                      <a:pt x="266" y="34"/>
                      <a:pt x="266" y="33"/>
                    </a:cubicBezTo>
                    <a:cubicBezTo>
                      <a:pt x="267" y="33"/>
                      <a:pt x="267" y="31"/>
                      <a:pt x="267" y="30"/>
                    </a:cubicBezTo>
                    <a:cubicBezTo>
                      <a:pt x="267" y="27"/>
                      <a:pt x="267" y="27"/>
                      <a:pt x="267" y="27"/>
                    </a:cubicBezTo>
                    <a:cubicBezTo>
                      <a:pt x="262" y="28"/>
                      <a:pt x="262" y="28"/>
                      <a:pt x="262" y="28"/>
                    </a:cubicBezTo>
                    <a:cubicBezTo>
                      <a:pt x="262" y="28"/>
                      <a:pt x="257" y="27"/>
                      <a:pt x="254" y="27"/>
                    </a:cubicBezTo>
                    <a:cubicBezTo>
                      <a:pt x="250" y="27"/>
                      <a:pt x="242" y="25"/>
                      <a:pt x="242" y="25"/>
                    </a:cubicBezTo>
                    <a:cubicBezTo>
                      <a:pt x="232" y="22"/>
                      <a:pt x="232" y="22"/>
                      <a:pt x="232" y="22"/>
                    </a:cubicBezTo>
                    <a:cubicBezTo>
                      <a:pt x="226" y="22"/>
                      <a:pt x="226" y="22"/>
                      <a:pt x="226" y="22"/>
                    </a:cubicBezTo>
                    <a:cubicBezTo>
                      <a:pt x="217" y="21"/>
                      <a:pt x="217" y="21"/>
                      <a:pt x="217" y="21"/>
                    </a:cubicBezTo>
                    <a:cubicBezTo>
                      <a:pt x="217" y="21"/>
                      <a:pt x="216" y="19"/>
                      <a:pt x="215" y="18"/>
                    </a:cubicBezTo>
                    <a:cubicBezTo>
                      <a:pt x="215" y="17"/>
                      <a:pt x="212" y="15"/>
                      <a:pt x="212" y="15"/>
                    </a:cubicBezTo>
                    <a:cubicBezTo>
                      <a:pt x="212" y="13"/>
                      <a:pt x="212" y="13"/>
                      <a:pt x="212" y="13"/>
                    </a:cubicBezTo>
                    <a:cubicBezTo>
                      <a:pt x="210" y="8"/>
                      <a:pt x="210" y="8"/>
                      <a:pt x="210" y="8"/>
                    </a:cubicBezTo>
                    <a:cubicBezTo>
                      <a:pt x="208" y="4"/>
                      <a:pt x="208" y="4"/>
                      <a:pt x="208" y="4"/>
                    </a:cubicBezTo>
                    <a:cubicBezTo>
                      <a:pt x="210" y="1"/>
                      <a:pt x="210" y="1"/>
                      <a:pt x="210" y="1"/>
                    </a:cubicBezTo>
                    <a:cubicBezTo>
                      <a:pt x="208" y="0"/>
                      <a:pt x="208" y="0"/>
                      <a:pt x="208" y="0"/>
                    </a:cubicBezTo>
                    <a:cubicBezTo>
                      <a:pt x="208" y="0"/>
                      <a:pt x="204" y="1"/>
                      <a:pt x="202" y="1"/>
                    </a:cubicBezTo>
                    <a:cubicBezTo>
                      <a:pt x="201" y="2"/>
                      <a:pt x="195" y="3"/>
                      <a:pt x="195" y="3"/>
                    </a:cubicBezTo>
                    <a:cubicBezTo>
                      <a:pt x="193" y="4"/>
                      <a:pt x="193" y="4"/>
                      <a:pt x="193" y="4"/>
                    </a:cubicBezTo>
                    <a:cubicBezTo>
                      <a:pt x="185" y="4"/>
                      <a:pt x="185" y="4"/>
                      <a:pt x="185" y="4"/>
                    </a:cubicBezTo>
                    <a:cubicBezTo>
                      <a:pt x="177" y="5"/>
                      <a:pt x="177" y="5"/>
                      <a:pt x="177" y="5"/>
                    </a:cubicBezTo>
                    <a:cubicBezTo>
                      <a:pt x="174" y="7"/>
                      <a:pt x="174" y="7"/>
                      <a:pt x="174" y="7"/>
                    </a:cubicBezTo>
                    <a:cubicBezTo>
                      <a:pt x="168" y="10"/>
                      <a:pt x="168" y="10"/>
                      <a:pt x="168" y="10"/>
                    </a:cubicBezTo>
                    <a:cubicBezTo>
                      <a:pt x="168" y="14"/>
                      <a:pt x="168" y="14"/>
                      <a:pt x="168" y="14"/>
                    </a:cubicBezTo>
                    <a:cubicBezTo>
                      <a:pt x="165" y="18"/>
                      <a:pt x="165" y="18"/>
                      <a:pt x="165" y="18"/>
                    </a:cubicBezTo>
                    <a:cubicBezTo>
                      <a:pt x="160" y="18"/>
                      <a:pt x="160" y="18"/>
                      <a:pt x="160" y="18"/>
                    </a:cubicBezTo>
                    <a:cubicBezTo>
                      <a:pt x="155" y="14"/>
                      <a:pt x="155" y="14"/>
                      <a:pt x="155" y="14"/>
                    </a:cubicBezTo>
                    <a:cubicBezTo>
                      <a:pt x="153" y="16"/>
                      <a:pt x="153" y="16"/>
                      <a:pt x="153" y="16"/>
                    </a:cubicBezTo>
                    <a:cubicBezTo>
                      <a:pt x="148" y="15"/>
                      <a:pt x="148" y="15"/>
                      <a:pt x="148" y="15"/>
                    </a:cubicBezTo>
                    <a:cubicBezTo>
                      <a:pt x="147" y="15"/>
                      <a:pt x="147" y="15"/>
                      <a:pt x="147" y="15"/>
                    </a:cubicBezTo>
                    <a:cubicBezTo>
                      <a:pt x="146" y="15"/>
                      <a:pt x="146" y="15"/>
                      <a:pt x="146" y="15"/>
                    </a:cubicBezTo>
                    <a:cubicBezTo>
                      <a:pt x="146" y="15"/>
                      <a:pt x="145" y="16"/>
                      <a:pt x="145" y="16"/>
                    </a:cubicBezTo>
                    <a:cubicBezTo>
                      <a:pt x="146" y="18"/>
                      <a:pt x="146" y="18"/>
                      <a:pt x="146" y="18"/>
                    </a:cubicBezTo>
                    <a:cubicBezTo>
                      <a:pt x="145" y="19"/>
                      <a:pt x="145" y="19"/>
                      <a:pt x="145" y="19"/>
                    </a:cubicBezTo>
                    <a:cubicBezTo>
                      <a:pt x="146" y="21"/>
                      <a:pt x="146" y="21"/>
                      <a:pt x="146" y="21"/>
                    </a:cubicBezTo>
                    <a:cubicBezTo>
                      <a:pt x="146" y="21"/>
                      <a:pt x="145" y="22"/>
                      <a:pt x="144" y="23"/>
                    </a:cubicBezTo>
                    <a:cubicBezTo>
                      <a:pt x="143" y="23"/>
                      <a:pt x="145" y="25"/>
                      <a:pt x="145" y="25"/>
                    </a:cubicBezTo>
                    <a:cubicBezTo>
                      <a:pt x="145" y="25"/>
                      <a:pt x="146" y="25"/>
                      <a:pt x="148" y="26"/>
                    </a:cubicBezTo>
                    <a:cubicBezTo>
                      <a:pt x="149" y="27"/>
                      <a:pt x="148" y="27"/>
                      <a:pt x="148" y="27"/>
                    </a:cubicBezTo>
                    <a:cubicBezTo>
                      <a:pt x="148" y="28"/>
                      <a:pt x="148" y="29"/>
                      <a:pt x="147" y="29"/>
                    </a:cubicBezTo>
                    <a:cubicBezTo>
                      <a:pt x="147" y="30"/>
                      <a:pt x="147" y="30"/>
                      <a:pt x="147" y="30"/>
                    </a:cubicBezTo>
                    <a:cubicBezTo>
                      <a:pt x="146" y="30"/>
                      <a:pt x="146" y="30"/>
                      <a:pt x="146" y="30"/>
                    </a:cubicBezTo>
                    <a:cubicBezTo>
                      <a:pt x="146" y="30"/>
                      <a:pt x="143" y="31"/>
                      <a:pt x="143" y="30"/>
                    </a:cubicBezTo>
                    <a:cubicBezTo>
                      <a:pt x="142" y="30"/>
                      <a:pt x="143" y="30"/>
                      <a:pt x="143" y="30"/>
                    </a:cubicBezTo>
                    <a:cubicBezTo>
                      <a:pt x="142" y="30"/>
                      <a:pt x="142" y="30"/>
                      <a:pt x="142" y="30"/>
                    </a:cubicBezTo>
                    <a:cubicBezTo>
                      <a:pt x="142" y="30"/>
                      <a:pt x="139" y="28"/>
                      <a:pt x="139" y="28"/>
                    </a:cubicBezTo>
                    <a:cubicBezTo>
                      <a:pt x="139" y="27"/>
                      <a:pt x="139" y="27"/>
                      <a:pt x="139" y="27"/>
                    </a:cubicBezTo>
                    <a:cubicBezTo>
                      <a:pt x="139" y="27"/>
                      <a:pt x="138" y="26"/>
                      <a:pt x="138" y="26"/>
                    </a:cubicBezTo>
                    <a:cubicBezTo>
                      <a:pt x="137" y="26"/>
                      <a:pt x="137" y="27"/>
                      <a:pt x="137" y="27"/>
                    </a:cubicBezTo>
                    <a:cubicBezTo>
                      <a:pt x="136" y="27"/>
                      <a:pt x="135" y="27"/>
                      <a:pt x="134" y="27"/>
                    </a:cubicBezTo>
                    <a:cubicBezTo>
                      <a:pt x="134" y="27"/>
                      <a:pt x="134" y="28"/>
                      <a:pt x="133" y="28"/>
                    </a:cubicBezTo>
                    <a:cubicBezTo>
                      <a:pt x="133" y="29"/>
                      <a:pt x="133" y="29"/>
                      <a:pt x="133" y="30"/>
                    </a:cubicBezTo>
                    <a:cubicBezTo>
                      <a:pt x="132" y="30"/>
                      <a:pt x="132" y="31"/>
                      <a:pt x="132" y="31"/>
                    </a:cubicBezTo>
                    <a:cubicBezTo>
                      <a:pt x="132" y="32"/>
                      <a:pt x="132" y="32"/>
                      <a:pt x="132" y="32"/>
                    </a:cubicBezTo>
                    <a:cubicBezTo>
                      <a:pt x="131" y="34"/>
                      <a:pt x="131" y="34"/>
                      <a:pt x="131" y="34"/>
                    </a:cubicBezTo>
                    <a:cubicBezTo>
                      <a:pt x="132" y="34"/>
                      <a:pt x="132" y="34"/>
                      <a:pt x="132" y="34"/>
                    </a:cubicBezTo>
                    <a:cubicBezTo>
                      <a:pt x="132" y="34"/>
                      <a:pt x="132" y="36"/>
                      <a:pt x="132" y="36"/>
                    </a:cubicBezTo>
                    <a:cubicBezTo>
                      <a:pt x="132" y="37"/>
                      <a:pt x="132" y="37"/>
                      <a:pt x="132" y="37"/>
                    </a:cubicBezTo>
                    <a:cubicBezTo>
                      <a:pt x="133" y="38"/>
                      <a:pt x="134" y="37"/>
                      <a:pt x="134" y="37"/>
                    </a:cubicBezTo>
                    <a:cubicBezTo>
                      <a:pt x="134" y="37"/>
                      <a:pt x="135" y="38"/>
                      <a:pt x="135" y="39"/>
                    </a:cubicBezTo>
                    <a:cubicBezTo>
                      <a:pt x="136" y="39"/>
                      <a:pt x="135" y="40"/>
                      <a:pt x="135" y="40"/>
                    </a:cubicBezTo>
                    <a:cubicBezTo>
                      <a:pt x="135" y="40"/>
                      <a:pt x="134" y="41"/>
                      <a:pt x="134" y="41"/>
                    </a:cubicBezTo>
                    <a:cubicBezTo>
                      <a:pt x="133" y="41"/>
                      <a:pt x="133" y="41"/>
                      <a:pt x="134" y="42"/>
                    </a:cubicBezTo>
                    <a:cubicBezTo>
                      <a:pt x="134" y="43"/>
                      <a:pt x="135" y="43"/>
                      <a:pt x="135" y="43"/>
                    </a:cubicBezTo>
                    <a:cubicBezTo>
                      <a:pt x="136" y="43"/>
                      <a:pt x="136" y="46"/>
                      <a:pt x="136" y="46"/>
                    </a:cubicBezTo>
                    <a:cubicBezTo>
                      <a:pt x="136" y="47"/>
                      <a:pt x="135" y="48"/>
                      <a:pt x="135" y="48"/>
                    </a:cubicBezTo>
                    <a:cubicBezTo>
                      <a:pt x="135" y="48"/>
                      <a:pt x="135" y="48"/>
                      <a:pt x="135" y="48"/>
                    </a:cubicBezTo>
                    <a:cubicBezTo>
                      <a:pt x="134" y="48"/>
                      <a:pt x="134" y="48"/>
                      <a:pt x="134" y="49"/>
                    </a:cubicBezTo>
                    <a:cubicBezTo>
                      <a:pt x="134" y="49"/>
                      <a:pt x="132" y="49"/>
                      <a:pt x="132" y="49"/>
                    </a:cubicBezTo>
                    <a:cubicBezTo>
                      <a:pt x="132" y="49"/>
                      <a:pt x="133" y="47"/>
                      <a:pt x="132" y="47"/>
                    </a:cubicBezTo>
                    <a:cubicBezTo>
                      <a:pt x="132" y="46"/>
                      <a:pt x="131" y="46"/>
                      <a:pt x="130" y="45"/>
                    </a:cubicBezTo>
                    <a:cubicBezTo>
                      <a:pt x="129" y="43"/>
                      <a:pt x="130" y="43"/>
                      <a:pt x="130" y="43"/>
                    </a:cubicBezTo>
                    <a:cubicBezTo>
                      <a:pt x="130" y="43"/>
                      <a:pt x="130" y="43"/>
                      <a:pt x="129" y="42"/>
                    </a:cubicBezTo>
                    <a:cubicBezTo>
                      <a:pt x="129" y="41"/>
                      <a:pt x="129" y="40"/>
                      <a:pt x="129" y="40"/>
                    </a:cubicBezTo>
                    <a:cubicBezTo>
                      <a:pt x="129" y="40"/>
                      <a:pt x="127" y="40"/>
                      <a:pt x="126" y="40"/>
                    </a:cubicBezTo>
                    <a:cubicBezTo>
                      <a:pt x="124" y="40"/>
                      <a:pt x="125" y="41"/>
                      <a:pt x="125" y="41"/>
                    </a:cubicBezTo>
                    <a:cubicBezTo>
                      <a:pt x="123" y="41"/>
                      <a:pt x="123" y="41"/>
                      <a:pt x="123" y="41"/>
                    </a:cubicBezTo>
                    <a:cubicBezTo>
                      <a:pt x="123" y="41"/>
                      <a:pt x="122" y="42"/>
                      <a:pt x="122" y="42"/>
                    </a:cubicBezTo>
                    <a:cubicBezTo>
                      <a:pt x="121" y="43"/>
                      <a:pt x="121" y="42"/>
                      <a:pt x="120" y="42"/>
                    </a:cubicBezTo>
                    <a:cubicBezTo>
                      <a:pt x="120" y="42"/>
                      <a:pt x="119" y="42"/>
                      <a:pt x="119" y="42"/>
                    </a:cubicBezTo>
                    <a:cubicBezTo>
                      <a:pt x="119" y="42"/>
                      <a:pt x="118" y="43"/>
                      <a:pt x="119" y="44"/>
                    </a:cubicBezTo>
                    <a:cubicBezTo>
                      <a:pt x="119" y="45"/>
                      <a:pt x="119" y="45"/>
                      <a:pt x="118" y="45"/>
                    </a:cubicBezTo>
                    <a:cubicBezTo>
                      <a:pt x="118" y="46"/>
                      <a:pt x="116" y="45"/>
                      <a:pt x="114" y="45"/>
                    </a:cubicBezTo>
                    <a:cubicBezTo>
                      <a:pt x="111" y="45"/>
                      <a:pt x="113" y="44"/>
                      <a:pt x="112" y="44"/>
                    </a:cubicBezTo>
                    <a:cubicBezTo>
                      <a:pt x="112" y="43"/>
                      <a:pt x="110" y="43"/>
                      <a:pt x="110" y="42"/>
                    </a:cubicBezTo>
                    <a:cubicBezTo>
                      <a:pt x="110" y="40"/>
                      <a:pt x="110" y="40"/>
                      <a:pt x="110" y="39"/>
                    </a:cubicBezTo>
                    <a:cubicBezTo>
                      <a:pt x="110" y="38"/>
                      <a:pt x="109" y="37"/>
                      <a:pt x="109" y="37"/>
                    </a:cubicBezTo>
                    <a:cubicBezTo>
                      <a:pt x="108" y="36"/>
                      <a:pt x="109" y="35"/>
                      <a:pt x="110" y="35"/>
                    </a:cubicBezTo>
                    <a:cubicBezTo>
                      <a:pt x="110" y="34"/>
                      <a:pt x="109" y="34"/>
                      <a:pt x="109" y="34"/>
                    </a:cubicBezTo>
                    <a:cubicBezTo>
                      <a:pt x="107" y="35"/>
                      <a:pt x="107" y="35"/>
                      <a:pt x="107" y="35"/>
                    </a:cubicBezTo>
                    <a:cubicBezTo>
                      <a:pt x="106" y="35"/>
                      <a:pt x="106" y="35"/>
                      <a:pt x="106" y="35"/>
                    </a:cubicBezTo>
                    <a:cubicBezTo>
                      <a:pt x="106" y="35"/>
                      <a:pt x="105" y="34"/>
                      <a:pt x="104" y="34"/>
                    </a:cubicBezTo>
                    <a:cubicBezTo>
                      <a:pt x="104" y="33"/>
                      <a:pt x="103" y="34"/>
                      <a:pt x="103" y="34"/>
                    </a:cubicBezTo>
                    <a:cubicBezTo>
                      <a:pt x="101" y="36"/>
                      <a:pt x="101" y="36"/>
                      <a:pt x="101" y="36"/>
                    </a:cubicBezTo>
                    <a:cubicBezTo>
                      <a:pt x="101" y="37"/>
                      <a:pt x="101" y="37"/>
                      <a:pt x="101" y="37"/>
                    </a:cubicBezTo>
                    <a:cubicBezTo>
                      <a:pt x="102" y="39"/>
                      <a:pt x="102" y="39"/>
                      <a:pt x="102" y="39"/>
                    </a:cubicBezTo>
                    <a:cubicBezTo>
                      <a:pt x="102" y="41"/>
                      <a:pt x="102" y="41"/>
                      <a:pt x="102" y="41"/>
                    </a:cubicBezTo>
                    <a:cubicBezTo>
                      <a:pt x="102" y="41"/>
                      <a:pt x="102" y="42"/>
                      <a:pt x="102" y="43"/>
                    </a:cubicBezTo>
                    <a:cubicBezTo>
                      <a:pt x="102" y="43"/>
                      <a:pt x="102" y="44"/>
                      <a:pt x="102" y="44"/>
                    </a:cubicBezTo>
                    <a:cubicBezTo>
                      <a:pt x="102" y="45"/>
                      <a:pt x="102" y="45"/>
                      <a:pt x="102" y="45"/>
                    </a:cubicBezTo>
                    <a:cubicBezTo>
                      <a:pt x="102" y="45"/>
                      <a:pt x="101" y="46"/>
                      <a:pt x="101" y="47"/>
                    </a:cubicBezTo>
                    <a:cubicBezTo>
                      <a:pt x="101" y="47"/>
                      <a:pt x="101" y="48"/>
                      <a:pt x="101" y="49"/>
                    </a:cubicBezTo>
                    <a:cubicBezTo>
                      <a:pt x="100" y="50"/>
                      <a:pt x="100" y="50"/>
                      <a:pt x="100" y="50"/>
                    </a:cubicBezTo>
                    <a:cubicBezTo>
                      <a:pt x="100" y="50"/>
                      <a:pt x="99" y="51"/>
                      <a:pt x="99" y="52"/>
                    </a:cubicBezTo>
                    <a:cubicBezTo>
                      <a:pt x="99" y="52"/>
                      <a:pt x="97" y="52"/>
                      <a:pt x="97" y="52"/>
                    </a:cubicBezTo>
                    <a:cubicBezTo>
                      <a:pt x="97" y="52"/>
                      <a:pt x="96" y="54"/>
                      <a:pt x="95" y="54"/>
                    </a:cubicBezTo>
                    <a:cubicBezTo>
                      <a:pt x="95" y="54"/>
                      <a:pt x="95" y="56"/>
                      <a:pt x="95" y="57"/>
                    </a:cubicBezTo>
                    <a:cubicBezTo>
                      <a:pt x="95" y="57"/>
                      <a:pt x="95" y="58"/>
                      <a:pt x="95" y="58"/>
                    </a:cubicBezTo>
                    <a:cubicBezTo>
                      <a:pt x="93" y="59"/>
                      <a:pt x="93" y="59"/>
                      <a:pt x="93" y="59"/>
                    </a:cubicBezTo>
                    <a:cubicBezTo>
                      <a:pt x="93" y="59"/>
                      <a:pt x="94" y="61"/>
                      <a:pt x="94" y="61"/>
                    </a:cubicBezTo>
                    <a:cubicBezTo>
                      <a:pt x="94" y="62"/>
                      <a:pt x="93" y="62"/>
                      <a:pt x="93" y="62"/>
                    </a:cubicBezTo>
                    <a:cubicBezTo>
                      <a:pt x="92" y="63"/>
                      <a:pt x="93" y="63"/>
                      <a:pt x="93" y="64"/>
                    </a:cubicBezTo>
                    <a:cubicBezTo>
                      <a:pt x="92" y="65"/>
                      <a:pt x="93" y="65"/>
                      <a:pt x="93" y="65"/>
                    </a:cubicBezTo>
                    <a:cubicBezTo>
                      <a:pt x="93" y="66"/>
                      <a:pt x="96" y="67"/>
                      <a:pt x="96" y="67"/>
                    </a:cubicBezTo>
                    <a:cubicBezTo>
                      <a:pt x="96" y="67"/>
                      <a:pt x="96" y="67"/>
                      <a:pt x="95" y="68"/>
                    </a:cubicBezTo>
                    <a:cubicBezTo>
                      <a:pt x="93" y="69"/>
                      <a:pt x="94" y="71"/>
                      <a:pt x="94" y="71"/>
                    </a:cubicBezTo>
                    <a:cubicBezTo>
                      <a:pt x="93" y="72"/>
                      <a:pt x="93" y="72"/>
                      <a:pt x="93" y="72"/>
                    </a:cubicBezTo>
                    <a:cubicBezTo>
                      <a:pt x="93" y="72"/>
                      <a:pt x="92" y="71"/>
                      <a:pt x="91" y="71"/>
                    </a:cubicBezTo>
                    <a:cubicBezTo>
                      <a:pt x="91" y="71"/>
                      <a:pt x="91" y="71"/>
                      <a:pt x="89" y="71"/>
                    </a:cubicBezTo>
                    <a:cubicBezTo>
                      <a:pt x="87" y="71"/>
                      <a:pt x="89" y="70"/>
                      <a:pt x="89" y="70"/>
                    </a:cubicBezTo>
                    <a:cubicBezTo>
                      <a:pt x="89" y="70"/>
                      <a:pt x="89" y="68"/>
                      <a:pt x="89" y="67"/>
                    </a:cubicBezTo>
                    <a:cubicBezTo>
                      <a:pt x="89" y="67"/>
                      <a:pt x="89" y="67"/>
                      <a:pt x="89" y="67"/>
                    </a:cubicBezTo>
                    <a:cubicBezTo>
                      <a:pt x="89" y="67"/>
                      <a:pt x="89" y="66"/>
                      <a:pt x="88" y="65"/>
                    </a:cubicBezTo>
                    <a:cubicBezTo>
                      <a:pt x="88" y="64"/>
                      <a:pt x="87" y="64"/>
                      <a:pt x="87" y="64"/>
                    </a:cubicBezTo>
                    <a:cubicBezTo>
                      <a:pt x="84" y="62"/>
                      <a:pt x="84" y="62"/>
                      <a:pt x="84" y="62"/>
                    </a:cubicBezTo>
                    <a:cubicBezTo>
                      <a:pt x="84" y="62"/>
                      <a:pt x="85" y="60"/>
                      <a:pt x="86" y="59"/>
                    </a:cubicBezTo>
                    <a:cubicBezTo>
                      <a:pt x="86" y="59"/>
                      <a:pt x="86" y="59"/>
                      <a:pt x="86" y="59"/>
                    </a:cubicBezTo>
                    <a:cubicBezTo>
                      <a:pt x="86" y="59"/>
                      <a:pt x="86" y="59"/>
                      <a:pt x="87" y="58"/>
                    </a:cubicBezTo>
                    <a:cubicBezTo>
                      <a:pt x="87" y="57"/>
                      <a:pt x="86" y="57"/>
                      <a:pt x="86" y="57"/>
                    </a:cubicBezTo>
                    <a:cubicBezTo>
                      <a:pt x="85" y="57"/>
                      <a:pt x="85" y="57"/>
                      <a:pt x="85" y="57"/>
                    </a:cubicBezTo>
                    <a:cubicBezTo>
                      <a:pt x="84" y="56"/>
                      <a:pt x="84" y="56"/>
                      <a:pt x="84" y="56"/>
                    </a:cubicBezTo>
                    <a:cubicBezTo>
                      <a:pt x="84" y="56"/>
                      <a:pt x="82" y="57"/>
                      <a:pt x="82" y="56"/>
                    </a:cubicBezTo>
                    <a:cubicBezTo>
                      <a:pt x="81" y="56"/>
                      <a:pt x="79" y="56"/>
                      <a:pt x="79" y="55"/>
                    </a:cubicBezTo>
                    <a:cubicBezTo>
                      <a:pt x="79" y="55"/>
                      <a:pt x="78" y="55"/>
                      <a:pt x="77" y="55"/>
                    </a:cubicBezTo>
                    <a:cubicBezTo>
                      <a:pt x="77" y="55"/>
                      <a:pt x="76" y="55"/>
                      <a:pt x="76" y="55"/>
                    </a:cubicBezTo>
                    <a:cubicBezTo>
                      <a:pt x="75" y="54"/>
                      <a:pt x="74" y="53"/>
                      <a:pt x="74" y="53"/>
                    </a:cubicBezTo>
                    <a:cubicBezTo>
                      <a:pt x="74" y="52"/>
                      <a:pt x="73" y="51"/>
                      <a:pt x="73" y="51"/>
                    </a:cubicBezTo>
                    <a:cubicBezTo>
                      <a:pt x="72" y="51"/>
                      <a:pt x="72" y="51"/>
                      <a:pt x="72" y="51"/>
                    </a:cubicBezTo>
                    <a:cubicBezTo>
                      <a:pt x="72" y="51"/>
                      <a:pt x="71" y="49"/>
                      <a:pt x="70" y="49"/>
                    </a:cubicBezTo>
                    <a:cubicBezTo>
                      <a:pt x="70" y="49"/>
                      <a:pt x="70" y="48"/>
                      <a:pt x="70" y="48"/>
                    </a:cubicBezTo>
                    <a:cubicBezTo>
                      <a:pt x="69" y="47"/>
                      <a:pt x="69" y="47"/>
                      <a:pt x="69" y="47"/>
                    </a:cubicBezTo>
                    <a:cubicBezTo>
                      <a:pt x="69" y="47"/>
                      <a:pt x="69" y="46"/>
                      <a:pt x="69" y="45"/>
                    </a:cubicBezTo>
                    <a:cubicBezTo>
                      <a:pt x="69" y="45"/>
                      <a:pt x="70" y="43"/>
                      <a:pt x="70" y="43"/>
                    </a:cubicBezTo>
                    <a:cubicBezTo>
                      <a:pt x="70" y="43"/>
                      <a:pt x="69" y="41"/>
                      <a:pt x="69" y="40"/>
                    </a:cubicBezTo>
                    <a:cubicBezTo>
                      <a:pt x="69" y="39"/>
                      <a:pt x="70" y="37"/>
                      <a:pt x="70" y="37"/>
                    </a:cubicBezTo>
                    <a:cubicBezTo>
                      <a:pt x="70" y="37"/>
                      <a:pt x="66" y="38"/>
                      <a:pt x="65" y="39"/>
                    </a:cubicBezTo>
                    <a:cubicBezTo>
                      <a:pt x="64" y="39"/>
                      <a:pt x="64" y="40"/>
                      <a:pt x="64" y="40"/>
                    </a:cubicBezTo>
                    <a:cubicBezTo>
                      <a:pt x="64" y="40"/>
                      <a:pt x="64" y="41"/>
                      <a:pt x="64" y="42"/>
                    </a:cubicBezTo>
                    <a:cubicBezTo>
                      <a:pt x="63" y="42"/>
                      <a:pt x="63" y="42"/>
                      <a:pt x="63" y="42"/>
                    </a:cubicBezTo>
                    <a:cubicBezTo>
                      <a:pt x="63" y="42"/>
                      <a:pt x="61" y="44"/>
                      <a:pt x="60" y="44"/>
                    </a:cubicBezTo>
                    <a:cubicBezTo>
                      <a:pt x="60" y="45"/>
                      <a:pt x="60" y="45"/>
                      <a:pt x="59" y="45"/>
                    </a:cubicBezTo>
                    <a:cubicBezTo>
                      <a:pt x="58" y="45"/>
                      <a:pt x="57" y="46"/>
                      <a:pt x="57" y="46"/>
                    </a:cubicBezTo>
                    <a:cubicBezTo>
                      <a:pt x="56" y="47"/>
                      <a:pt x="56" y="47"/>
                      <a:pt x="56" y="47"/>
                    </a:cubicBezTo>
                    <a:cubicBezTo>
                      <a:pt x="57" y="48"/>
                      <a:pt x="57" y="48"/>
                      <a:pt x="57" y="48"/>
                    </a:cubicBezTo>
                    <a:cubicBezTo>
                      <a:pt x="58" y="51"/>
                      <a:pt x="58" y="51"/>
                      <a:pt x="58" y="51"/>
                    </a:cubicBezTo>
                    <a:cubicBezTo>
                      <a:pt x="57" y="53"/>
                      <a:pt x="57" y="53"/>
                      <a:pt x="57" y="53"/>
                    </a:cubicBezTo>
                    <a:cubicBezTo>
                      <a:pt x="57" y="53"/>
                      <a:pt x="57" y="53"/>
                      <a:pt x="57" y="54"/>
                    </a:cubicBezTo>
                    <a:cubicBezTo>
                      <a:pt x="56" y="56"/>
                      <a:pt x="56" y="56"/>
                      <a:pt x="56" y="56"/>
                    </a:cubicBezTo>
                    <a:cubicBezTo>
                      <a:pt x="55" y="57"/>
                      <a:pt x="55" y="57"/>
                      <a:pt x="55" y="57"/>
                    </a:cubicBezTo>
                    <a:cubicBezTo>
                      <a:pt x="54" y="58"/>
                      <a:pt x="54" y="58"/>
                      <a:pt x="54" y="58"/>
                    </a:cubicBezTo>
                    <a:cubicBezTo>
                      <a:pt x="54" y="58"/>
                      <a:pt x="54" y="59"/>
                      <a:pt x="54" y="60"/>
                    </a:cubicBezTo>
                    <a:cubicBezTo>
                      <a:pt x="54" y="60"/>
                      <a:pt x="54" y="61"/>
                      <a:pt x="53" y="62"/>
                    </a:cubicBezTo>
                    <a:cubicBezTo>
                      <a:pt x="52" y="63"/>
                      <a:pt x="52" y="63"/>
                      <a:pt x="52" y="63"/>
                    </a:cubicBezTo>
                    <a:cubicBezTo>
                      <a:pt x="52" y="63"/>
                      <a:pt x="51" y="63"/>
                      <a:pt x="50" y="63"/>
                    </a:cubicBezTo>
                    <a:cubicBezTo>
                      <a:pt x="49" y="63"/>
                      <a:pt x="49" y="64"/>
                      <a:pt x="48" y="64"/>
                    </a:cubicBezTo>
                    <a:cubicBezTo>
                      <a:pt x="46" y="64"/>
                      <a:pt x="47" y="65"/>
                      <a:pt x="47" y="66"/>
                    </a:cubicBezTo>
                    <a:cubicBezTo>
                      <a:pt x="47" y="66"/>
                      <a:pt x="47" y="66"/>
                      <a:pt x="47" y="67"/>
                    </a:cubicBezTo>
                    <a:cubicBezTo>
                      <a:pt x="46" y="67"/>
                      <a:pt x="44" y="67"/>
                      <a:pt x="44" y="66"/>
                    </a:cubicBezTo>
                    <a:cubicBezTo>
                      <a:pt x="43" y="66"/>
                      <a:pt x="43" y="66"/>
                      <a:pt x="42" y="66"/>
                    </a:cubicBezTo>
                    <a:cubicBezTo>
                      <a:pt x="42" y="67"/>
                      <a:pt x="41" y="65"/>
                      <a:pt x="41" y="65"/>
                    </a:cubicBezTo>
                    <a:cubicBezTo>
                      <a:pt x="41" y="65"/>
                      <a:pt x="40" y="64"/>
                      <a:pt x="40" y="64"/>
                    </a:cubicBezTo>
                    <a:cubicBezTo>
                      <a:pt x="40" y="63"/>
                      <a:pt x="38" y="64"/>
                      <a:pt x="38" y="64"/>
                    </a:cubicBezTo>
                    <a:cubicBezTo>
                      <a:pt x="37" y="63"/>
                      <a:pt x="35" y="63"/>
                      <a:pt x="35" y="63"/>
                    </a:cubicBezTo>
                    <a:cubicBezTo>
                      <a:pt x="34" y="63"/>
                      <a:pt x="35" y="64"/>
                      <a:pt x="35" y="64"/>
                    </a:cubicBezTo>
                    <a:cubicBezTo>
                      <a:pt x="35" y="64"/>
                      <a:pt x="34" y="64"/>
                      <a:pt x="33" y="64"/>
                    </a:cubicBezTo>
                    <a:cubicBezTo>
                      <a:pt x="32" y="64"/>
                      <a:pt x="32" y="65"/>
                      <a:pt x="32" y="65"/>
                    </a:cubicBezTo>
                    <a:cubicBezTo>
                      <a:pt x="32" y="67"/>
                      <a:pt x="32" y="67"/>
                      <a:pt x="32" y="67"/>
                    </a:cubicBezTo>
                    <a:cubicBezTo>
                      <a:pt x="32" y="67"/>
                      <a:pt x="29" y="67"/>
                      <a:pt x="28" y="67"/>
                    </a:cubicBezTo>
                    <a:cubicBezTo>
                      <a:pt x="27" y="67"/>
                      <a:pt x="26" y="66"/>
                      <a:pt x="25" y="66"/>
                    </a:cubicBezTo>
                    <a:cubicBezTo>
                      <a:pt x="24" y="66"/>
                      <a:pt x="23" y="67"/>
                      <a:pt x="23" y="67"/>
                    </a:cubicBezTo>
                    <a:cubicBezTo>
                      <a:pt x="23" y="67"/>
                      <a:pt x="21" y="68"/>
                      <a:pt x="21" y="68"/>
                    </a:cubicBezTo>
                    <a:cubicBezTo>
                      <a:pt x="21" y="68"/>
                      <a:pt x="20" y="69"/>
                      <a:pt x="19" y="69"/>
                    </a:cubicBezTo>
                    <a:cubicBezTo>
                      <a:pt x="18" y="69"/>
                      <a:pt x="18" y="68"/>
                      <a:pt x="18" y="68"/>
                    </a:cubicBezTo>
                    <a:cubicBezTo>
                      <a:pt x="18" y="68"/>
                      <a:pt x="16" y="66"/>
                      <a:pt x="16" y="66"/>
                    </a:cubicBezTo>
                    <a:cubicBezTo>
                      <a:pt x="16" y="66"/>
                      <a:pt x="16" y="66"/>
                      <a:pt x="16" y="66"/>
                    </a:cubicBezTo>
                    <a:cubicBezTo>
                      <a:pt x="12" y="68"/>
                      <a:pt x="12" y="68"/>
                      <a:pt x="12" y="68"/>
                    </a:cubicBezTo>
                    <a:cubicBezTo>
                      <a:pt x="7" y="72"/>
                      <a:pt x="7" y="72"/>
                      <a:pt x="7" y="72"/>
                    </a:cubicBezTo>
                    <a:cubicBezTo>
                      <a:pt x="7" y="77"/>
                      <a:pt x="7" y="77"/>
                      <a:pt x="7" y="77"/>
                    </a:cubicBezTo>
                    <a:cubicBezTo>
                      <a:pt x="11" y="79"/>
                      <a:pt x="9" y="81"/>
                      <a:pt x="18" y="85"/>
                    </a:cubicBezTo>
                    <a:cubicBezTo>
                      <a:pt x="19" y="85"/>
                      <a:pt x="21" y="90"/>
                      <a:pt x="21" y="90"/>
                    </a:cubicBezTo>
                    <a:cubicBezTo>
                      <a:pt x="21" y="91"/>
                      <a:pt x="19" y="99"/>
                      <a:pt x="18" y="100"/>
                    </a:cubicBezTo>
                    <a:cubicBezTo>
                      <a:pt x="16" y="101"/>
                      <a:pt x="14" y="105"/>
                      <a:pt x="14" y="105"/>
                    </a:cubicBezTo>
                    <a:cubicBezTo>
                      <a:pt x="14" y="105"/>
                      <a:pt x="10" y="109"/>
                      <a:pt x="9" y="109"/>
                    </a:cubicBezTo>
                    <a:cubicBezTo>
                      <a:pt x="8" y="109"/>
                      <a:pt x="5" y="110"/>
                      <a:pt x="4" y="110"/>
                    </a:cubicBezTo>
                    <a:cubicBezTo>
                      <a:pt x="4" y="110"/>
                      <a:pt x="0" y="110"/>
                      <a:pt x="1" y="111"/>
                    </a:cubicBezTo>
                    <a:cubicBezTo>
                      <a:pt x="1" y="111"/>
                      <a:pt x="1" y="113"/>
                      <a:pt x="1" y="113"/>
                    </a:cubicBezTo>
                    <a:cubicBezTo>
                      <a:pt x="2" y="114"/>
                      <a:pt x="5" y="118"/>
                      <a:pt x="5" y="118"/>
                    </a:cubicBezTo>
                    <a:cubicBezTo>
                      <a:pt x="10" y="121"/>
                      <a:pt x="10" y="121"/>
                      <a:pt x="10" y="121"/>
                    </a:cubicBezTo>
                    <a:cubicBezTo>
                      <a:pt x="13" y="124"/>
                      <a:pt x="13" y="124"/>
                      <a:pt x="13" y="124"/>
                    </a:cubicBezTo>
                    <a:cubicBezTo>
                      <a:pt x="14" y="134"/>
                      <a:pt x="14" y="134"/>
                      <a:pt x="14" y="134"/>
                    </a:cubicBezTo>
                    <a:cubicBezTo>
                      <a:pt x="10" y="140"/>
                      <a:pt x="10" y="140"/>
                      <a:pt x="10" y="140"/>
                    </a:cubicBezTo>
                    <a:cubicBezTo>
                      <a:pt x="6" y="145"/>
                      <a:pt x="8" y="142"/>
                      <a:pt x="9" y="149"/>
                    </a:cubicBezTo>
                    <a:cubicBezTo>
                      <a:pt x="12" y="149"/>
                      <a:pt x="12" y="149"/>
                      <a:pt x="12" y="149"/>
                    </a:cubicBezTo>
                    <a:cubicBezTo>
                      <a:pt x="17" y="157"/>
                      <a:pt x="17" y="157"/>
                      <a:pt x="17" y="157"/>
                    </a:cubicBezTo>
                    <a:cubicBezTo>
                      <a:pt x="27" y="161"/>
                      <a:pt x="27" y="161"/>
                      <a:pt x="27" y="161"/>
                    </a:cubicBezTo>
                    <a:cubicBezTo>
                      <a:pt x="36" y="161"/>
                      <a:pt x="36" y="161"/>
                      <a:pt x="36" y="161"/>
                    </a:cubicBezTo>
                    <a:cubicBezTo>
                      <a:pt x="40" y="164"/>
                      <a:pt x="40" y="164"/>
                      <a:pt x="40" y="164"/>
                    </a:cubicBezTo>
                    <a:cubicBezTo>
                      <a:pt x="37" y="175"/>
                      <a:pt x="37" y="175"/>
                      <a:pt x="37" y="175"/>
                    </a:cubicBezTo>
                    <a:cubicBezTo>
                      <a:pt x="31" y="180"/>
                      <a:pt x="31" y="180"/>
                      <a:pt x="31" y="180"/>
                    </a:cubicBezTo>
                    <a:cubicBezTo>
                      <a:pt x="31" y="180"/>
                      <a:pt x="31" y="180"/>
                      <a:pt x="30" y="180"/>
                    </a:cubicBezTo>
                    <a:cubicBezTo>
                      <a:pt x="30" y="180"/>
                      <a:pt x="31" y="181"/>
                      <a:pt x="34" y="182"/>
                    </a:cubicBezTo>
                    <a:cubicBezTo>
                      <a:pt x="36" y="182"/>
                      <a:pt x="36" y="184"/>
                      <a:pt x="39" y="183"/>
                    </a:cubicBezTo>
                    <a:cubicBezTo>
                      <a:pt x="42" y="182"/>
                      <a:pt x="46" y="181"/>
                      <a:pt x="47" y="180"/>
                    </a:cubicBezTo>
                    <a:cubicBezTo>
                      <a:pt x="48" y="178"/>
                      <a:pt x="50" y="177"/>
                      <a:pt x="51" y="176"/>
                    </a:cubicBezTo>
                    <a:cubicBezTo>
                      <a:pt x="52" y="174"/>
                      <a:pt x="58" y="167"/>
                      <a:pt x="59" y="167"/>
                    </a:cubicBezTo>
                    <a:cubicBezTo>
                      <a:pt x="59" y="167"/>
                      <a:pt x="65" y="159"/>
                      <a:pt x="66" y="158"/>
                    </a:cubicBezTo>
                    <a:cubicBezTo>
                      <a:pt x="67" y="157"/>
                      <a:pt x="75" y="151"/>
                      <a:pt x="75" y="151"/>
                    </a:cubicBezTo>
                    <a:cubicBezTo>
                      <a:pt x="86" y="147"/>
                      <a:pt x="86" y="147"/>
                      <a:pt x="86" y="147"/>
                    </a:cubicBezTo>
                    <a:cubicBezTo>
                      <a:pt x="86" y="147"/>
                      <a:pt x="91" y="152"/>
                      <a:pt x="92" y="153"/>
                    </a:cubicBezTo>
                    <a:cubicBezTo>
                      <a:pt x="93" y="153"/>
                      <a:pt x="104" y="158"/>
                      <a:pt x="104" y="158"/>
                    </a:cubicBezTo>
                    <a:cubicBezTo>
                      <a:pt x="104" y="158"/>
                      <a:pt x="111" y="161"/>
                      <a:pt x="112" y="162"/>
                    </a:cubicBezTo>
                    <a:cubicBezTo>
                      <a:pt x="112" y="163"/>
                      <a:pt x="118" y="168"/>
                      <a:pt x="118" y="168"/>
                    </a:cubicBezTo>
                    <a:cubicBezTo>
                      <a:pt x="122" y="170"/>
                      <a:pt x="122" y="170"/>
                      <a:pt x="122" y="170"/>
                    </a:cubicBezTo>
                    <a:cubicBezTo>
                      <a:pt x="125" y="167"/>
                      <a:pt x="125" y="167"/>
                      <a:pt x="125" y="167"/>
                    </a:cubicBezTo>
                    <a:cubicBezTo>
                      <a:pt x="129" y="169"/>
                      <a:pt x="129" y="169"/>
                      <a:pt x="129" y="169"/>
                    </a:cubicBezTo>
                    <a:cubicBezTo>
                      <a:pt x="136" y="173"/>
                      <a:pt x="136" y="173"/>
                      <a:pt x="136" y="173"/>
                    </a:cubicBezTo>
                    <a:cubicBezTo>
                      <a:pt x="139" y="179"/>
                      <a:pt x="139" y="179"/>
                      <a:pt x="139" y="179"/>
                    </a:cubicBezTo>
                    <a:cubicBezTo>
                      <a:pt x="139" y="179"/>
                      <a:pt x="141" y="187"/>
                      <a:pt x="141" y="190"/>
                    </a:cubicBezTo>
                    <a:cubicBezTo>
                      <a:pt x="141" y="193"/>
                      <a:pt x="142" y="198"/>
                      <a:pt x="142" y="198"/>
                    </a:cubicBezTo>
                    <a:cubicBezTo>
                      <a:pt x="151" y="202"/>
                      <a:pt x="151" y="202"/>
                      <a:pt x="151" y="202"/>
                    </a:cubicBezTo>
                    <a:cubicBezTo>
                      <a:pt x="151" y="202"/>
                      <a:pt x="151" y="211"/>
                      <a:pt x="151" y="212"/>
                    </a:cubicBezTo>
                    <a:cubicBezTo>
                      <a:pt x="151" y="214"/>
                      <a:pt x="152" y="217"/>
                      <a:pt x="152" y="220"/>
                    </a:cubicBezTo>
                    <a:cubicBezTo>
                      <a:pt x="152" y="223"/>
                      <a:pt x="152" y="226"/>
                      <a:pt x="152" y="226"/>
                    </a:cubicBezTo>
                    <a:cubicBezTo>
                      <a:pt x="156" y="229"/>
                      <a:pt x="156" y="229"/>
                      <a:pt x="156" y="229"/>
                    </a:cubicBezTo>
                    <a:cubicBezTo>
                      <a:pt x="161" y="232"/>
                      <a:pt x="161" y="232"/>
                      <a:pt x="161" y="232"/>
                    </a:cubicBezTo>
                    <a:cubicBezTo>
                      <a:pt x="162" y="237"/>
                      <a:pt x="162" y="237"/>
                      <a:pt x="162" y="237"/>
                    </a:cubicBezTo>
                    <a:cubicBezTo>
                      <a:pt x="170" y="240"/>
                      <a:pt x="170" y="240"/>
                      <a:pt x="170" y="240"/>
                    </a:cubicBezTo>
                    <a:cubicBezTo>
                      <a:pt x="172" y="246"/>
                      <a:pt x="172" y="246"/>
                      <a:pt x="172" y="246"/>
                    </a:cubicBezTo>
                    <a:cubicBezTo>
                      <a:pt x="177" y="251"/>
                      <a:pt x="177" y="251"/>
                      <a:pt x="177" y="251"/>
                    </a:cubicBezTo>
                    <a:cubicBezTo>
                      <a:pt x="177" y="255"/>
                      <a:pt x="177" y="255"/>
                      <a:pt x="177" y="255"/>
                    </a:cubicBezTo>
                    <a:cubicBezTo>
                      <a:pt x="177" y="255"/>
                      <a:pt x="177" y="257"/>
                      <a:pt x="179" y="257"/>
                    </a:cubicBezTo>
                    <a:cubicBezTo>
                      <a:pt x="181" y="257"/>
                      <a:pt x="188" y="256"/>
                      <a:pt x="188" y="256"/>
                    </a:cubicBezTo>
                    <a:cubicBezTo>
                      <a:pt x="195" y="262"/>
                      <a:pt x="195" y="262"/>
                      <a:pt x="195" y="262"/>
                    </a:cubicBezTo>
                    <a:cubicBezTo>
                      <a:pt x="203" y="269"/>
                      <a:pt x="203" y="269"/>
                      <a:pt x="203" y="269"/>
                    </a:cubicBezTo>
                    <a:cubicBezTo>
                      <a:pt x="207" y="276"/>
                      <a:pt x="207" y="276"/>
                      <a:pt x="207" y="276"/>
                    </a:cubicBezTo>
                    <a:cubicBezTo>
                      <a:pt x="213" y="278"/>
                      <a:pt x="213" y="278"/>
                      <a:pt x="213" y="278"/>
                    </a:cubicBezTo>
                    <a:cubicBezTo>
                      <a:pt x="221" y="283"/>
                      <a:pt x="221" y="283"/>
                      <a:pt x="221" y="283"/>
                    </a:cubicBezTo>
                    <a:cubicBezTo>
                      <a:pt x="224" y="290"/>
                      <a:pt x="224" y="290"/>
                      <a:pt x="224" y="290"/>
                    </a:cubicBezTo>
                    <a:cubicBezTo>
                      <a:pt x="231" y="297"/>
                      <a:pt x="231" y="297"/>
                      <a:pt x="231" y="297"/>
                    </a:cubicBezTo>
                    <a:cubicBezTo>
                      <a:pt x="235" y="299"/>
                      <a:pt x="235" y="299"/>
                      <a:pt x="235" y="299"/>
                    </a:cubicBezTo>
                    <a:cubicBezTo>
                      <a:pt x="237" y="303"/>
                      <a:pt x="237" y="303"/>
                      <a:pt x="237" y="303"/>
                    </a:cubicBezTo>
                    <a:cubicBezTo>
                      <a:pt x="241" y="305"/>
                      <a:pt x="241" y="305"/>
                      <a:pt x="241" y="305"/>
                    </a:cubicBezTo>
                    <a:cubicBezTo>
                      <a:pt x="245" y="306"/>
                      <a:pt x="245" y="306"/>
                      <a:pt x="245" y="306"/>
                    </a:cubicBezTo>
                    <a:cubicBezTo>
                      <a:pt x="251" y="307"/>
                      <a:pt x="251" y="307"/>
                      <a:pt x="251" y="307"/>
                    </a:cubicBezTo>
                    <a:cubicBezTo>
                      <a:pt x="255" y="311"/>
                      <a:pt x="255" y="311"/>
                      <a:pt x="255" y="311"/>
                    </a:cubicBezTo>
                    <a:cubicBezTo>
                      <a:pt x="255" y="311"/>
                      <a:pt x="257" y="313"/>
                      <a:pt x="257" y="314"/>
                    </a:cubicBezTo>
                    <a:cubicBezTo>
                      <a:pt x="257" y="316"/>
                      <a:pt x="255" y="317"/>
                      <a:pt x="258" y="317"/>
                    </a:cubicBezTo>
                    <a:cubicBezTo>
                      <a:pt x="261" y="317"/>
                      <a:pt x="264" y="316"/>
                      <a:pt x="264" y="316"/>
                    </a:cubicBezTo>
                    <a:cubicBezTo>
                      <a:pt x="270" y="315"/>
                      <a:pt x="270" y="315"/>
                      <a:pt x="270" y="315"/>
                    </a:cubicBezTo>
                    <a:cubicBezTo>
                      <a:pt x="274" y="315"/>
                      <a:pt x="274" y="315"/>
                      <a:pt x="274" y="315"/>
                    </a:cubicBezTo>
                    <a:cubicBezTo>
                      <a:pt x="278" y="315"/>
                      <a:pt x="278" y="315"/>
                      <a:pt x="278" y="315"/>
                    </a:cubicBezTo>
                    <a:cubicBezTo>
                      <a:pt x="285" y="314"/>
                      <a:pt x="285" y="314"/>
                      <a:pt x="285" y="314"/>
                    </a:cubicBezTo>
                    <a:cubicBezTo>
                      <a:pt x="289" y="317"/>
                      <a:pt x="289" y="317"/>
                      <a:pt x="289" y="317"/>
                    </a:cubicBezTo>
                    <a:cubicBezTo>
                      <a:pt x="300" y="330"/>
                      <a:pt x="300" y="330"/>
                      <a:pt x="300" y="330"/>
                    </a:cubicBezTo>
                    <a:cubicBezTo>
                      <a:pt x="300" y="330"/>
                      <a:pt x="303" y="335"/>
                      <a:pt x="303" y="337"/>
                    </a:cubicBezTo>
                    <a:cubicBezTo>
                      <a:pt x="303" y="338"/>
                      <a:pt x="307" y="337"/>
                      <a:pt x="308" y="337"/>
                    </a:cubicBezTo>
                    <a:cubicBezTo>
                      <a:pt x="309" y="337"/>
                      <a:pt x="317" y="337"/>
                      <a:pt x="317" y="337"/>
                    </a:cubicBezTo>
                    <a:cubicBezTo>
                      <a:pt x="323" y="341"/>
                      <a:pt x="323" y="341"/>
                      <a:pt x="323" y="341"/>
                    </a:cubicBezTo>
                    <a:cubicBezTo>
                      <a:pt x="319" y="346"/>
                      <a:pt x="319" y="346"/>
                      <a:pt x="319" y="346"/>
                    </a:cubicBezTo>
                    <a:cubicBezTo>
                      <a:pt x="325" y="349"/>
                      <a:pt x="325" y="349"/>
                      <a:pt x="325" y="349"/>
                    </a:cubicBezTo>
                    <a:cubicBezTo>
                      <a:pt x="328" y="345"/>
                      <a:pt x="328" y="345"/>
                      <a:pt x="328" y="345"/>
                    </a:cubicBezTo>
                    <a:cubicBezTo>
                      <a:pt x="334" y="346"/>
                      <a:pt x="334" y="346"/>
                      <a:pt x="334" y="346"/>
                    </a:cubicBezTo>
                    <a:cubicBezTo>
                      <a:pt x="339" y="350"/>
                      <a:pt x="339" y="350"/>
                      <a:pt x="339" y="350"/>
                    </a:cubicBezTo>
                    <a:cubicBezTo>
                      <a:pt x="340" y="353"/>
                      <a:pt x="340" y="353"/>
                      <a:pt x="340" y="353"/>
                    </a:cubicBezTo>
                    <a:cubicBezTo>
                      <a:pt x="343" y="355"/>
                      <a:pt x="343" y="355"/>
                      <a:pt x="343" y="355"/>
                    </a:cubicBezTo>
                    <a:cubicBezTo>
                      <a:pt x="342" y="360"/>
                      <a:pt x="342" y="360"/>
                      <a:pt x="342" y="360"/>
                    </a:cubicBezTo>
                    <a:cubicBezTo>
                      <a:pt x="342" y="363"/>
                      <a:pt x="342" y="363"/>
                      <a:pt x="342" y="363"/>
                    </a:cubicBezTo>
                    <a:cubicBezTo>
                      <a:pt x="344" y="367"/>
                      <a:pt x="344" y="367"/>
                      <a:pt x="344" y="367"/>
                    </a:cubicBezTo>
                    <a:cubicBezTo>
                      <a:pt x="349" y="369"/>
                      <a:pt x="349" y="369"/>
                      <a:pt x="349" y="369"/>
                    </a:cubicBezTo>
                    <a:cubicBezTo>
                      <a:pt x="354" y="372"/>
                      <a:pt x="354" y="372"/>
                      <a:pt x="354" y="372"/>
                    </a:cubicBezTo>
                    <a:cubicBezTo>
                      <a:pt x="357" y="374"/>
                      <a:pt x="357" y="374"/>
                      <a:pt x="357" y="374"/>
                    </a:cubicBezTo>
                    <a:cubicBezTo>
                      <a:pt x="361" y="374"/>
                      <a:pt x="361" y="374"/>
                      <a:pt x="361" y="374"/>
                    </a:cubicBezTo>
                    <a:cubicBezTo>
                      <a:pt x="367" y="373"/>
                      <a:pt x="367" y="373"/>
                      <a:pt x="367" y="373"/>
                    </a:cubicBezTo>
                    <a:cubicBezTo>
                      <a:pt x="374" y="374"/>
                      <a:pt x="374" y="374"/>
                      <a:pt x="374" y="374"/>
                    </a:cubicBezTo>
                    <a:cubicBezTo>
                      <a:pt x="380" y="384"/>
                      <a:pt x="380" y="384"/>
                      <a:pt x="380" y="384"/>
                    </a:cubicBezTo>
                    <a:cubicBezTo>
                      <a:pt x="383" y="393"/>
                      <a:pt x="383" y="393"/>
                      <a:pt x="383" y="393"/>
                    </a:cubicBezTo>
                    <a:cubicBezTo>
                      <a:pt x="387" y="401"/>
                      <a:pt x="387" y="401"/>
                      <a:pt x="387" y="401"/>
                    </a:cubicBezTo>
                    <a:cubicBezTo>
                      <a:pt x="390" y="406"/>
                      <a:pt x="390" y="406"/>
                      <a:pt x="390" y="406"/>
                    </a:cubicBezTo>
                    <a:cubicBezTo>
                      <a:pt x="392" y="414"/>
                      <a:pt x="392" y="414"/>
                      <a:pt x="392" y="414"/>
                    </a:cubicBezTo>
                    <a:cubicBezTo>
                      <a:pt x="395" y="418"/>
                      <a:pt x="395" y="418"/>
                      <a:pt x="395" y="418"/>
                    </a:cubicBezTo>
                    <a:cubicBezTo>
                      <a:pt x="400" y="428"/>
                      <a:pt x="400" y="428"/>
                      <a:pt x="400" y="428"/>
                    </a:cubicBezTo>
                    <a:cubicBezTo>
                      <a:pt x="402" y="432"/>
                      <a:pt x="402" y="432"/>
                      <a:pt x="402" y="432"/>
                    </a:cubicBezTo>
                    <a:cubicBezTo>
                      <a:pt x="400" y="437"/>
                      <a:pt x="400" y="437"/>
                      <a:pt x="400" y="437"/>
                    </a:cubicBezTo>
                    <a:cubicBezTo>
                      <a:pt x="400" y="437"/>
                      <a:pt x="398" y="442"/>
                      <a:pt x="397" y="442"/>
                    </a:cubicBezTo>
                    <a:cubicBezTo>
                      <a:pt x="397" y="443"/>
                      <a:pt x="394" y="444"/>
                      <a:pt x="393" y="444"/>
                    </a:cubicBezTo>
                    <a:cubicBezTo>
                      <a:pt x="392" y="445"/>
                      <a:pt x="391" y="445"/>
                      <a:pt x="390" y="446"/>
                    </a:cubicBezTo>
                    <a:cubicBezTo>
                      <a:pt x="389" y="447"/>
                      <a:pt x="388" y="450"/>
                      <a:pt x="388" y="450"/>
                    </a:cubicBezTo>
                    <a:cubicBezTo>
                      <a:pt x="391" y="456"/>
                      <a:pt x="391" y="456"/>
                      <a:pt x="391" y="456"/>
                    </a:cubicBezTo>
                    <a:cubicBezTo>
                      <a:pt x="390" y="463"/>
                      <a:pt x="390" y="463"/>
                      <a:pt x="390" y="463"/>
                    </a:cubicBezTo>
                    <a:cubicBezTo>
                      <a:pt x="388" y="469"/>
                      <a:pt x="388" y="469"/>
                      <a:pt x="388" y="469"/>
                    </a:cubicBezTo>
                    <a:close/>
                    <a:moveTo>
                      <a:pt x="57" y="345"/>
                    </a:moveTo>
                    <a:cubicBezTo>
                      <a:pt x="57" y="345"/>
                      <a:pt x="57" y="345"/>
                      <a:pt x="57" y="345"/>
                    </a:cubicBezTo>
                    <a:cubicBezTo>
                      <a:pt x="60" y="335"/>
                      <a:pt x="60" y="335"/>
                      <a:pt x="60" y="335"/>
                    </a:cubicBezTo>
                    <a:cubicBezTo>
                      <a:pt x="64" y="331"/>
                      <a:pt x="64" y="331"/>
                      <a:pt x="64" y="331"/>
                    </a:cubicBezTo>
                    <a:cubicBezTo>
                      <a:pt x="63" y="336"/>
                      <a:pt x="63" y="336"/>
                      <a:pt x="63" y="336"/>
                    </a:cubicBezTo>
                    <a:cubicBezTo>
                      <a:pt x="62" y="342"/>
                      <a:pt x="62" y="342"/>
                      <a:pt x="62" y="342"/>
                    </a:cubicBezTo>
                    <a:cubicBezTo>
                      <a:pt x="62" y="342"/>
                      <a:pt x="70" y="345"/>
                      <a:pt x="71" y="345"/>
                    </a:cubicBezTo>
                    <a:cubicBezTo>
                      <a:pt x="72" y="345"/>
                      <a:pt x="73" y="343"/>
                      <a:pt x="75" y="342"/>
                    </a:cubicBezTo>
                    <a:cubicBezTo>
                      <a:pt x="76" y="341"/>
                      <a:pt x="83" y="341"/>
                      <a:pt x="83" y="341"/>
                    </a:cubicBezTo>
                    <a:cubicBezTo>
                      <a:pt x="83" y="341"/>
                      <a:pt x="84" y="338"/>
                      <a:pt x="85" y="336"/>
                    </a:cubicBezTo>
                    <a:cubicBezTo>
                      <a:pt x="86" y="334"/>
                      <a:pt x="91" y="329"/>
                      <a:pt x="92" y="328"/>
                    </a:cubicBezTo>
                    <a:cubicBezTo>
                      <a:pt x="93" y="328"/>
                      <a:pt x="95" y="326"/>
                      <a:pt x="96" y="326"/>
                    </a:cubicBezTo>
                    <a:cubicBezTo>
                      <a:pt x="97" y="325"/>
                      <a:pt x="102" y="323"/>
                      <a:pt x="102" y="323"/>
                    </a:cubicBezTo>
                    <a:cubicBezTo>
                      <a:pt x="115" y="328"/>
                      <a:pt x="115" y="328"/>
                      <a:pt x="115" y="328"/>
                    </a:cubicBezTo>
                    <a:cubicBezTo>
                      <a:pt x="117" y="336"/>
                      <a:pt x="117" y="336"/>
                      <a:pt x="117" y="336"/>
                    </a:cubicBezTo>
                    <a:cubicBezTo>
                      <a:pt x="124" y="349"/>
                      <a:pt x="124" y="349"/>
                      <a:pt x="124" y="349"/>
                    </a:cubicBezTo>
                    <a:cubicBezTo>
                      <a:pt x="126" y="355"/>
                      <a:pt x="126" y="355"/>
                      <a:pt x="126" y="355"/>
                    </a:cubicBezTo>
                    <a:cubicBezTo>
                      <a:pt x="126" y="355"/>
                      <a:pt x="129" y="358"/>
                      <a:pt x="128" y="361"/>
                    </a:cubicBezTo>
                    <a:cubicBezTo>
                      <a:pt x="127" y="365"/>
                      <a:pt x="121" y="375"/>
                      <a:pt x="121" y="375"/>
                    </a:cubicBezTo>
                    <a:cubicBezTo>
                      <a:pt x="121" y="381"/>
                      <a:pt x="121" y="381"/>
                      <a:pt x="121" y="381"/>
                    </a:cubicBezTo>
                    <a:cubicBezTo>
                      <a:pt x="125" y="389"/>
                      <a:pt x="125" y="389"/>
                      <a:pt x="125" y="389"/>
                    </a:cubicBezTo>
                    <a:cubicBezTo>
                      <a:pt x="119" y="404"/>
                      <a:pt x="119" y="404"/>
                      <a:pt x="119" y="404"/>
                    </a:cubicBezTo>
                    <a:cubicBezTo>
                      <a:pt x="122" y="415"/>
                      <a:pt x="122" y="415"/>
                      <a:pt x="122" y="415"/>
                    </a:cubicBezTo>
                    <a:cubicBezTo>
                      <a:pt x="120" y="430"/>
                      <a:pt x="120" y="430"/>
                      <a:pt x="120" y="430"/>
                    </a:cubicBezTo>
                    <a:cubicBezTo>
                      <a:pt x="119" y="438"/>
                      <a:pt x="119" y="438"/>
                      <a:pt x="119" y="438"/>
                    </a:cubicBezTo>
                    <a:cubicBezTo>
                      <a:pt x="119" y="438"/>
                      <a:pt x="115" y="442"/>
                      <a:pt x="113" y="441"/>
                    </a:cubicBezTo>
                    <a:cubicBezTo>
                      <a:pt x="111" y="440"/>
                      <a:pt x="101" y="433"/>
                      <a:pt x="101" y="433"/>
                    </a:cubicBezTo>
                    <a:cubicBezTo>
                      <a:pt x="97" y="432"/>
                      <a:pt x="97" y="432"/>
                      <a:pt x="97" y="432"/>
                    </a:cubicBezTo>
                    <a:cubicBezTo>
                      <a:pt x="94" y="439"/>
                      <a:pt x="94" y="439"/>
                      <a:pt x="94" y="439"/>
                    </a:cubicBezTo>
                    <a:cubicBezTo>
                      <a:pt x="95" y="444"/>
                      <a:pt x="95" y="444"/>
                      <a:pt x="95" y="444"/>
                    </a:cubicBezTo>
                    <a:cubicBezTo>
                      <a:pt x="90" y="453"/>
                      <a:pt x="90" y="453"/>
                      <a:pt x="90" y="453"/>
                    </a:cubicBezTo>
                    <a:cubicBezTo>
                      <a:pt x="85" y="453"/>
                      <a:pt x="85" y="453"/>
                      <a:pt x="85" y="453"/>
                    </a:cubicBezTo>
                    <a:cubicBezTo>
                      <a:pt x="79" y="451"/>
                      <a:pt x="79" y="451"/>
                      <a:pt x="79" y="451"/>
                    </a:cubicBezTo>
                    <a:cubicBezTo>
                      <a:pt x="73" y="443"/>
                      <a:pt x="73" y="443"/>
                      <a:pt x="73" y="443"/>
                    </a:cubicBezTo>
                    <a:cubicBezTo>
                      <a:pt x="73" y="443"/>
                      <a:pt x="73" y="445"/>
                      <a:pt x="71" y="446"/>
                    </a:cubicBezTo>
                    <a:cubicBezTo>
                      <a:pt x="69" y="446"/>
                      <a:pt x="66" y="445"/>
                      <a:pt x="66" y="445"/>
                    </a:cubicBezTo>
                    <a:cubicBezTo>
                      <a:pt x="68" y="439"/>
                      <a:pt x="68" y="439"/>
                      <a:pt x="68" y="439"/>
                    </a:cubicBezTo>
                    <a:cubicBezTo>
                      <a:pt x="66" y="432"/>
                      <a:pt x="66" y="432"/>
                      <a:pt x="66" y="432"/>
                    </a:cubicBezTo>
                    <a:cubicBezTo>
                      <a:pt x="68" y="425"/>
                      <a:pt x="68" y="425"/>
                      <a:pt x="68" y="425"/>
                    </a:cubicBezTo>
                    <a:cubicBezTo>
                      <a:pt x="68" y="415"/>
                      <a:pt x="68" y="415"/>
                      <a:pt x="68" y="415"/>
                    </a:cubicBezTo>
                    <a:cubicBezTo>
                      <a:pt x="70" y="411"/>
                      <a:pt x="70" y="411"/>
                      <a:pt x="70" y="411"/>
                    </a:cubicBezTo>
                    <a:cubicBezTo>
                      <a:pt x="71" y="406"/>
                      <a:pt x="71" y="406"/>
                      <a:pt x="71" y="406"/>
                    </a:cubicBezTo>
                    <a:cubicBezTo>
                      <a:pt x="74" y="400"/>
                      <a:pt x="74" y="400"/>
                      <a:pt x="74" y="400"/>
                    </a:cubicBezTo>
                    <a:cubicBezTo>
                      <a:pt x="73" y="395"/>
                      <a:pt x="73" y="395"/>
                      <a:pt x="73" y="395"/>
                    </a:cubicBezTo>
                    <a:cubicBezTo>
                      <a:pt x="71" y="396"/>
                      <a:pt x="71" y="396"/>
                      <a:pt x="71" y="396"/>
                    </a:cubicBezTo>
                    <a:cubicBezTo>
                      <a:pt x="65" y="390"/>
                      <a:pt x="65" y="390"/>
                      <a:pt x="65" y="390"/>
                    </a:cubicBezTo>
                    <a:cubicBezTo>
                      <a:pt x="65" y="390"/>
                      <a:pt x="67" y="388"/>
                      <a:pt x="69" y="386"/>
                    </a:cubicBezTo>
                    <a:cubicBezTo>
                      <a:pt x="71" y="384"/>
                      <a:pt x="71" y="383"/>
                      <a:pt x="71" y="381"/>
                    </a:cubicBezTo>
                    <a:cubicBezTo>
                      <a:pt x="71" y="379"/>
                      <a:pt x="70" y="374"/>
                      <a:pt x="69" y="374"/>
                    </a:cubicBezTo>
                    <a:cubicBezTo>
                      <a:pt x="68" y="373"/>
                      <a:pt x="66" y="371"/>
                      <a:pt x="66" y="371"/>
                    </a:cubicBezTo>
                    <a:cubicBezTo>
                      <a:pt x="66" y="365"/>
                      <a:pt x="66" y="365"/>
                      <a:pt x="66" y="365"/>
                    </a:cubicBezTo>
                    <a:cubicBezTo>
                      <a:pt x="66" y="365"/>
                      <a:pt x="65" y="362"/>
                      <a:pt x="64" y="362"/>
                    </a:cubicBezTo>
                    <a:cubicBezTo>
                      <a:pt x="62" y="361"/>
                      <a:pt x="57" y="358"/>
                      <a:pt x="57" y="358"/>
                    </a:cubicBezTo>
                    <a:cubicBezTo>
                      <a:pt x="58" y="351"/>
                      <a:pt x="58" y="351"/>
                      <a:pt x="58" y="351"/>
                    </a:cubicBezTo>
                    <a:cubicBezTo>
                      <a:pt x="56" y="349"/>
                      <a:pt x="56" y="349"/>
                      <a:pt x="56" y="349"/>
                    </a:cubicBezTo>
                    <a:lnTo>
                      <a:pt x="57" y="345"/>
                    </a:ln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p:nvSpPr>
            <p:spPr bwMode="auto">
              <a:xfrm>
                <a:off x="5904411" y="2909082"/>
                <a:ext cx="841064" cy="588111"/>
              </a:xfrm>
              <a:custGeom>
                <a:avLst/>
                <a:gdLst>
                  <a:gd name="T0" fmla="*/ 59 w 369"/>
                  <a:gd name="T1" fmla="*/ 73 h 266"/>
                  <a:gd name="T2" fmla="*/ 59 w 369"/>
                  <a:gd name="T3" fmla="*/ 83 h 266"/>
                  <a:gd name="T4" fmla="*/ 59 w 369"/>
                  <a:gd name="T5" fmla="*/ 83 h 266"/>
                  <a:gd name="T6" fmla="*/ 58 w 369"/>
                  <a:gd name="T7" fmla="*/ 84 h 266"/>
                  <a:gd name="T8" fmla="*/ 58 w 369"/>
                  <a:gd name="T9" fmla="*/ 84 h 266"/>
                  <a:gd name="T10" fmla="*/ 56 w 369"/>
                  <a:gd name="T11" fmla="*/ 84 h 266"/>
                  <a:gd name="T12" fmla="*/ 56 w 369"/>
                  <a:gd name="T13" fmla="*/ 85 h 266"/>
                  <a:gd name="T14" fmla="*/ 56 w 369"/>
                  <a:gd name="T15" fmla="*/ 85 h 266"/>
                  <a:gd name="T16" fmla="*/ 56 w 369"/>
                  <a:gd name="T17" fmla="*/ 85 h 266"/>
                  <a:gd name="T18" fmla="*/ 51 w 369"/>
                  <a:gd name="T19" fmla="*/ 97 h 266"/>
                  <a:gd name="T20" fmla="*/ 50 w 369"/>
                  <a:gd name="T21" fmla="*/ 106 h 266"/>
                  <a:gd name="T22" fmla="*/ 50 w 369"/>
                  <a:gd name="T23" fmla="*/ 106 h 266"/>
                  <a:gd name="T24" fmla="*/ 50 w 369"/>
                  <a:gd name="T25" fmla="*/ 106 h 266"/>
                  <a:gd name="T26" fmla="*/ 50 w 369"/>
                  <a:gd name="T27" fmla="*/ 107 h 266"/>
                  <a:gd name="T28" fmla="*/ 50 w 369"/>
                  <a:gd name="T29" fmla="*/ 107 h 266"/>
                  <a:gd name="T30" fmla="*/ 50 w 369"/>
                  <a:gd name="T31" fmla="*/ 107 h 266"/>
                  <a:gd name="T32" fmla="*/ 50 w 369"/>
                  <a:gd name="T33" fmla="*/ 108 h 266"/>
                  <a:gd name="T34" fmla="*/ 49 w 369"/>
                  <a:gd name="T35" fmla="*/ 109 h 266"/>
                  <a:gd name="T36" fmla="*/ 42 w 369"/>
                  <a:gd name="T37" fmla="*/ 131 h 266"/>
                  <a:gd name="T38" fmla="*/ 26 w 369"/>
                  <a:gd name="T39" fmla="*/ 154 h 266"/>
                  <a:gd name="T40" fmla="*/ 6 w 369"/>
                  <a:gd name="T41" fmla="*/ 161 h 266"/>
                  <a:gd name="T42" fmla="*/ 2 w 369"/>
                  <a:gd name="T43" fmla="*/ 161 h 266"/>
                  <a:gd name="T44" fmla="*/ 1 w 369"/>
                  <a:gd name="T45" fmla="*/ 161 h 266"/>
                  <a:gd name="T46" fmla="*/ 0 w 369"/>
                  <a:gd name="T47" fmla="*/ 161 h 266"/>
                  <a:gd name="T48" fmla="*/ 0 w 369"/>
                  <a:gd name="T49" fmla="*/ 161 h 266"/>
                  <a:gd name="T50" fmla="*/ 14 w 369"/>
                  <a:gd name="T51" fmla="*/ 169 h 266"/>
                  <a:gd name="T52" fmla="*/ 28 w 369"/>
                  <a:gd name="T53" fmla="*/ 190 h 266"/>
                  <a:gd name="T54" fmla="*/ 52 w 369"/>
                  <a:gd name="T55" fmla="*/ 201 h 266"/>
                  <a:gd name="T56" fmla="*/ 64 w 369"/>
                  <a:gd name="T57" fmla="*/ 216 h 266"/>
                  <a:gd name="T58" fmla="*/ 69 w 369"/>
                  <a:gd name="T59" fmla="*/ 229 h 266"/>
                  <a:gd name="T60" fmla="*/ 90 w 369"/>
                  <a:gd name="T61" fmla="*/ 232 h 266"/>
                  <a:gd name="T62" fmla="*/ 113 w 369"/>
                  <a:gd name="T63" fmla="*/ 227 h 266"/>
                  <a:gd name="T64" fmla="*/ 107 w 369"/>
                  <a:gd name="T65" fmla="*/ 240 h 266"/>
                  <a:gd name="T66" fmla="*/ 128 w 369"/>
                  <a:gd name="T67" fmla="*/ 250 h 266"/>
                  <a:gd name="T68" fmla="*/ 241 w 369"/>
                  <a:gd name="T69" fmla="*/ 249 h 266"/>
                  <a:gd name="T70" fmla="*/ 346 w 369"/>
                  <a:gd name="T71" fmla="*/ 215 h 266"/>
                  <a:gd name="T72" fmla="*/ 361 w 369"/>
                  <a:gd name="T73" fmla="*/ 123 h 266"/>
                  <a:gd name="T74" fmla="*/ 350 w 369"/>
                  <a:gd name="T75" fmla="*/ 120 h 266"/>
                  <a:gd name="T76" fmla="*/ 302 w 369"/>
                  <a:gd name="T77" fmla="*/ 127 h 266"/>
                  <a:gd name="T78" fmla="*/ 300 w 369"/>
                  <a:gd name="T79" fmla="*/ 118 h 266"/>
                  <a:gd name="T80" fmla="*/ 293 w 369"/>
                  <a:gd name="T81" fmla="*/ 101 h 266"/>
                  <a:gd name="T82" fmla="*/ 293 w 369"/>
                  <a:gd name="T83" fmla="*/ 88 h 266"/>
                  <a:gd name="T84" fmla="*/ 290 w 369"/>
                  <a:gd name="T85" fmla="*/ 74 h 266"/>
                  <a:gd name="T86" fmla="*/ 280 w 369"/>
                  <a:gd name="T87" fmla="*/ 57 h 266"/>
                  <a:gd name="T88" fmla="*/ 264 w 369"/>
                  <a:gd name="T89" fmla="*/ 44 h 266"/>
                  <a:gd name="T90" fmla="*/ 251 w 369"/>
                  <a:gd name="T91" fmla="*/ 33 h 266"/>
                  <a:gd name="T92" fmla="*/ 242 w 369"/>
                  <a:gd name="T93" fmla="*/ 26 h 266"/>
                  <a:gd name="T94" fmla="*/ 237 w 369"/>
                  <a:gd name="T95" fmla="*/ 17 h 266"/>
                  <a:gd name="T96" fmla="*/ 232 w 369"/>
                  <a:gd name="T97" fmla="*/ 11 h 266"/>
                  <a:gd name="T98" fmla="*/ 224 w 369"/>
                  <a:gd name="T99" fmla="*/ 5 h 266"/>
                  <a:gd name="T100" fmla="*/ 217 w 369"/>
                  <a:gd name="T101" fmla="*/ 1 h 266"/>
                  <a:gd name="T102" fmla="*/ 199 w 369"/>
                  <a:gd name="T103" fmla="*/ 7 h 266"/>
                  <a:gd name="T104" fmla="*/ 150 w 369"/>
                  <a:gd name="T105" fmla="*/ 40 h 266"/>
                  <a:gd name="T106" fmla="*/ 110 w 369"/>
                  <a:gd name="T107" fmla="*/ 38 h 266"/>
                  <a:gd name="T108" fmla="*/ 85 w 369"/>
                  <a:gd name="T109" fmla="*/ 50 h 266"/>
                  <a:gd name="T110" fmla="*/ 81 w 369"/>
                  <a:gd name="T111" fmla="*/ 54 h 266"/>
                  <a:gd name="T112" fmla="*/ 81 w 369"/>
                  <a:gd name="T113" fmla="*/ 54 h 266"/>
                  <a:gd name="T114" fmla="*/ 77 w 369"/>
                  <a:gd name="T115" fmla="*/ 56 h 266"/>
                  <a:gd name="T116" fmla="*/ 77 w 369"/>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266">
                    <a:moveTo>
                      <a:pt x="69" y="61"/>
                    </a:moveTo>
                    <a:cubicBezTo>
                      <a:pt x="69" y="61"/>
                      <a:pt x="69" y="61"/>
                      <a:pt x="69" y="61"/>
                    </a:cubicBezTo>
                    <a:cubicBezTo>
                      <a:pt x="66" y="62"/>
                      <a:pt x="66" y="62"/>
                      <a:pt x="66" y="62"/>
                    </a:cubicBezTo>
                    <a:cubicBezTo>
                      <a:pt x="64" y="64"/>
                      <a:pt x="64" y="64"/>
                      <a:pt x="64" y="64"/>
                    </a:cubicBezTo>
                    <a:cubicBezTo>
                      <a:pt x="62" y="70"/>
                      <a:pt x="62" y="70"/>
                      <a:pt x="62" y="70"/>
                    </a:cubicBezTo>
                    <a:cubicBezTo>
                      <a:pt x="62" y="70"/>
                      <a:pt x="62" y="70"/>
                      <a:pt x="62" y="70"/>
                    </a:cubicBezTo>
                    <a:cubicBezTo>
                      <a:pt x="59" y="73"/>
                      <a:pt x="59" y="73"/>
                      <a:pt x="59" y="73"/>
                    </a:cubicBezTo>
                    <a:cubicBezTo>
                      <a:pt x="59" y="73"/>
                      <a:pt x="59" y="73"/>
                      <a:pt x="59" y="73"/>
                    </a:cubicBezTo>
                    <a:cubicBezTo>
                      <a:pt x="58" y="78"/>
                      <a:pt x="58" y="78"/>
                      <a:pt x="58" y="78"/>
                    </a:cubicBezTo>
                    <a:cubicBezTo>
                      <a:pt x="58" y="78"/>
                      <a:pt x="59" y="82"/>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7"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5" y="93"/>
                      <a:pt x="55" y="93"/>
                      <a:pt x="55" y="93"/>
                    </a:cubicBezTo>
                    <a:cubicBezTo>
                      <a:pt x="51" y="97"/>
                      <a:pt x="51" y="97"/>
                      <a:pt x="51" y="97"/>
                    </a:cubicBezTo>
                    <a:cubicBezTo>
                      <a:pt x="50" y="102"/>
                      <a:pt x="50" y="102"/>
                      <a:pt x="50" y="102"/>
                    </a:cubicBezTo>
                    <a:cubicBezTo>
                      <a:pt x="50" y="105"/>
                      <a:pt x="50" y="105"/>
                      <a:pt x="50" y="105"/>
                    </a:cubicBezTo>
                    <a:cubicBezTo>
                      <a:pt x="50" y="105"/>
                      <a:pt x="50" y="105"/>
                      <a:pt x="50" y="105"/>
                    </a:cubicBezTo>
                    <a:cubicBezTo>
                      <a:pt x="50" y="105"/>
                      <a:pt x="50" y="105"/>
                      <a:pt x="50" y="105"/>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9"/>
                      <a:pt x="50" y="109"/>
                      <a:pt x="49" y="109"/>
                    </a:cubicBezTo>
                    <a:cubicBezTo>
                      <a:pt x="47" y="110"/>
                      <a:pt x="46" y="112"/>
                      <a:pt x="46" y="112"/>
                    </a:cubicBezTo>
                    <a:cubicBezTo>
                      <a:pt x="46" y="119"/>
                      <a:pt x="46" y="119"/>
                      <a:pt x="46" y="119"/>
                    </a:cubicBezTo>
                    <a:cubicBezTo>
                      <a:pt x="45" y="121"/>
                      <a:pt x="45" y="121"/>
                      <a:pt x="45" y="121"/>
                    </a:cubicBezTo>
                    <a:cubicBezTo>
                      <a:pt x="43" y="124"/>
                      <a:pt x="43" y="124"/>
                      <a:pt x="43" y="124"/>
                    </a:cubicBezTo>
                    <a:cubicBezTo>
                      <a:pt x="44" y="128"/>
                      <a:pt x="44" y="128"/>
                      <a:pt x="44" y="128"/>
                    </a:cubicBezTo>
                    <a:cubicBezTo>
                      <a:pt x="44" y="128"/>
                      <a:pt x="44" y="128"/>
                      <a:pt x="44" y="128"/>
                    </a:cubicBezTo>
                    <a:cubicBezTo>
                      <a:pt x="42" y="131"/>
                      <a:pt x="42" y="131"/>
                      <a:pt x="42" y="131"/>
                    </a:cubicBezTo>
                    <a:cubicBezTo>
                      <a:pt x="43" y="136"/>
                      <a:pt x="43" y="136"/>
                      <a:pt x="43" y="136"/>
                    </a:cubicBezTo>
                    <a:cubicBezTo>
                      <a:pt x="41" y="139"/>
                      <a:pt x="41" y="139"/>
                      <a:pt x="41" y="139"/>
                    </a:cubicBezTo>
                    <a:cubicBezTo>
                      <a:pt x="40" y="140"/>
                      <a:pt x="40" y="140"/>
                      <a:pt x="40" y="140"/>
                    </a:cubicBezTo>
                    <a:cubicBezTo>
                      <a:pt x="39" y="143"/>
                      <a:pt x="39" y="143"/>
                      <a:pt x="39" y="143"/>
                    </a:cubicBezTo>
                    <a:cubicBezTo>
                      <a:pt x="37" y="148"/>
                      <a:pt x="37" y="148"/>
                      <a:pt x="37" y="148"/>
                    </a:cubicBezTo>
                    <a:cubicBezTo>
                      <a:pt x="29" y="155"/>
                      <a:pt x="29" y="155"/>
                      <a:pt x="29" y="155"/>
                    </a:cubicBezTo>
                    <a:cubicBezTo>
                      <a:pt x="26" y="154"/>
                      <a:pt x="26" y="154"/>
                      <a:pt x="26" y="154"/>
                    </a:cubicBezTo>
                    <a:cubicBezTo>
                      <a:pt x="24" y="155"/>
                      <a:pt x="24" y="155"/>
                      <a:pt x="24" y="155"/>
                    </a:cubicBezTo>
                    <a:cubicBezTo>
                      <a:pt x="22" y="157"/>
                      <a:pt x="22" y="157"/>
                      <a:pt x="22" y="157"/>
                    </a:cubicBezTo>
                    <a:cubicBezTo>
                      <a:pt x="22" y="157"/>
                      <a:pt x="23" y="157"/>
                      <a:pt x="21" y="159"/>
                    </a:cubicBezTo>
                    <a:cubicBezTo>
                      <a:pt x="19" y="160"/>
                      <a:pt x="15" y="161"/>
                      <a:pt x="15" y="161"/>
                    </a:cubicBezTo>
                    <a:cubicBezTo>
                      <a:pt x="13" y="161"/>
                      <a:pt x="13" y="161"/>
                      <a:pt x="13" y="161"/>
                    </a:cubicBezTo>
                    <a:cubicBezTo>
                      <a:pt x="6" y="161"/>
                      <a:pt x="6" y="161"/>
                      <a:pt x="6" y="161"/>
                    </a:cubicBezTo>
                    <a:cubicBezTo>
                      <a:pt x="6" y="161"/>
                      <a:pt x="6" y="161"/>
                      <a:pt x="6" y="161"/>
                    </a:cubicBezTo>
                    <a:cubicBezTo>
                      <a:pt x="6" y="161"/>
                      <a:pt x="6" y="161"/>
                      <a:pt x="6" y="161"/>
                    </a:cubicBezTo>
                    <a:cubicBezTo>
                      <a:pt x="6" y="161"/>
                      <a:pt x="5" y="160"/>
                      <a:pt x="4" y="161"/>
                    </a:cubicBezTo>
                    <a:cubicBezTo>
                      <a:pt x="4" y="161"/>
                      <a:pt x="3" y="161"/>
                      <a:pt x="3" y="161"/>
                    </a:cubicBezTo>
                    <a:cubicBezTo>
                      <a:pt x="3" y="161"/>
                      <a:pt x="3" y="161"/>
                      <a:pt x="3"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1" y="162"/>
                      <a:pt x="2" y="162"/>
                    </a:cubicBezTo>
                    <a:cubicBezTo>
                      <a:pt x="4" y="163"/>
                      <a:pt x="5" y="166"/>
                      <a:pt x="6" y="166"/>
                    </a:cubicBezTo>
                    <a:cubicBezTo>
                      <a:pt x="8" y="167"/>
                      <a:pt x="10" y="167"/>
                      <a:pt x="11" y="167"/>
                    </a:cubicBezTo>
                    <a:cubicBezTo>
                      <a:pt x="12" y="168"/>
                      <a:pt x="14" y="169"/>
                      <a:pt x="14" y="169"/>
                    </a:cubicBezTo>
                    <a:cubicBezTo>
                      <a:pt x="14" y="169"/>
                      <a:pt x="19" y="174"/>
                      <a:pt x="20" y="174"/>
                    </a:cubicBezTo>
                    <a:cubicBezTo>
                      <a:pt x="21" y="174"/>
                      <a:pt x="21" y="174"/>
                      <a:pt x="22" y="176"/>
                    </a:cubicBezTo>
                    <a:cubicBezTo>
                      <a:pt x="23" y="177"/>
                      <a:pt x="26" y="176"/>
                      <a:pt x="26" y="176"/>
                    </a:cubicBezTo>
                    <a:cubicBezTo>
                      <a:pt x="26" y="176"/>
                      <a:pt x="27" y="179"/>
                      <a:pt x="26" y="180"/>
                    </a:cubicBezTo>
                    <a:cubicBezTo>
                      <a:pt x="26" y="181"/>
                      <a:pt x="26" y="184"/>
                      <a:pt x="26" y="184"/>
                    </a:cubicBezTo>
                    <a:cubicBezTo>
                      <a:pt x="26" y="184"/>
                      <a:pt x="26" y="185"/>
                      <a:pt x="26" y="186"/>
                    </a:cubicBezTo>
                    <a:cubicBezTo>
                      <a:pt x="27" y="188"/>
                      <a:pt x="28" y="188"/>
                      <a:pt x="28" y="190"/>
                    </a:cubicBezTo>
                    <a:cubicBezTo>
                      <a:pt x="29" y="191"/>
                      <a:pt x="28" y="191"/>
                      <a:pt x="29" y="192"/>
                    </a:cubicBezTo>
                    <a:cubicBezTo>
                      <a:pt x="30" y="193"/>
                      <a:pt x="31" y="195"/>
                      <a:pt x="32" y="195"/>
                    </a:cubicBezTo>
                    <a:cubicBezTo>
                      <a:pt x="33" y="195"/>
                      <a:pt x="34" y="195"/>
                      <a:pt x="37" y="196"/>
                    </a:cubicBezTo>
                    <a:cubicBezTo>
                      <a:pt x="40" y="198"/>
                      <a:pt x="41" y="198"/>
                      <a:pt x="42" y="199"/>
                    </a:cubicBezTo>
                    <a:cubicBezTo>
                      <a:pt x="44" y="200"/>
                      <a:pt x="43" y="199"/>
                      <a:pt x="46" y="200"/>
                    </a:cubicBezTo>
                    <a:cubicBezTo>
                      <a:pt x="50" y="201"/>
                      <a:pt x="49" y="200"/>
                      <a:pt x="50" y="201"/>
                    </a:cubicBezTo>
                    <a:cubicBezTo>
                      <a:pt x="51" y="201"/>
                      <a:pt x="50" y="200"/>
                      <a:pt x="52" y="201"/>
                    </a:cubicBezTo>
                    <a:cubicBezTo>
                      <a:pt x="55" y="201"/>
                      <a:pt x="57" y="202"/>
                      <a:pt x="57" y="202"/>
                    </a:cubicBezTo>
                    <a:cubicBezTo>
                      <a:pt x="57" y="204"/>
                      <a:pt x="57" y="204"/>
                      <a:pt x="57" y="204"/>
                    </a:cubicBezTo>
                    <a:cubicBezTo>
                      <a:pt x="55" y="208"/>
                      <a:pt x="55" y="208"/>
                      <a:pt x="55" y="208"/>
                    </a:cubicBezTo>
                    <a:cubicBezTo>
                      <a:pt x="55" y="211"/>
                      <a:pt x="55" y="211"/>
                      <a:pt x="55" y="211"/>
                    </a:cubicBezTo>
                    <a:cubicBezTo>
                      <a:pt x="55" y="211"/>
                      <a:pt x="53" y="211"/>
                      <a:pt x="55" y="212"/>
                    </a:cubicBezTo>
                    <a:cubicBezTo>
                      <a:pt x="57" y="213"/>
                      <a:pt x="61" y="214"/>
                      <a:pt x="61" y="214"/>
                    </a:cubicBezTo>
                    <a:cubicBezTo>
                      <a:pt x="64" y="216"/>
                      <a:pt x="64" y="216"/>
                      <a:pt x="64" y="216"/>
                    </a:cubicBezTo>
                    <a:cubicBezTo>
                      <a:pt x="64" y="216"/>
                      <a:pt x="62" y="219"/>
                      <a:pt x="61" y="220"/>
                    </a:cubicBezTo>
                    <a:cubicBezTo>
                      <a:pt x="60" y="220"/>
                      <a:pt x="57" y="220"/>
                      <a:pt x="57" y="220"/>
                    </a:cubicBezTo>
                    <a:cubicBezTo>
                      <a:pt x="57" y="220"/>
                      <a:pt x="56" y="223"/>
                      <a:pt x="58" y="223"/>
                    </a:cubicBezTo>
                    <a:cubicBezTo>
                      <a:pt x="59" y="224"/>
                      <a:pt x="61" y="224"/>
                      <a:pt x="62" y="224"/>
                    </a:cubicBezTo>
                    <a:cubicBezTo>
                      <a:pt x="63" y="224"/>
                      <a:pt x="65" y="225"/>
                      <a:pt x="65" y="225"/>
                    </a:cubicBezTo>
                    <a:cubicBezTo>
                      <a:pt x="65" y="225"/>
                      <a:pt x="66" y="225"/>
                      <a:pt x="67" y="226"/>
                    </a:cubicBezTo>
                    <a:cubicBezTo>
                      <a:pt x="67" y="228"/>
                      <a:pt x="68" y="229"/>
                      <a:pt x="69" y="229"/>
                    </a:cubicBezTo>
                    <a:cubicBezTo>
                      <a:pt x="70" y="229"/>
                      <a:pt x="72" y="229"/>
                      <a:pt x="73" y="229"/>
                    </a:cubicBezTo>
                    <a:cubicBezTo>
                      <a:pt x="74" y="229"/>
                      <a:pt x="74" y="228"/>
                      <a:pt x="75" y="228"/>
                    </a:cubicBezTo>
                    <a:cubicBezTo>
                      <a:pt x="76" y="229"/>
                      <a:pt x="82" y="228"/>
                      <a:pt x="82" y="228"/>
                    </a:cubicBezTo>
                    <a:cubicBezTo>
                      <a:pt x="82" y="228"/>
                      <a:pt x="82" y="228"/>
                      <a:pt x="83" y="230"/>
                    </a:cubicBezTo>
                    <a:cubicBezTo>
                      <a:pt x="85" y="233"/>
                      <a:pt x="88" y="234"/>
                      <a:pt x="88" y="234"/>
                    </a:cubicBezTo>
                    <a:cubicBezTo>
                      <a:pt x="88" y="234"/>
                      <a:pt x="89" y="235"/>
                      <a:pt x="89" y="234"/>
                    </a:cubicBezTo>
                    <a:cubicBezTo>
                      <a:pt x="89" y="233"/>
                      <a:pt x="90" y="232"/>
                      <a:pt x="90" y="232"/>
                    </a:cubicBezTo>
                    <a:cubicBezTo>
                      <a:pt x="90" y="232"/>
                      <a:pt x="92" y="229"/>
                      <a:pt x="92" y="228"/>
                    </a:cubicBezTo>
                    <a:cubicBezTo>
                      <a:pt x="93" y="227"/>
                      <a:pt x="94" y="224"/>
                      <a:pt x="95" y="224"/>
                    </a:cubicBezTo>
                    <a:cubicBezTo>
                      <a:pt x="96" y="223"/>
                      <a:pt x="99" y="221"/>
                      <a:pt x="99" y="221"/>
                    </a:cubicBezTo>
                    <a:cubicBezTo>
                      <a:pt x="99" y="221"/>
                      <a:pt x="99" y="220"/>
                      <a:pt x="101" y="221"/>
                    </a:cubicBezTo>
                    <a:cubicBezTo>
                      <a:pt x="102" y="223"/>
                      <a:pt x="105" y="225"/>
                      <a:pt x="105" y="225"/>
                    </a:cubicBezTo>
                    <a:cubicBezTo>
                      <a:pt x="110" y="225"/>
                      <a:pt x="110" y="225"/>
                      <a:pt x="110" y="225"/>
                    </a:cubicBezTo>
                    <a:cubicBezTo>
                      <a:pt x="110" y="225"/>
                      <a:pt x="113" y="226"/>
                      <a:pt x="113" y="227"/>
                    </a:cubicBezTo>
                    <a:cubicBezTo>
                      <a:pt x="113" y="228"/>
                      <a:pt x="112" y="228"/>
                      <a:pt x="110" y="229"/>
                    </a:cubicBezTo>
                    <a:cubicBezTo>
                      <a:pt x="109" y="229"/>
                      <a:pt x="106" y="226"/>
                      <a:pt x="106" y="227"/>
                    </a:cubicBezTo>
                    <a:cubicBezTo>
                      <a:pt x="105" y="228"/>
                      <a:pt x="105" y="230"/>
                      <a:pt x="105" y="230"/>
                    </a:cubicBezTo>
                    <a:cubicBezTo>
                      <a:pt x="101" y="232"/>
                      <a:pt x="101" y="232"/>
                      <a:pt x="101" y="232"/>
                    </a:cubicBezTo>
                    <a:cubicBezTo>
                      <a:pt x="102" y="234"/>
                      <a:pt x="102" y="234"/>
                      <a:pt x="102" y="234"/>
                    </a:cubicBezTo>
                    <a:cubicBezTo>
                      <a:pt x="102" y="234"/>
                      <a:pt x="107" y="236"/>
                      <a:pt x="107" y="237"/>
                    </a:cubicBezTo>
                    <a:cubicBezTo>
                      <a:pt x="107" y="238"/>
                      <a:pt x="107" y="240"/>
                      <a:pt x="107" y="240"/>
                    </a:cubicBezTo>
                    <a:cubicBezTo>
                      <a:pt x="110" y="241"/>
                      <a:pt x="110" y="241"/>
                      <a:pt x="110" y="241"/>
                    </a:cubicBezTo>
                    <a:cubicBezTo>
                      <a:pt x="112" y="240"/>
                      <a:pt x="112" y="240"/>
                      <a:pt x="112" y="240"/>
                    </a:cubicBezTo>
                    <a:cubicBezTo>
                      <a:pt x="112" y="244"/>
                      <a:pt x="112" y="244"/>
                      <a:pt x="112" y="244"/>
                    </a:cubicBezTo>
                    <a:cubicBezTo>
                      <a:pt x="112" y="248"/>
                      <a:pt x="112" y="248"/>
                      <a:pt x="112" y="248"/>
                    </a:cubicBezTo>
                    <a:cubicBezTo>
                      <a:pt x="112" y="248"/>
                      <a:pt x="112" y="248"/>
                      <a:pt x="112" y="248"/>
                    </a:cubicBezTo>
                    <a:cubicBezTo>
                      <a:pt x="112" y="248"/>
                      <a:pt x="112" y="248"/>
                      <a:pt x="112" y="248"/>
                    </a:cubicBezTo>
                    <a:cubicBezTo>
                      <a:pt x="119" y="246"/>
                      <a:pt x="125" y="250"/>
                      <a:pt x="128" y="250"/>
                    </a:cubicBezTo>
                    <a:cubicBezTo>
                      <a:pt x="134" y="251"/>
                      <a:pt x="121" y="258"/>
                      <a:pt x="123" y="258"/>
                    </a:cubicBezTo>
                    <a:cubicBezTo>
                      <a:pt x="125" y="257"/>
                      <a:pt x="123" y="263"/>
                      <a:pt x="126" y="264"/>
                    </a:cubicBezTo>
                    <a:cubicBezTo>
                      <a:pt x="131" y="265"/>
                      <a:pt x="135" y="261"/>
                      <a:pt x="141" y="261"/>
                    </a:cubicBezTo>
                    <a:cubicBezTo>
                      <a:pt x="146" y="260"/>
                      <a:pt x="152" y="263"/>
                      <a:pt x="154" y="261"/>
                    </a:cubicBezTo>
                    <a:cubicBezTo>
                      <a:pt x="158" y="256"/>
                      <a:pt x="174" y="266"/>
                      <a:pt x="182" y="261"/>
                    </a:cubicBezTo>
                    <a:cubicBezTo>
                      <a:pt x="187" y="257"/>
                      <a:pt x="207" y="255"/>
                      <a:pt x="214" y="255"/>
                    </a:cubicBezTo>
                    <a:cubicBezTo>
                      <a:pt x="232" y="254"/>
                      <a:pt x="233" y="254"/>
                      <a:pt x="241" y="249"/>
                    </a:cubicBezTo>
                    <a:cubicBezTo>
                      <a:pt x="241" y="249"/>
                      <a:pt x="246" y="238"/>
                      <a:pt x="249" y="233"/>
                    </a:cubicBezTo>
                    <a:cubicBezTo>
                      <a:pt x="251" y="229"/>
                      <a:pt x="257" y="227"/>
                      <a:pt x="263" y="223"/>
                    </a:cubicBezTo>
                    <a:cubicBezTo>
                      <a:pt x="268" y="219"/>
                      <a:pt x="281" y="215"/>
                      <a:pt x="284" y="214"/>
                    </a:cubicBezTo>
                    <a:cubicBezTo>
                      <a:pt x="287" y="214"/>
                      <a:pt x="308" y="215"/>
                      <a:pt x="308" y="215"/>
                    </a:cubicBezTo>
                    <a:cubicBezTo>
                      <a:pt x="319" y="212"/>
                      <a:pt x="319" y="212"/>
                      <a:pt x="319" y="212"/>
                    </a:cubicBezTo>
                    <a:cubicBezTo>
                      <a:pt x="319" y="212"/>
                      <a:pt x="321" y="220"/>
                      <a:pt x="324" y="221"/>
                    </a:cubicBezTo>
                    <a:cubicBezTo>
                      <a:pt x="337" y="223"/>
                      <a:pt x="345" y="222"/>
                      <a:pt x="346" y="215"/>
                    </a:cubicBezTo>
                    <a:cubicBezTo>
                      <a:pt x="347" y="210"/>
                      <a:pt x="342" y="201"/>
                      <a:pt x="341" y="194"/>
                    </a:cubicBezTo>
                    <a:cubicBezTo>
                      <a:pt x="340" y="186"/>
                      <a:pt x="344" y="178"/>
                      <a:pt x="344" y="171"/>
                    </a:cubicBezTo>
                    <a:cubicBezTo>
                      <a:pt x="344" y="170"/>
                      <a:pt x="342" y="168"/>
                      <a:pt x="348" y="160"/>
                    </a:cubicBezTo>
                    <a:cubicBezTo>
                      <a:pt x="353" y="152"/>
                      <a:pt x="367" y="156"/>
                      <a:pt x="369" y="151"/>
                    </a:cubicBezTo>
                    <a:cubicBezTo>
                      <a:pt x="363" y="123"/>
                      <a:pt x="363" y="123"/>
                      <a:pt x="363" y="123"/>
                    </a:cubicBezTo>
                    <a:cubicBezTo>
                      <a:pt x="362" y="123"/>
                      <a:pt x="362" y="123"/>
                      <a:pt x="362" y="123"/>
                    </a:cubicBezTo>
                    <a:cubicBezTo>
                      <a:pt x="361" y="123"/>
                      <a:pt x="361" y="123"/>
                      <a:pt x="361" y="123"/>
                    </a:cubicBezTo>
                    <a:cubicBezTo>
                      <a:pt x="359" y="122"/>
                      <a:pt x="359" y="122"/>
                      <a:pt x="359" y="122"/>
                    </a:cubicBezTo>
                    <a:cubicBezTo>
                      <a:pt x="357" y="122"/>
                      <a:pt x="357" y="122"/>
                      <a:pt x="357" y="122"/>
                    </a:cubicBezTo>
                    <a:cubicBezTo>
                      <a:pt x="355" y="121"/>
                      <a:pt x="355" y="121"/>
                      <a:pt x="355" y="121"/>
                    </a:cubicBezTo>
                    <a:cubicBezTo>
                      <a:pt x="353" y="120"/>
                      <a:pt x="353" y="120"/>
                      <a:pt x="353" y="120"/>
                    </a:cubicBezTo>
                    <a:cubicBezTo>
                      <a:pt x="351" y="120"/>
                      <a:pt x="351" y="120"/>
                      <a:pt x="351" y="120"/>
                    </a:cubicBezTo>
                    <a:cubicBezTo>
                      <a:pt x="351" y="120"/>
                      <a:pt x="351" y="120"/>
                      <a:pt x="351" y="120"/>
                    </a:cubicBezTo>
                    <a:cubicBezTo>
                      <a:pt x="350" y="120"/>
                      <a:pt x="350" y="120"/>
                      <a:pt x="350" y="120"/>
                    </a:cubicBezTo>
                    <a:cubicBezTo>
                      <a:pt x="343" y="119"/>
                      <a:pt x="334" y="135"/>
                      <a:pt x="334" y="135"/>
                    </a:cubicBezTo>
                    <a:cubicBezTo>
                      <a:pt x="330" y="142"/>
                      <a:pt x="330" y="142"/>
                      <a:pt x="330" y="142"/>
                    </a:cubicBezTo>
                    <a:cubicBezTo>
                      <a:pt x="320" y="140"/>
                      <a:pt x="310" y="139"/>
                      <a:pt x="303" y="131"/>
                    </a:cubicBezTo>
                    <a:cubicBezTo>
                      <a:pt x="303" y="128"/>
                      <a:pt x="303" y="128"/>
                      <a:pt x="303" y="128"/>
                    </a:cubicBezTo>
                    <a:cubicBezTo>
                      <a:pt x="303" y="128"/>
                      <a:pt x="303" y="128"/>
                      <a:pt x="303" y="128"/>
                    </a:cubicBezTo>
                    <a:cubicBezTo>
                      <a:pt x="303" y="128"/>
                      <a:pt x="303" y="128"/>
                      <a:pt x="303" y="128"/>
                    </a:cubicBezTo>
                    <a:cubicBezTo>
                      <a:pt x="302" y="127"/>
                      <a:pt x="302" y="127"/>
                      <a:pt x="302" y="127"/>
                    </a:cubicBezTo>
                    <a:cubicBezTo>
                      <a:pt x="302" y="127"/>
                      <a:pt x="301" y="127"/>
                      <a:pt x="301" y="127"/>
                    </a:cubicBezTo>
                    <a:cubicBezTo>
                      <a:pt x="300" y="127"/>
                      <a:pt x="299" y="126"/>
                      <a:pt x="299" y="126"/>
                    </a:cubicBezTo>
                    <a:cubicBezTo>
                      <a:pt x="300" y="124"/>
                      <a:pt x="300" y="124"/>
                      <a:pt x="300" y="124"/>
                    </a:cubicBezTo>
                    <a:cubicBezTo>
                      <a:pt x="300" y="124"/>
                      <a:pt x="301" y="123"/>
                      <a:pt x="301" y="123"/>
                    </a:cubicBezTo>
                    <a:cubicBezTo>
                      <a:pt x="302" y="123"/>
                      <a:pt x="301" y="123"/>
                      <a:pt x="301" y="122"/>
                    </a:cubicBezTo>
                    <a:cubicBezTo>
                      <a:pt x="301" y="122"/>
                      <a:pt x="301" y="120"/>
                      <a:pt x="301" y="119"/>
                    </a:cubicBezTo>
                    <a:cubicBezTo>
                      <a:pt x="300" y="118"/>
                      <a:pt x="300" y="118"/>
                      <a:pt x="300" y="118"/>
                    </a:cubicBezTo>
                    <a:cubicBezTo>
                      <a:pt x="300" y="118"/>
                      <a:pt x="299" y="116"/>
                      <a:pt x="298" y="115"/>
                    </a:cubicBezTo>
                    <a:cubicBezTo>
                      <a:pt x="297" y="115"/>
                      <a:pt x="298" y="114"/>
                      <a:pt x="298" y="114"/>
                    </a:cubicBezTo>
                    <a:cubicBezTo>
                      <a:pt x="297" y="113"/>
                      <a:pt x="298" y="113"/>
                      <a:pt x="298" y="112"/>
                    </a:cubicBezTo>
                    <a:cubicBezTo>
                      <a:pt x="298" y="112"/>
                      <a:pt x="297" y="110"/>
                      <a:pt x="297" y="110"/>
                    </a:cubicBezTo>
                    <a:cubicBezTo>
                      <a:pt x="297" y="110"/>
                      <a:pt x="295" y="107"/>
                      <a:pt x="294" y="105"/>
                    </a:cubicBezTo>
                    <a:cubicBezTo>
                      <a:pt x="294" y="104"/>
                      <a:pt x="294" y="103"/>
                      <a:pt x="294" y="103"/>
                    </a:cubicBezTo>
                    <a:cubicBezTo>
                      <a:pt x="295" y="102"/>
                      <a:pt x="293" y="101"/>
                      <a:pt x="293" y="101"/>
                    </a:cubicBezTo>
                    <a:cubicBezTo>
                      <a:pt x="293" y="101"/>
                      <a:pt x="293" y="99"/>
                      <a:pt x="293" y="99"/>
                    </a:cubicBezTo>
                    <a:cubicBezTo>
                      <a:pt x="293" y="99"/>
                      <a:pt x="293" y="97"/>
                      <a:pt x="293" y="97"/>
                    </a:cubicBezTo>
                    <a:cubicBezTo>
                      <a:pt x="294" y="96"/>
                      <a:pt x="293" y="95"/>
                      <a:pt x="293" y="94"/>
                    </a:cubicBezTo>
                    <a:cubicBezTo>
                      <a:pt x="293" y="94"/>
                      <a:pt x="291" y="93"/>
                      <a:pt x="291" y="93"/>
                    </a:cubicBezTo>
                    <a:cubicBezTo>
                      <a:pt x="292" y="91"/>
                      <a:pt x="292" y="91"/>
                      <a:pt x="292" y="91"/>
                    </a:cubicBezTo>
                    <a:cubicBezTo>
                      <a:pt x="292" y="90"/>
                      <a:pt x="292" y="90"/>
                      <a:pt x="292" y="90"/>
                    </a:cubicBezTo>
                    <a:cubicBezTo>
                      <a:pt x="292" y="90"/>
                      <a:pt x="293" y="88"/>
                      <a:pt x="293" y="88"/>
                    </a:cubicBezTo>
                    <a:cubicBezTo>
                      <a:pt x="294" y="87"/>
                      <a:pt x="293" y="86"/>
                      <a:pt x="292" y="86"/>
                    </a:cubicBezTo>
                    <a:cubicBezTo>
                      <a:pt x="291" y="86"/>
                      <a:pt x="292" y="85"/>
                      <a:pt x="292" y="85"/>
                    </a:cubicBezTo>
                    <a:cubicBezTo>
                      <a:pt x="293" y="83"/>
                      <a:pt x="293" y="83"/>
                      <a:pt x="293" y="83"/>
                    </a:cubicBezTo>
                    <a:cubicBezTo>
                      <a:pt x="292" y="80"/>
                      <a:pt x="292" y="80"/>
                      <a:pt x="292" y="80"/>
                    </a:cubicBezTo>
                    <a:cubicBezTo>
                      <a:pt x="292" y="79"/>
                      <a:pt x="292" y="79"/>
                      <a:pt x="292" y="79"/>
                    </a:cubicBezTo>
                    <a:cubicBezTo>
                      <a:pt x="292" y="79"/>
                      <a:pt x="291" y="77"/>
                      <a:pt x="291" y="77"/>
                    </a:cubicBezTo>
                    <a:cubicBezTo>
                      <a:pt x="291" y="76"/>
                      <a:pt x="290" y="74"/>
                      <a:pt x="290" y="74"/>
                    </a:cubicBezTo>
                    <a:cubicBezTo>
                      <a:pt x="290" y="74"/>
                      <a:pt x="290" y="73"/>
                      <a:pt x="290" y="73"/>
                    </a:cubicBezTo>
                    <a:cubicBezTo>
                      <a:pt x="290" y="72"/>
                      <a:pt x="290" y="72"/>
                      <a:pt x="290" y="72"/>
                    </a:cubicBezTo>
                    <a:cubicBezTo>
                      <a:pt x="290" y="71"/>
                      <a:pt x="289" y="70"/>
                      <a:pt x="288" y="69"/>
                    </a:cubicBezTo>
                    <a:cubicBezTo>
                      <a:pt x="287" y="67"/>
                      <a:pt x="287" y="67"/>
                      <a:pt x="287" y="67"/>
                    </a:cubicBezTo>
                    <a:cubicBezTo>
                      <a:pt x="287" y="67"/>
                      <a:pt x="285" y="65"/>
                      <a:pt x="284" y="64"/>
                    </a:cubicBezTo>
                    <a:cubicBezTo>
                      <a:pt x="284" y="62"/>
                      <a:pt x="284" y="62"/>
                      <a:pt x="283" y="61"/>
                    </a:cubicBezTo>
                    <a:cubicBezTo>
                      <a:pt x="283" y="59"/>
                      <a:pt x="281" y="57"/>
                      <a:pt x="280" y="57"/>
                    </a:cubicBezTo>
                    <a:cubicBezTo>
                      <a:pt x="280" y="57"/>
                      <a:pt x="279" y="54"/>
                      <a:pt x="279" y="53"/>
                    </a:cubicBezTo>
                    <a:cubicBezTo>
                      <a:pt x="278" y="53"/>
                      <a:pt x="276" y="52"/>
                      <a:pt x="276" y="52"/>
                    </a:cubicBezTo>
                    <a:cubicBezTo>
                      <a:pt x="275" y="52"/>
                      <a:pt x="273" y="51"/>
                      <a:pt x="273" y="51"/>
                    </a:cubicBezTo>
                    <a:cubicBezTo>
                      <a:pt x="270" y="50"/>
                      <a:pt x="270" y="50"/>
                      <a:pt x="270" y="50"/>
                    </a:cubicBezTo>
                    <a:cubicBezTo>
                      <a:pt x="267" y="47"/>
                      <a:pt x="267" y="47"/>
                      <a:pt x="267" y="47"/>
                    </a:cubicBezTo>
                    <a:cubicBezTo>
                      <a:pt x="267" y="47"/>
                      <a:pt x="266" y="47"/>
                      <a:pt x="265" y="46"/>
                    </a:cubicBezTo>
                    <a:cubicBezTo>
                      <a:pt x="265" y="46"/>
                      <a:pt x="264" y="44"/>
                      <a:pt x="264" y="44"/>
                    </a:cubicBezTo>
                    <a:cubicBezTo>
                      <a:pt x="263" y="42"/>
                      <a:pt x="263" y="42"/>
                      <a:pt x="263" y="42"/>
                    </a:cubicBezTo>
                    <a:cubicBezTo>
                      <a:pt x="257" y="40"/>
                      <a:pt x="257" y="40"/>
                      <a:pt x="257" y="40"/>
                    </a:cubicBezTo>
                    <a:cubicBezTo>
                      <a:pt x="257" y="40"/>
                      <a:pt x="256" y="38"/>
                      <a:pt x="256" y="38"/>
                    </a:cubicBezTo>
                    <a:cubicBezTo>
                      <a:pt x="256" y="37"/>
                      <a:pt x="255" y="37"/>
                      <a:pt x="255" y="36"/>
                    </a:cubicBezTo>
                    <a:cubicBezTo>
                      <a:pt x="255" y="35"/>
                      <a:pt x="254" y="35"/>
                      <a:pt x="254" y="34"/>
                    </a:cubicBezTo>
                    <a:cubicBezTo>
                      <a:pt x="254" y="33"/>
                      <a:pt x="253" y="33"/>
                      <a:pt x="253" y="33"/>
                    </a:cubicBezTo>
                    <a:cubicBezTo>
                      <a:pt x="252" y="33"/>
                      <a:pt x="251" y="33"/>
                      <a:pt x="251" y="33"/>
                    </a:cubicBezTo>
                    <a:cubicBezTo>
                      <a:pt x="251" y="33"/>
                      <a:pt x="250" y="32"/>
                      <a:pt x="250" y="32"/>
                    </a:cubicBezTo>
                    <a:cubicBezTo>
                      <a:pt x="250" y="32"/>
                      <a:pt x="248" y="30"/>
                      <a:pt x="247" y="30"/>
                    </a:cubicBezTo>
                    <a:cubicBezTo>
                      <a:pt x="247" y="29"/>
                      <a:pt x="247" y="29"/>
                      <a:pt x="247" y="29"/>
                    </a:cubicBezTo>
                    <a:cubicBezTo>
                      <a:pt x="247" y="29"/>
                      <a:pt x="247" y="29"/>
                      <a:pt x="246" y="29"/>
                    </a:cubicBezTo>
                    <a:cubicBezTo>
                      <a:pt x="245" y="29"/>
                      <a:pt x="245" y="29"/>
                      <a:pt x="245" y="28"/>
                    </a:cubicBezTo>
                    <a:cubicBezTo>
                      <a:pt x="244" y="28"/>
                      <a:pt x="244" y="26"/>
                      <a:pt x="243" y="26"/>
                    </a:cubicBezTo>
                    <a:cubicBezTo>
                      <a:pt x="243" y="26"/>
                      <a:pt x="243" y="26"/>
                      <a:pt x="242" y="26"/>
                    </a:cubicBezTo>
                    <a:cubicBezTo>
                      <a:pt x="241" y="26"/>
                      <a:pt x="240" y="24"/>
                      <a:pt x="240" y="24"/>
                    </a:cubicBezTo>
                    <a:cubicBezTo>
                      <a:pt x="239" y="24"/>
                      <a:pt x="240" y="23"/>
                      <a:pt x="240" y="22"/>
                    </a:cubicBezTo>
                    <a:cubicBezTo>
                      <a:pt x="240" y="21"/>
                      <a:pt x="239" y="21"/>
                      <a:pt x="239" y="21"/>
                    </a:cubicBezTo>
                    <a:cubicBezTo>
                      <a:pt x="239" y="21"/>
                      <a:pt x="239" y="21"/>
                      <a:pt x="239" y="21"/>
                    </a:cubicBezTo>
                    <a:cubicBezTo>
                      <a:pt x="239" y="21"/>
                      <a:pt x="238" y="21"/>
                      <a:pt x="238" y="20"/>
                    </a:cubicBezTo>
                    <a:cubicBezTo>
                      <a:pt x="238" y="20"/>
                      <a:pt x="237" y="19"/>
                      <a:pt x="237" y="18"/>
                    </a:cubicBezTo>
                    <a:cubicBezTo>
                      <a:pt x="237" y="17"/>
                      <a:pt x="237" y="17"/>
                      <a:pt x="237" y="17"/>
                    </a:cubicBezTo>
                    <a:cubicBezTo>
                      <a:pt x="237" y="17"/>
                      <a:pt x="236" y="16"/>
                      <a:pt x="236" y="16"/>
                    </a:cubicBezTo>
                    <a:cubicBezTo>
                      <a:pt x="235" y="15"/>
                      <a:pt x="235" y="15"/>
                      <a:pt x="235" y="15"/>
                    </a:cubicBezTo>
                    <a:cubicBezTo>
                      <a:pt x="235" y="14"/>
                      <a:pt x="235" y="14"/>
                      <a:pt x="235" y="14"/>
                    </a:cubicBezTo>
                    <a:cubicBezTo>
                      <a:pt x="234" y="14"/>
                      <a:pt x="234" y="14"/>
                      <a:pt x="234" y="14"/>
                    </a:cubicBezTo>
                    <a:cubicBezTo>
                      <a:pt x="233" y="14"/>
                      <a:pt x="233" y="13"/>
                      <a:pt x="233" y="12"/>
                    </a:cubicBezTo>
                    <a:cubicBezTo>
                      <a:pt x="233" y="12"/>
                      <a:pt x="233" y="12"/>
                      <a:pt x="233" y="12"/>
                    </a:cubicBezTo>
                    <a:cubicBezTo>
                      <a:pt x="232" y="11"/>
                      <a:pt x="232" y="11"/>
                      <a:pt x="232" y="11"/>
                    </a:cubicBezTo>
                    <a:cubicBezTo>
                      <a:pt x="231" y="10"/>
                      <a:pt x="231" y="10"/>
                      <a:pt x="231" y="10"/>
                    </a:cubicBezTo>
                    <a:cubicBezTo>
                      <a:pt x="230" y="9"/>
                      <a:pt x="230" y="9"/>
                      <a:pt x="230" y="9"/>
                    </a:cubicBezTo>
                    <a:cubicBezTo>
                      <a:pt x="230" y="9"/>
                      <a:pt x="229" y="8"/>
                      <a:pt x="229" y="8"/>
                    </a:cubicBezTo>
                    <a:cubicBezTo>
                      <a:pt x="228" y="7"/>
                      <a:pt x="227" y="6"/>
                      <a:pt x="227" y="6"/>
                    </a:cubicBezTo>
                    <a:cubicBezTo>
                      <a:pt x="227" y="6"/>
                      <a:pt x="227" y="5"/>
                      <a:pt x="227" y="5"/>
                    </a:cubicBezTo>
                    <a:cubicBezTo>
                      <a:pt x="227" y="5"/>
                      <a:pt x="226" y="5"/>
                      <a:pt x="226" y="5"/>
                    </a:cubicBezTo>
                    <a:cubicBezTo>
                      <a:pt x="224" y="5"/>
                      <a:pt x="224" y="5"/>
                      <a:pt x="224" y="5"/>
                    </a:cubicBezTo>
                    <a:cubicBezTo>
                      <a:pt x="224" y="3"/>
                      <a:pt x="224" y="3"/>
                      <a:pt x="224" y="3"/>
                    </a:cubicBezTo>
                    <a:cubicBezTo>
                      <a:pt x="224" y="3"/>
                      <a:pt x="224" y="3"/>
                      <a:pt x="223" y="3"/>
                    </a:cubicBezTo>
                    <a:cubicBezTo>
                      <a:pt x="222" y="3"/>
                      <a:pt x="222" y="2"/>
                      <a:pt x="222" y="2"/>
                    </a:cubicBezTo>
                    <a:cubicBezTo>
                      <a:pt x="222" y="1"/>
                      <a:pt x="222" y="1"/>
                      <a:pt x="222" y="1"/>
                    </a:cubicBezTo>
                    <a:cubicBezTo>
                      <a:pt x="219" y="2"/>
                      <a:pt x="219" y="2"/>
                      <a:pt x="219" y="2"/>
                    </a:cubicBezTo>
                    <a:cubicBezTo>
                      <a:pt x="219" y="2"/>
                      <a:pt x="219" y="2"/>
                      <a:pt x="219" y="2"/>
                    </a:cubicBezTo>
                    <a:cubicBezTo>
                      <a:pt x="219" y="2"/>
                      <a:pt x="217" y="1"/>
                      <a:pt x="217" y="1"/>
                    </a:cubicBezTo>
                    <a:cubicBezTo>
                      <a:pt x="217" y="0"/>
                      <a:pt x="216" y="0"/>
                      <a:pt x="216" y="0"/>
                    </a:cubicBezTo>
                    <a:cubicBezTo>
                      <a:pt x="215" y="1"/>
                      <a:pt x="215" y="1"/>
                      <a:pt x="215" y="1"/>
                    </a:cubicBezTo>
                    <a:cubicBezTo>
                      <a:pt x="213" y="1"/>
                      <a:pt x="213" y="1"/>
                      <a:pt x="213" y="1"/>
                    </a:cubicBezTo>
                    <a:cubicBezTo>
                      <a:pt x="212" y="1"/>
                      <a:pt x="212" y="1"/>
                      <a:pt x="212" y="1"/>
                    </a:cubicBezTo>
                    <a:cubicBezTo>
                      <a:pt x="211" y="0"/>
                      <a:pt x="211" y="0"/>
                      <a:pt x="211" y="0"/>
                    </a:cubicBezTo>
                    <a:cubicBezTo>
                      <a:pt x="208" y="1"/>
                      <a:pt x="207" y="1"/>
                      <a:pt x="207" y="1"/>
                    </a:cubicBezTo>
                    <a:cubicBezTo>
                      <a:pt x="204" y="2"/>
                      <a:pt x="199" y="5"/>
                      <a:pt x="199" y="7"/>
                    </a:cubicBezTo>
                    <a:cubicBezTo>
                      <a:pt x="198" y="9"/>
                      <a:pt x="199" y="14"/>
                      <a:pt x="197" y="15"/>
                    </a:cubicBezTo>
                    <a:cubicBezTo>
                      <a:pt x="194" y="15"/>
                      <a:pt x="191" y="20"/>
                      <a:pt x="190" y="20"/>
                    </a:cubicBezTo>
                    <a:cubicBezTo>
                      <a:pt x="181" y="25"/>
                      <a:pt x="181" y="25"/>
                      <a:pt x="181" y="25"/>
                    </a:cubicBezTo>
                    <a:cubicBezTo>
                      <a:pt x="181" y="25"/>
                      <a:pt x="174" y="28"/>
                      <a:pt x="170" y="28"/>
                    </a:cubicBezTo>
                    <a:cubicBezTo>
                      <a:pt x="166" y="29"/>
                      <a:pt x="163" y="32"/>
                      <a:pt x="163" y="32"/>
                    </a:cubicBezTo>
                    <a:cubicBezTo>
                      <a:pt x="158" y="39"/>
                      <a:pt x="158" y="39"/>
                      <a:pt x="158" y="39"/>
                    </a:cubicBezTo>
                    <a:cubicBezTo>
                      <a:pt x="150" y="40"/>
                      <a:pt x="150" y="40"/>
                      <a:pt x="150" y="40"/>
                    </a:cubicBezTo>
                    <a:cubicBezTo>
                      <a:pt x="146" y="36"/>
                      <a:pt x="146" y="36"/>
                      <a:pt x="146" y="36"/>
                    </a:cubicBezTo>
                    <a:cubicBezTo>
                      <a:pt x="142" y="37"/>
                      <a:pt x="142" y="37"/>
                      <a:pt x="142" y="37"/>
                    </a:cubicBezTo>
                    <a:cubicBezTo>
                      <a:pt x="141" y="36"/>
                      <a:pt x="141" y="36"/>
                      <a:pt x="141" y="36"/>
                    </a:cubicBezTo>
                    <a:cubicBezTo>
                      <a:pt x="139" y="37"/>
                      <a:pt x="139" y="37"/>
                      <a:pt x="139" y="37"/>
                    </a:cubicBezTo>
                    <a:cubicBezTo>
                      <a:pt x="127" y="36"/>
                      <a:pt x="127" y="36"/>
                      <a:pt x="127" y="36"/>
                    </a:cubicBezTo>
                    <a:cubicBezTo>
                      <a:pt x="121" y="39"/>
                      <a:pt x="121" y="39"/>
                      <a:pt x="121" y="39"/>
                    </a:cubicBezTo>
                    <a:cubicBezTo>
                      <a:pt x="110" y="38"/>
                      <a:pt x="110" y="38"/>
                      <a:pt x="110" y="38"/>
                    </a:cubicBezTo>
                    <a:cubicBezTo>
                      <a:pt x="110" y="38"/>
                      <a:pt x="102" y="39"/>
                      <a:pt x="100" y="39"/>
                    </a:cubicBezTo>
                    <a:cubicBezTo>
                      <a:pt x="97" y="39"/>
                      <a:pt x="97" y="39"/>
                      <a:pt x="97" y="39"/>
                    </a:cubicBezTo>
                    <a:cubicBezTo>
                      <a:pt x="95" y="38"/>
                      <a:pt x="93" y="36"/>
                      <a:pt x="93" y="36"/>
                    </a:cubicBezTo>
                    <a:cubicBezTo>
                      <a:pt x="93" y="36"/>
                      <a:pt x="89" y="37"/>
                      <a:pt x="88" y="38"/>
                    </a:cubicBezTo>
                    <a:cubicBezTo>
                      <a:pt x="87" y="39"/>
                      <a:pt x="83" y="44"/>
                      <a:pt x="83" y="44"/>
                    </a:cubicBezTo>
                    <a:cubicBezTo>
                      <a:pt x="83" y="45"/>
                      <a:pt x="83" y="45"/>
                      <a:pt x="83" y="45"/>
                    </a:cubicBezTo>
                    <a:cubicBezTo>
                      <a:pt x="85" y="50"/>
                      <a:pt x="85" y="50"/>
                      <a:pt x="85" y="50"/>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1" y="53"/>
                      <a:pt x="81" y="53"/>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5"/>
                      <a:pt x="80" y="55"/>
                      <a:pt x="79" y="55"/>
                    </a:cubicBezTo>
                    <a:cubicBezTo>
                      <a:pt x="79" y="56"/>
                      <a:pt x="78"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6" y="57"/>
                      <a:pt x="76" y="57"/>
                      <a:pt x="76" y="57"/>
                    </a:cubicBezTo>
                    <a:cubicBezTo>
                      <a:pt x="73" y="60"/>
                      <a:pt x="73" y="60"/>
                      <a:pt x="73" y="60"/>
                    </a:cubicBezTo>
                    <a:cubicBezTo>
                      <a:pt x="69" y="61"/>
                      <a:pt x="69" y="61"/>
                      <a:pt x="69" y="61"/>
                    </a:cubicBezTo>
                    <a:close/>
                  </a:path>
                </a:pathLst>
              </a:custGeom>
              <a:pattFill prst="ltDnDiag">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9" name="Freeform 92"/>
              <p:cNvSpPr>
                <a:spLocks noEditPoints="1"/>
              </p:cNvSpPr>
              <p:nvPr/>
            </p:nvSpPr>
            <p:spPr bwMode="auto">
              <a:xfrm>
                <a:off x="5078738" y="538527"/>
                <a:ext cx="643167" cy="1694015"/>
              </a:xfrm>
              <a:custGeom>
                <a:avLst/>
                <a:gdLst>
                  <a:gd name="T0" fmla="*/ 246 w 282"/>
                  <a:gd name="T1" fmla="*/ 59 h 766"/>
                  <a:gd name="T2" fmla="*/ 210 w 282"/>
                  <a:gd name="T3" fmla="*/ 30 h 766"/>
                  <a:gd name="T4" fmla="*/ 183 w 282"/>
                  <a:gd name="T5" fmla="*/ 8 h 766"/>
                  <a:gd name="T6" fmla="*/ 167 w 282"/>
                  <a:gd name="T7" fmla="*/ 32 h 766"/>
                  <a:gd name="T8" fmla="*/ 123 w 282"/>
                  <a:gd name="T9" fmla="*/ 69 h 766"/>
                  <a:gd name="T10" fmla="*/ 100 w 282"/>
                  <a:gd name="T11" fmla="*/ 111 h 766"/>
                  <a:gd name="T12" fmla="*/ 65 w 282"/>
                  <a:gd name="T13" fmla="*/ 180 h 766"/>
                  <a:gd name="T14" fmla="*/ 52 w 282"/>
                  <a:gd name="T15" fmla="*/ 265 h 766"/>
                  <a:gd name="T16" fmla="*/ 15 w 282"/>
                  <a:gd name="T17" fmla="*/ 333 h 766"/>
                  <a:gd name="T18" fmla="*/ 25 w 282"/>
                  <a:gd name="T19" fmla="*/ 418 h 766"/>
                  <a:gd name="T20" fmla="*/ 27 w 282"/>
                  <a:gd name="T21" fmla="*/ 466 h 766"/>
                  <a:gd name="T22" fmla="*/ 29 w 282"/>
                  <a:gd name="T23" fmla="*/ 515 h 766"/>
                  <a:gd name="T24" fmla="*/ 13 w 282"/>
                  <a:gd name="T25" fmla="*/ 535 h 766"/>
                  <a:gd name="T26" fmla="*/ 8 w 282"/>
                  <a:gd name="T27" fmla="*/ 567 h 766"/>
                  <a:gd name="T28" fmla="*/ 10 w 282"/>
                  <a:gd name="T29" fmla="*/ 603 h 766"/>
                  <a:gd name="T30" fmla="*/ 12 w 282"/>
                  <a:gd name="T31" fmla="*/ 616 h 766"/>
                  <a:gd name="T32" fmla="*/ 19 w 282"/>
                  <a:gd name="T33" fmla="*/ 636 h 766"/>
                  <a:gd name="T34" fmla="*/ 25 w 282"/>
                  <a:gd name="T35" fmla="*/ 655 h 766"/>
                  <a:gd name="T36" fmla="*/ 46 w 282"/>
                  <a:gd name="T37" fmla="*/ 685 h 766"/>
                  <a:gd name="T38" fmla="*/ 50 w 282"/>
                  <a:gd name="T39" fmla="*/ 705 h 766"/>
                  <a:gd name="T40" fmla="*/ 60 w 282"/>
                  <a:gd name="T41" fmla="*/ 739 h 766"/>
                  <a:gd name="T42" fmla="*/ 64 w 282"/>
                  <a:gd name="T43" fmla="*/ 764 h 766"/>
                  <a:gd name="T44" fmla="*/ 93 w 282"/>
                  <a:gd name="T45" fmla="*/ 758 h 766"/>
                  <a:gd name="T46" fmla="*/ 107 w 282"/>
                  <a:gd name="T47" fmla="*/ 752 h 766"/>
                  <a:gd name="T48" fmla="*/ 114 w 282"/>
                  <a:gd name="T49" fmla="*/ 729 h 766"/>
                  <a:gd name="T50" fmla="*/ 122 w 282"/>
                  <a:gd name="T51" fmla="*/ 717 h 766"/>
                  <a:gd name="T52" fmla="*/ 158 w 282"/>
                  <a:gd name="T53" fmla="*/ 688 h 766"/>
                  <a:gd name="T54" fmla="*/ 165 w 282"/>
                  <a:gd name="T55" fmla="*/ 629 h 766"/>
                  <a:gd name="T56" fmla="*/ 163 w 282"/>
                  <a:gd name="T57" fmla="*/ 590 h 766"/>
                  <a:gd name="T58" fmla="*/ 182 w 282"/>
                  <a:gd name="T59" fmla="*/ 559 h 766"/>
                  <a:gd name="T60" fmla="*/ 191 w 282"/>
                  <a:gd name="T61" fmla="*/ 558 h 766"/>
                  <a:gd name="T62" fmla="*/ 205 w 282"/>
                  <a:gd name="T63" fmla="*/ 541 h 766"/>
                  <a:gd name="T64" fmla="*/ 207 w 282"/>
                  <a:gd name="T65" fmla="*/ 514 h 766"/>
                  <a:gd name="T66" fmla="*/ 199 w 282"/>
                  <a:gd name="T67" fmla="*/ 493 h 766"/>
                  <a:gd name="T68" fmla="*/ 180 w 282"/>
                  <a:gd name="T69" fmla="*/ 467 h 766"/>
                  <a:gd name="T70" fmla="*/ 161 w 282"/>
                  <a:gd name="T71" fmla="*/ 459 h 766"/>
                  <a:gd name="T72" fmla="*/ 151 w 282"/>
                  <a:gd name="T73" fmla="*/ 424 h 766"/>
                  <a:gd name="T74" fmla="*/ 157 w 282"/>
                  <a:gd name="T75" fmla="*/ 407 h 766"/>
                  <a:gd name="T76" fmla="*/ 154 w 282"/>
                  <a:gd name="T77" fmla="*/ 369 h 766"/>
                  <a:gd name="T78" fmla="*/ 168 w 282"/>
                  <a:gd name="T79" fmla="*/ 350 h 766"/>
                  <a:gd name="T80" fmla="*/ 182 w 282"/>
                  <a:gd name="T81" fmla="*/ 325 h 766"/>
                  <a:gd name="T82" fmla="*/ 196 w 282"/>
                  <a:gd name="T83" fmla="*/ 307 h 766"/>
                  <a:gd name="T84" fmla="*/ 210 w 282"/>
                  <a:gd name="T85" fmla="*/ 295 h 766"/>
                  <a:gd name="T86" fmla="*/ 225 w 282"/>
                  <a:gd name="T87" fmla="*/ 266 h 766"/>
                  <a:gd name="T88" fmla="*/ 229 w 282"/>
                  <a:gd name="T89" fmla="*/ 238 h 766"/>
                  <a:gd name="T90" fmla="*/ 225 w 282"/>
                  <a:gd name="T91" fmla="*/ 219 h 766"/>
                  <a:gd name="T92" fmla="*/ 229 w 282"/>
                  <a:gd name="T93" fmla="*/ 198 h 766"/>
                  <a:gd name="T94" fmla="*/ 242 w 282"/>
                  <a:gd name="T95" fmla="*/ 187 h 766"/>
                  <a:gd name="T96" fmla="*/ 258 w 282"/>
                  <a:gd name="T97" fmla="*/ 170 h 766"/>
                  <a:gd name="T98" fmla="*/ 269 w 282"/>
                  <a:gd name="T99" fmla="*/ 173 h 766"/>
                  <a:gd name="T100" fmla="*/ 275 w 282"/>
                  <a:gd name="T101" fmla="*/ 169 h 766"/>
                  <a:gd name="T102" fmla="*/ 279 w 282"/>
                  <a:gd name="T103" fmla="*/ 165 h 766"/>
                  <a:gd name="T104" fmla="*/ 266 w 282"/>
                  <a:gd name="T105" fmla="*/ 119 h 766"/>
                  <a:gd name="T106" fmla="*/ 164 w 282"/>
                  <a:gd name="T107" fmla="*/ 699 h 766"/>
                  <a:gd name="T108" fmla="*/ 174 w 282"/>
                  <a:gd name="T109" fmla="*/ 650 h 766"/>
                  <a:gd name="T110" fmla="*/ 175 w 282"/>
                  <a:gd name="T111" fmla="*/ 673 h 766"/>
                  <a:gd name="T112" fmla="*/ 165 w 282"/>
                  <a:gd name="T113" fmla="*/ 710 h 766"/>
                  <a:gd name="T114" fmla="*/ 210 w 282"/>
                  <a:gd name="T115" fmla="*/ 625 h 766"/>
                  <a:gd name="T116" fmla="*/ 229 w 282"/>
                  <a:gd name="T117" fmla="*/ 607 h 766"/>
                  <a:gd name="T118" fmla="*/ 224 w 282"/>
                  <a:gd name="T119" fmla="*/ 631 h 766"/>
                  <a:gd name="T120" fmla="*/ 216 w 282"/>
                  <a:gd name="T121" fmla="*/ 66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766">
                    <a:moveTo>
                      <a:pt x="255" y="88"/>
                    </a:moveTo>
                    <a:cubicBezTo>
                      <a:pt x="255" y="87"/>
                      <a:pt x="255" y="87"/>
                      <a:pt x="255" y="87"/>
                    </a:cubicBezTo>
                    <a:cubicBezTo>
                      <a:pt x="255" y="87"/>
                      <a:pt x="253" y="83"/>
                      <a:pt x="254" y="81"/>
                    </a:cubicBezTo>
                    <a:cubicBezTo>
                      <a:pt x="254" y="81"/>
                      <a:pt x="254" y="81"/>
                      <a:pt x="254" y="80"/>
                    </a:cubicBezTo>
                    <a:cubicBezTo>
                      <a:pt x="254" y="79"/>
                      <a:pt x="254" y="79"/>
                      <a:pt x="254" y="79"/>
                    </a:cubicBezTo>
                    <a:cubicBezTo>
                      <a:pt x="250" y="80"/>
                      <a:pt x="250" y="80"/>
                      <a:pt x="250" y="80"/>
                    </a:cubicBezTo>
                    <a:cubicBezTo>
                      <a:pt x="247" y="76"/>
                      <a:pt x="247" y="76"/>
                      <a:pt x="247" y="76"/>
                    </a:cubicBezTo>
                    <a:cubicBezTo>
                      <a:pt x="248" y="71"/>
                      <a:pt x="248" y="71"/>
                      <a:pt x="248" y="71"/>
                    </a:cubicBezTo>
                    <a:cubicBezTo>
                      <a:pt x="246" y="59"/>
                      <a:pt x="246" y="59"/>
                      <a:pt x="246" y="59"/>
                    </a:cubicBezTo>
                    <a:cubicBezTo>
                      <a:pt x="248" y="53"/>
                      <a:pt x="248" y="53"/>
                      <a:pt x="248" y="53"/>
                    </a:cubicBezTo>
                    <a:cubicBezTo>
                      <a:pt x="242" y="50"/>
                      <a:pt x="242" y="50"/>
                      <a:pt x="242" y="50"/>
                    </a:cubicBezTo>
                    <a:cubicBezTo>
                      <a:pt x="238" y="44"/>
                      <a:pt x="238" y="44"/>
                      <a:pt x="238" y="44"/>
                    </a:cubicBezTo>
                    <a:cubicBezTo>
                      <a:pt x="238" y="44"/>
                      <a:pt x="237" y="46"/>
                      <a:pt x="236" y="45"/>
                    </a:cubicBezTo>
                    <a:cubicBezTo>
                      <a:pt x="235" y="44"/>
                      <a:pt x="230" y="36"/>
                      <a:pt x="230" y="36"/>
                    </a:cubicBezTo>
                    <a:cubicBezTo>
                      <a:pt x="221" y="33"/>
                      <a:pt x="221" y="33"/>
                      <a:pt x="221" y="33"/>
                    </a:cubicBezTo>
                    <a:cubicBezTo>
                      <a:pt x="217" y="31"/>
                      <a:pt x="217" y="31"/>
                      <a:pt x="217" y="31"/>
                    </a:cubicBezTo>
                    <a:cubicBezTo>
                      <a:pt x="212" y="30"/>
                      <a:pt x="212" y="30"/>
                      <a:pt x="212" y="30"/>
                    </a:cubicBezTo>
                    <a:cubicBezTo>
                      <a:pt x="212" y="30"/>
                      <a:pt x="211" y="32"/>
                      <a:pt x="210" y="30"/>
                    </a:cubicBezTo>
                    <a:cubicBezTo>
                      <a:pt x="209" y="28"/>
                      <a:pt x="207" y="26"/>
                      <a:pt x="207" y="26"/>
                    </a:cubicBezTo>
                    <a:cubicBezTo>
                      <a:pt x="203" y="27"/>
                      <a:pt x="203" y="27"/>
                      <a:pt x="203" y="27"/>
                    </a:cubicBezTo>
                    <a:cubicBezTo>
                      <a:pt x="200" y="23"/>
                      <a:pt x="200" y="23"/>
                      <a:pt x="200" y="23"/>
                    </a:cubicBezTo>
                    <a:cubicBezTo>
                      <a:pt x="200" y="23"/>
                      <a:pt x="199" y="23"/>
                      <a:pt x="198" y="23"/>
                    </a:cubicBezTo>
                    <a:cubicBezTo>
                      <a:pt x="197" y="22"/>
                      <a:pt x="195" y="21"/>
                      <a:pt x="195" y="21"/>
                    </a:cubicBezTo>
                    <a:cubicBezTo>
                      <a:pt x="192" y="16"/>
                      <a:pt x="192" y="16"/>
                      <a:pt x="192" y="16"/>
                    </a:cubicBezTo>
                    <a:cubicBezTo>
                      <a:pt x="188" y="14"/>
                      <a:pt x="188" y="14"/>
                      <a:pt x="188" y="14"/>
                    </a:cubicBezTo>
                    <a:cubicBezTo>
                      <a:pt x="183" y="12"/>
                      <a:pt x="183" y="12"/>
                      <a:pt x="183" y="12"/>
                    </a:cubicBezTo>
                    <a:cubicBezTo>
                      <a:pt x="183" y="8"/>
                      <a:pt x="183" y="8"/>
                      <a:pt x="183" y="8"/>
                    </a:cubicBezTo>
                    <a:cubicBezTo>
                      <a:pt x="176" y="4"/>
                      <a:pt x="176" y="4"/>
                      <a:pt x="176" y="4"/>
                    </a:cubicBezTo>
                    <a:cubicBezTo>
                      <a:pt x="176" y="4"/>
                      <a:pt x="175" y="2"/>
                      <a:pt x="176" y="2"/>
                    </a:cubicBezTo>
                    <a:cubicBezTo>
                      <a:pt x="177" y="1"/>
                      <a:pt x="180" y="1"/>
                      <a:pt x="182" y="1"/>
                    </a:cubicBezTo>
                    <a:cubicBezTo>
                      <a:pt x="177" y="0"/>
                      <a:pt x="177" y="0"/>
                      <a:pt x="177" y="0"/>
                    </a:cubicBezTo>
                    <a:cubicBezTo>
                      <a:pt x="171" y="5"/>
                      <a:pt x="171" y="5"/>
                      <a:pt x="171" y="5"/>
                    </a:cubicBezTo>
                    <a:cubicBezTo>
                      <a:pt x="168" y="5"/>
                      <a:pt x="168" y="5"/>
                      <a:pt x="168" y="5"/>
                    </a:cubicBezTo>
                    <a:cubicBezTo>
                      <a:pt x="168" y="5"/>
                      <a:pt x="166" y="6"/>
                      <a:pt x="166" y="7"/>
                    </a:cubicBezTo>
                    <a:cubicBezTo>
                      <a:pt x="167" y="8"/>
                      <a:pt x="169" y="17"/>
                      <a:pt x="170" y="19"/>
                    </a:cubicBezTo>
                    <a:cubicBezTo>
                      <a:pt x="171" y="20"/>
                      <a:pt x="171" y="27"/>
                      <a:pt x="167" y="32"/>
                    </a:cubicBezTo>
                    <a:cubicBezTo>
                      <a:pt x="171" y="36"/>
                      <a:pt x="171" y="36"/>
                      <a:pt x="171" y="36"/>
                    </a:cubicBezTo>
                    <a:cubicBezTo>
                      <a:pt x="167" y="41"/>
                      <a:pt x="167" y="41"/>
                      <a:pt x="167" y="41"/>
                    </a:cubicBezTo>
                    <a:cubicBezTo>
                      <a:pt x="161" y="42"/>
                      <a:pt x="161" y="42"/>
                      <a:pt x="161" y="42"/>
                    </a:cubicBezTo>
                    <a:cubicBezTo>
                      <a:pt x="161" y="42"/>
                      <a:pt x="155" y="41"/>
                      <a:pt x="154" y="40"/>
                    </a:cubicBezTo>
                    <a:cubicBezTo>
                      <a:pt x="153" y="39"/>
                      <a:pt x="148" y="37"/>
                      <a:pt x="147" y="37"/>
                    </a:cubicBezTo>
                    <a:cubicBezTo>
                      <a:pt x="145" y="38"/>
                      <a:pt x="131" y="37"/>
                      <a:pt x="131" y="37"/>
                    </a:cubicBezTo>
                    <a:cubicBezTo>
                      <a:pt x="128" y="41"/>
                      <a:pt x="129" y="62"/>
                      <a:pt x="130" y="65"/>
                    </a:cubicBezTo>
                    <a:cubicBezTo>
                      <a:pt x="128" y="69"/>
                      <a:pt x="128" y="69"/>
                      <a:pt x="128" y="69"/>
                    </a:cubicBezTo>
                    <a:cubicBezTo>
                      <a:pt x="123" y="69"/>
                      <a:pt x="123" y="69"/>
                      <a:pt x="123" y="69"/>
                    </a:cubicBezTo>
                    <a:cubicBezTo>
                      <a:pt x="113" y="64"/>
                      <a:pt x="113" y="64"/>
                      <a:pt x="113" y="64"/>
                    </a:cubicBezTo>
                    <a:cubicBezTo>
                      <a:pt x="109" y="72"/>
                      <a:pt x="109" y="72"/>
                      <a:pt x="109" y="72"/>
                    </a:cubicBezTo>
                    <a:cubicBezTo>
                      <a:pt x="109" y="72"/>
                      <a:pt x="105" y="76"/>
                      <a:pt x="105" y="78"/>
                    </a:cubicBezTo>
                    <a:cubicBezTo>
                      <a:pt x="105" y="79"/>
                      <a:pt x="103" y="83"/>
                      <a:pt x="103" y="83"/>
                    </a:cubicBezTo>
                    <a:cubicBezTo>
                      <a:pt x="103" y="84"/>
                      <a:pt x="103" y="91"/>
                      <a:pt x="103" y="91"/>
                    </a:cubicBezTo>
                    <a:cubicBezTo>
                      <a:pt x="101" y="95"/>
                      <a:pt x="101" y="95"/>
                      <a:pt x="101" y="95"/>
                    </a:cubicBezTo>
                    <a:cubicBezTo>
                      <a:pt x="95" y="99"/>
                      <a:pt x="95" y="99"/>
                      <a:pt x="95" y="99"/>
                    </a:cubicBezTo>
                    <a:cubicBezTo>
                      <a:pt x="95" y="104"/>
                      <a:pt x="95" y="104"/>
                      <a:pt x="95" y="104"/>
                    </a:cubicBezTo>
                    <a:cubicBezTo>
                      <a:pt x="95" y="104"/>
                      <a:pt x="98" y="110"/>
                      <a:pt x="100" y="111"/>
                    </a:cubicBezTo>
                    <a:cubicBezTo>
                      <a:pt x="101" y="113"/>
                      <a:pt x="103" y="121"/>
                      <a:pt x="103" y="121"/>
                    </a:cubicBezTo>
                    <a:cubicBezTo>
                      <a:pt x="103" y="121"/>
                      <a:pt x="100" y="128"/>
                      <a:pt x="99" y="130"/>
                    </a:cubicBezTo>
                    <a:cubicBezTo>
                      <a:pt x="98" y="132"/>
                      <a:pt x="90" y="142"/>
                      <a:pt x="90" y="142"/>
                    </a:cubicBezTo>
                    <a:cubicBezTo>
                      <a:pt x="85" y="155"/>
                      <a:pt x="85" y="155"/>
                      <a:pt x="85" y="155"/>
                    </a:cubicBezTo>
                    <a:cubicBezTo>
                      <a:pt x="85" y="164"/>
                      <a:pt x="85" y="164"/>
                      <a:pt x="85" y="164"/>
                    </a:cubicBezTo>
                    <a:cubicBezTo>
                      <a:pt x="84" y="169"/>
                      <a:pt x="84" y="169"/>
                      <a:pt x="84" y="169"/>
                    </a:cubicBezTo>
                    <a:cubicBezTo>
                      <a:pt x="77" y="176"/>
                      <a:pt x="77" y="176"/>
                      <a:pt x="77" y="176"/>
                    </a:cubicBezTo>
                    <a:cubicBezTo>
                      <a:pt x="68" y="177"/>
                      <a:pt x="68" y="177"/>
                      <a:pt x="68" y="177"/>
                    </a:cubicBezTo>
                    <a:cubicBezTo>
                      <a:pt x="65" y="180"/>
                      <a:pt x="65" y="180"/>
                      <a:pt x="65" y="180"/>
                    </a:cubicBezTo>
                    <a:cubicBezTo>
                      <a:pt x="70" y="197"/>
                      <a:pt x="70" y="197"/>
                      <a:pt x="70" y="197"/>
                    </a:cubicBezTo>
                    <a:cubicBezTo>
                      <a:pt x="68" y="205"/>
                      <a:pt x="68" y="205"/>
                      <a:pt x="68" y="205"/>
                    </a:cubicBezTo>
                    <a:cubicBezTo>
                      <a:pt x="67" y="212"/>
                      <a:pt x="67" y="212"/>
                      <a:pt x="67" y="212"/>
                    </a:cubicBezTo>
                    <a:cubicBezTo>
                      <a:pt x="67" y="212"/>
                      <a:pt x="65" y="218"/>
                      <a:pt x="66" y="219"/>
                    </a:cubicBezTo>
                    <a:cubicBezTo>
                      <a:pt x="67" y="221"/>
                      <a:pt x="68" y="225"/>
                      <a:pt x="68" y="225"/>
                    </a:cubicBezTo>
                    <a:cubicBezTo>
                      <a:pt x="64" y="228"/>
                      <a:pt x="64" y="228"/>
                      <a:pt x="64" y="228"/>
                    </a:cubicBezTo>
                    <a:cubicBezTo>
                      <a:pt x="65" y="234"/>
                      <a:pt x="65" y="234"/>
                      <a:pt x="65" y="234"/>
                    </a:cubicBezTo>
                    <a:cubicBezTo>
                      <a:pt x="50" y="260"/>
                      <a:pt x="50" y="260"/>
                      <a:pt x="50" y="260"/>
                    </a:cubicBezTo>
                    <a:cubicBezTo>
                      <a:pt x="52" y="265"/>
                      <a:pt x="52" y="265"/>
                      <a:pt x="52" y="265"/>
                    </a:cubicBezTo>
                    <a:cubicBezTo>
                      <a:pt x="61" y="267"/>
                      <a:pt x="61" y="267"/>
                      <a:pt x="61" y="267"/>
                    </a:cubicBezTo>
                    <a:cubicBezTo>
                      <a:pt x="62" y="283"/>
                      <a:pt x="62" y="283"/>
                      <a:pt x="62" y="283"/>
                    </a:cubicBezTo>
                    <a:cubicBezTo>
                      <a:pt x="59" y="290"/>
                      <a:pt x="59" y="290"/>
                      <a:pt x="59" y="290"/>
                    </a:cubicBezTo>
                    <a:cubicBezTo>
                      <a:pt x="58" y="292"/>
                      <a:pt x="58" y="292"/>
                      <a:pt x="58" y="292"/>
                    </a:cubicBezTo>
                    <a:cubicBezTo>
                      <a:pt x="34" y="293"/>
                      <a:pt x="34" y="293"/>
                      <a:pt x="34" y="293"/>
                    </a:cubicBezTo>
                    <a:cubicBezTo>
                      <a:pt x="21" y="310"/>
                      <a:pt x="21" y="310"/>
                      <a:pt x="21" y="310"/>
                    </a:cubicBezTo>
                    <a:cubicBezTo>
                      <a:pt x="19" y="320"/>
                      <a:pt x="19" y="320"/>
                      <a:pt x="19" y="320"/>
                    </a:cubicBezTo>
                    <a:cubicBezTo>
                      <a:pt x="18" y="327"/>
                      <a:pt x="18" y="327"/>
                      <a:pt x="18" y="327"/>
                    </a:cubicBezTo>
                    <a:cubicBezTo>
                      <a:pt x="18" y="327"/>
                      <a:pt x="15" y="331"/>
                      <a:pt x="15" y="333"/>
                    </a:cubicBezTo>
                    <a:cubicBezTo>
                      <a:pt x="15" y="334"/>
                      <a:pt x="15" y="340"/>
                      <a:pt x="15" y="340"/>
                    </a:cubicBezTo>
                    <a:cubicBezTo>
                      <a:pt x="19" y="348"/>
                      <a:pt x="19" y="348"/>
                      <a:pt x="19" y="348"/>
                    </a:cubicBezTo>
                    <a:cubicBezTo>
                      <a:pt x="19" y="354"/>
                      <a:pt x="19" y="354"/>
                      <a:pt x="19" y="354"/>
                    </a:cubicBezTo>
                    <a:cubicBezTo>
                      <a:pt x="17" y="357"/>
                      <a:pt x="17" y="357"/>
                      <a:pt x="17" y="357"/>
                    </a:cubicBezTo>
                    <a:cubicBezTo>
                      <a:pt x="18" y="364"/>
                      <a:pt x="18" y="364"/>
                      <a:pt x="18" y="364"/>
                    </a:cubicBezTo>
                    <a:cubicBezTo>
                      <a:pt x="18" y="364"/>
                      <a:pt x="19" y="366"/>
                      <a:pt x="18" y="367"/>
                    </a:cubicBezTo>
                    <a:cubicBezTo>
                      <a:pt x="16" y="369"/>
                      <a:pt x="16" y="371"/>
                      <a:pt x="17" y="373"/>
                    </a:cubicBezTo>
                    <a:cubicBezTo>
                      <a:pt x="17" y="374"/>
                      <a:pt x="24" y="387"/>
                      <a:pt x="24" y="387"/>
                    </a:cubicBezTo>
                    <a:cubicBezTo>
                      <a:pt x="25" y="418"/>
                      <a:pt x="25" y="418"/>
                      <a:pt x="25" y="418"/>
                    </a:cubicBezTo>
                    <a:cubicBezTo>
                      <a:pt x="28" y="426"/>
                      <a:pt x="28" y="426"/>
                      <a:pt x="28" y="426"/>
                    </a:cubicBezTo>
                    <a:cubicBezTo>
                      <a:pt x="35" y="431"/>
                      <a:pt x="35" y="431"/>
                      <a:pt x="35" y="431"/>
                    </a:cubicBezTo>
                    <a:cubicBezTo>
                      <a:pt x="41" y="436"/>
                      <a:pt x="41" y="436"/>
                      <a:pt x="41" y="436"/>
                    </a:cubicBezTo>
                    <a:cubicBezTo>
                      <a:pt x="42" y="445"/>
                      <a:pt x="42" y="445"/>
                      <a:pt x="42" y="445"/>
                    </a:cubicBezTo>
                    <a:cubicBezTo>
                      <a:pt x="42" y="445"/>
                      <a:pt x="40" y="452"/>
                      <a:pt x="40" y="453"/>
                    </a:cubicBezTo>
                    <a:cubicBezTo>
                      <a:pt x="41" y="454"/>
                      <a:pt x="35" y="454"/>
                      <a:pt x="35" y="454"/>
                    </a:cubicBezTo>
                    <a:cubicBezTo>
                      <a:pt x="30" y="455"/>
                      <a:pt x="30" y="455"/>
                      <a:pt x="30" y="455"/>
                    </a:cubicBezTo>
                    <a:cubicBezTo>
                      <a:pt x="25" y="460"/>
                      <a:pt x="25" y="460"/>
                      <a:pt x="25" y="460"/>
                    </a:cubicBezTo>
                    <a:cubicBezTo>
                      <a:pt x="27" y="466"/>
                      <a:pt x="27" y="466"/>
                      <a:pt x="27" y="466"/>
                    </a:cubicBezTo>
                    <a:cubicBezTo>
                      <a:pt x="30" y="475"/>
                      <a:pt x="30" y="475"/>
                      <a:pt x="30" y="475"/>
                    </a:cubicBezTo>
                    <a:cubicBezTo>
                      <a:pt x="36" y="482"/>
                      <a:pt x="36" y="482"/>
                      <a:pt x="36" y="482"/>
                    </a:cubicBezTo>
                    <a:cubicBezTo>
                      <a:pt x="38" y="488"/>
                      <a:pt x="38" y="488"/>
                      <a:pt x="38" y="488"/>
                    </a:cubicBezTo>
                    <a:cubicBezTo>
                      <a:pt x="35" y="494"/>
                      <a:pt x="35" y="494"/>
                      <a:pt x="35" y="494"/>
                    </a:cubicBezTo>
                    <a:cubicBezTo>
                      <a:pt x="33" y="497"/>
                      <a:pt x="33" y="497"/>
                      <a:pt x="33" y="497"/>
                    </a:cubicBezTo>
                    <a:cubicBezTo>
                      <a:pt x="35" y="502"/>
                      <a:pt x="35" y="502"/>
                      <a:pt x="35" y="502"/>
                    </a:cubicBezTo>
                    <a:cubicBezTo>
                      <a:pt x="35" y="507"/>
                      <a:pt x="35" y="507"/>
                      <a:pt x="35" y="507"/>
                    </a:cubicBezTo>
                    <a:cubicBezTo>
                      <a:pt x="35" y="507"/>
                      <a:pt x="33" y="510"/>
                      <a:pt x="33" y="511"/>
                    </a:cubicBezTo>
                    <a:cubicBezTo>
                      <a:pt x="33" y="512"/>
                      <a:pt x="29" y="515"/>
                      <a:pt x="29" y="515"/>
                    </a:cubicBezTo>
                    <a:cubicBezTo>
                      <a:pt x="26" y="518"/>
                      <a:pt x="26" y="518"/>
                      <a:pt x="26" y="518"/>
                    </a:cubicBezTo>
                    <a:cubicBezTo>
                      <a:pt x="23" y="519"/>
                      <a:pt x="23" y="519"/>
                      <a:pt x="23" y="519"/>
                    </a:cubicBezTo>
                    <a:cubicBezTo>
                      <a:pt x="23" y="519"/>
                      <a:pt x="21" y="518"/>
                      <a:pt x="20" y="519"/>
                    </a:cubicBezTo>
                    <a:cubicBezTo>
                      <a:pt x="20" y="519"/>
                      <a:pt x="18" y="521"/>
                      <a:pt x="18" y="521"/>
                    </a:cubicBezTo>
                    <a:cubicBezTo>
                      <a:pt x="18" y="524"/>
                      <a:pt x="18" y="524"/>
                      <a:pt x="18" y="524"/>
                    </a:cubicBezTo>
                    <a:cubicBezTo>
                      <a:pt x="20" y="526"/>
                      <a:pt x="20" y="526"/>
                      <a:pt x="20" y="526"/>
                    </a:cubicBezTo>
                    <a:cubicBezTo>
                      <a:pt x="19" y="531"/>
                      <a:pt x="19" y="531"/>
                      <a:pt x="19" y="531"/>
                    </a:cubicBezTo>
                    <a:cubicBezTo>
                      <a:pt x="16" y="534"/>
                      <a:pt x="16" y="534"/>
                      <a:pt x="16" y="534"/>
                    </a:cubicBezTo>
                    <a:cubicBezTo>
                      <a:pt x="13" y="535"/>
                      <a:pt x="13" y="535"/>
                      <a:pt x="13" y="535"/>
                    </a:cubicBezTo>
                    <a:cubicBezTo>
                      <a:pt x="15" y="541"/>
                      <a:pt x="15" y="541"/>
                      <a:pt x="15" y="541"/>
                    </a:cubicBezTo>
                    <a:cubicBezTo>
                      <a:pt x="19" y="548"/>
                      <a:pt x="19" y="548"/>
                      <a:pt x="19" y="548"/>
                    </a:cubicBezTo>
                    <a:cubicBezTo>
                      <a:pt x="19" y="554"/>
                      <a:pt x="19" y="554"/>
                      <a:pt x="19" y="554"/>
                    </a:cubicBezTo>
                    <a:cubicBezTo>
                      <a:pt x="16" y="560"/>
                      <a:pt x="16" y="560"/>
                      <a:pt x="16" y="560"/>
                    </a:cubicBezTo>
                    <a:cubicBezTo>
                      <a:pt x="15" y="567"/>
                      <a:pt x="15" y="567"/>
                      <a:pt x="15" y="567"/>
                    </a:cubicBezTo>
                    <a:cubicBezTo>
                      <a:pt x="14" y="573"/>
                      <a:pt x="14" y="573"/>
                      <a:pt x="14" y="573"/>
                    </a:cubicBezTo>
                    <a:cubicBezTo>
                      <a:pt x="12" y="574"/>
                      <a:pt x="12" y="574"/>
                      <a:pt x="12" y="574"/>
                    </a:cubicBezTo>
                    <a:cubicBezTo>
                      <a:pt x="9" y="574"/>
                      <a:pt x="9" y="574"/>
                      <a:pt x="9" y="574"/>
                    </a:cubicBezTo>
                    <a:cubicBezTo>
                      <a:pt x="9" y="574"/>
                      <a:pt x="9" y="568"/>
                      <a:pt x="8" y="567"/>
                    </a:cubicBezTo>
                    <a:cubicBezTo>
                      <a:pt x="8" y="567"/>
                      <a:pt x="1" y="561"/>
                      <a:pt x="1" y="561"/>
                    </a:cubicBezTo>
                    <a:cubicBezTo>
                      <a:pt x="1" y="567"/>
                      <a:pt x="1" y="567"/>
                      <a:pt x="1" y="567"/>
                    </a:cubicBezTo>
                    <a:cubicBezTo>
                      <a:pt x="0" y="574"/>
                      <a:pt x="0" y="574"/>
                      <a:pt x="0" y="574"/>
                    </a:cubicBezTo>
                    <a:cubicBezTo>
                      <a:pt x="0" y="574"/>
                      <a:pt x="1" y="578"/>
                      <a:pt x="2" y="579"/>
                    </a:cubicBezTo>
                    <a:cubicBezTo>
                      <a:pt x="3" y="580"/>
                      <a:pt x="4" y="587"/>
                      <a:pt x="4" y="587"/>
                    </a:cubicBezTo>
                    <a:cubicBezTo>
                      <a:pt x="3" y="594"/>
                      <a:pt x="3" y="594"/>
                      <a:pt x="3" y="594"/>
                    </a:cubicBezTo>
                    <a:cubicBezTo>
                      <a:pt x="3" y="594"/>
                      <a:pt x="5" y="599"/>
                      <a:pt x="5" y="599"/>
                    </a:cubicBezTo>
                    <a:cubicBezTo>
                      <a:pt x="5" y="600"/>
                      <a:pt x="6" y="604"/>
                      <a:pt x="6" y="604"/>
                    </a:cubicBezTo>
                    <a:cubicBezTo>
                      <a:pt x="10" y="603"/>
                      <a:pt x="10" y="603"/>
                      <a:pt x="10" y="603"/>
                    </a:cubicBezTo>
                    <a:cubicBezTo>
                      <a:pt x="9" y="600"/>
                      <a:pt x="9" y="600"/>
                      <a:pt x="9" y="600"/>
                    </a:cubicBezTo>
                    <a:cubicBezTo>
                      <a:pt x="12" y="604"/>
                      <a:pt x="12" y="604"/>
                      <a:pt x="12" y="604"/>
                    </a:cubicBezTo>
                    <a:cubicBezTo>
                      <a:pt x="12" y="604"/>
                      <a:pt x="10" y="605"/>
                      <a:pt x="12" y="604"/>
                    </a:cubicBezTo>
                    <a:cubicBezTo>
                      <a:pt x="13" y="604"/>
                      <a:pt x="15" y="602"/>
                      <a:pt x="15" y="602"/>
                    </a:cubicBezTo>
                    <a:cubicBezTo>
                      <a:pt x="14" y="605"/>
                      <a:pt x="14" y="605"/>
                      <a:pt x="14" y="605"/>
                    </a:cubicBezTo>
                    <a:cubicBezTo>
                      <a:pt x="12" y="609"/>
                      <a:pt x="12" y="609"/>
                      <a:pt x="12" y="609"/>
                    </a:cubicBezTo>
                    <a:cubicBezTo>
                      <a:pt x="13" y="610"/>
                      <a:pt x="13" y="610"/>
                      <a:pt x="13" y="610"/>
                    </a:cubicBezTo>
                    <a:cubicBezTo>
                      <a:pt x="16" y="611"/>
                      <a:pt x="16" y="611"/>
                      <a:pt x="16" y="611"/>
                    </a:cubicBezTo>
                    <a:cubicBezTo>
                      <a:pt x="12" y="616"/>
                      <a:pt x="12" y="616"/>
                      <a:pt x="12" y="616"/>
                    </a:cubicBezTo>
                    <a:cubicBezTo>
                      <a:pt x="12" y="616"/>
                      <a:pt x="14" y="619"/>
                      <a:pt x="15" y="620"/>
                    </a:cubicBezTo>
                    <a:cubicBezTo>
                      <a:pt x="15" y="620"/>
                      <a:pt x="19" y="617"/>
                      <a:pt x="19" y="617"/>
                    </a:cubicBezTo>
                    <a:cubicBezTo>
                      <a:pt x="19" y="617"/>
                      <a:pt x="19" y="618"/>
                      <a:pt x="19" y="619"/>
                    </a:cubicBezTo>
                    <a:cubicBezTo>
                      <a:pt x="19" y="619"/>
                      <a:pt x="16" y="622"/>
                      <a:pt x="16" y="624"/>
                    </a:cubicBezTo>
                    <a:cubicBezTo>
                      <a:pt x="17" y="625"/>
                      <a:pt x="22" y="623"/>
                      <a:pt x="21" y="624"/>
                    </a:cubicBezTo>
                    <a:cubicBezTo>
                      <a:pt x="20" y="625"/>
                      <a:pt x="20" y="627"/>
                      <a:pt x="20" y="627"/>
                    </a:cubicBezTo>
                    <a:cubicBezTo>
                      <a:pt x="20" y="627"/>
                      <a:pt x="17" y="630"/>
                      <a:pt x="19" y="631"/>
                    </a:cubicBezTo>
                    <a:cubicBezTo>
                      <a:pt x="20" y="632"/>
                      <a:pt x="23" y="633"/>
                      <a:pt x="22" y="633"/>
                    </a:cubicBezTo>
                    <a:cubicBezTo>
                      <a:pt x="22" y="634"/>
                      <a:pt x="19" y="636"/>
                      <a:pt x="19" y="636"/>
                    </a:cubicBezTo>
                    <a:cubicBezTo>
                      <a:pt x="19" y="636"/>
                      <a:pt x="18" y="638"/>
                      <a:pt x="19" y="639"/>
                    </a:cubicBezTo>
                    <a:cubicBezTo>
                      <a:pt x="20" y="640"/>
                      <a:pt x="23" y="640"/>
                      <a:pt x="23" y="640"/>
                    </a:cubicBezTo>
                    <a:cubicBezTo>
                      <a:pt x="23" y="640"/>
                      <a:pt x="23" y="638"/>
                      <a:pt x="23" y="639"/>
                    </a:cubicBezTo>
                    <a:cubicBezTo>
                      <a:pt x="23" y="640"/>
                      <a:pt x="22" y="642"/>
                      <a:pt x="22" y="642"/>
                    </a:cubicBezTo>
                    <a:cubicBezTo>
                      <a:pt x="22" y="642"/>
                      <a:pt x="21" y="644"/>
                      <a:pt x="22" y="645"/>
                    </a:cubicBezTo>
                    <a:cubicBezTo>
                      <a:pt x="23" y="645"/>
                      <a:pt x="25" y="645"/>
                      <a:pt x="25" y="645"/>
                    </a:cubicBezTo>
                    <a:cubicBezTo>
                      <a:pt x="25" y="645"/>
                      <a:pt x="25" y="646"/>
                      <a:pt x="25" y="648"/>
                    </a:cubicBezTo>
                    <a:cubicBezTo>
                      <a:pt x="25" y="649"/>
                      <a:pt x="25" y="652"/>
                      <a:pt x="25" y="652"/>
                    </a:cubicBezTo>
                    <a:cubicBezTo>
                      <a:pt x="25" y="653"/>
                      <a:pt x="25" y="655"/>
                      <a:pt x="25" y="655"/>
                    </a:cubicBezTo>
                    <a:cubicBezTo>
                      <a:pt x="25" y="655"/>
                      <a:pt x="24" y="656"/>
                      <a:pt x="27" y="656"/>
                    </a:cubicBezTo>
                    <a:cubicBezTo>
                      <a:pt x="29" y="656"/>
                      <a:pt x="29" y="655"/>
                      <a:pt x="30" y="655"/>
                    </a:cubicBezTo>
                    <a:cubicBezTo>
                      <a:pt x="31" y="655"/>
                      <a:pt x="31" y="656"/>
                      <a:pt x="32" y="657"/>
                    </a:cubicBezTo>
                    <a:cubicBezTo>
                      <a:pt x="32" y="659"/>
                      <a:pt x="32" y="660"/>
                      <a:pt x="32" y="661"/>
                    </a:cubicBezTo>
                    <a:cubicBezTo>
                      <a:pt x="33" y="662"/>
                      <a:pt x="37" y="672"/>
                      <a:pt x="37" y="672"/>
                    </a:cubicBezTo>
                    <a:cubicBezTo>
                      <a:pt x="37" y="672"/>
                      <a:pt x="38" y="676"/>
                      <a:pt x="39" y="677"/>
                    </a:cubicBezTo>
                    <a:cubicBezTo>
                      <a:pt x="39" y="678"/>
                      <a:pt x="40" y="679"/>
                      <a:pt x="41" y="680"/>
                    </a:cubicBezTo>
                    <a:cubicBezTo>
                      <a:pt x="41" y="680"/>
                      <a:pt x="43" y="683"/>
                      <a:pt x="43" y="683"/>
                    </a:cubicBezTo>
                    <a:cubicBezTo>
                      <a:pt x="46" y="685"/>
                      <a:pt x="46" y="685"/>
                      <a:pt x="46" y="685"/>
                    </a:cubicBezTo>
                    <a:cubicBezTo>
                      <a:pt x="50" y="692"/>
                      <a:pt x="50" y="692"/>
                      <a:pt x="50" y="692"/>
                    </a:cubicBezTo>
                    <a:cubicBezTo>
                      <a:pt x="50" y="692"/>
                      <a:pt x="53" y="695"/>
                      <a:pt x="53" y="695"/>
                    </a:cubicBezTo>
                    <a:cubicBezTo>
                      <a:pt x="54" y="695"/>
                      <a:pt x="56" y="693"/>
                      <a:pt x="56" y="693"/>
                    </a:cubicBezTo>
                    <a:cubicBezTo>
                      <a:pt x="56" y="693"/>
                      <a:pt x="59" y="694"/>
                      <a:pt x="59" y="695"/>
                    </a:cubicBezTo>
                    <a:cubicBezTo>
                      <a:pt x="58" y="695"/>
                      <a:pt x="57" y="699"/>
                      <a:pt x="57" y="700"/>
                    </a:cubicBezTo>
                    <a:cubicBezTo>
                      <a:pt x="58" y="701"/>
                      <a:pt x="58" y="703"/>
                      <a:pt x="58" y="703"/>
                    </a:cubicBezTo>
                    <a:cubicBezTo>
                      <a:pt x="56" y="704"/>
                      <a:pt x="56" y="704"/>
                      <a:pt x="56" y="704"/>
                    </a:cubicBezTo>
                    <a:cubicBezTo>
                      <a:pt x="54" y="705"/>
                      <a:pt x="54" y="705"/>
                      <a:pt x="54" y="705"/>
                    </a:cubicBezTo>
                    <a:cubicBezTo>
                      <a:pt x="50" y="705"/>
                      <a:pt x="50" y="705"/>
                      <a:pt x="50" y="705"/>
                    </a:cubicBezTo>
                    <a:cubicBezTo>
                      <a:pt x="49" y="709"/>
                      <a:pt x="49" y="709"/>
                      <a:pt x="49" y="709"/>
                    </a:cubicBezTo>
                    <a:cubicBezTo>
                      <a:pt x="53" y="711"/>
                      <a:pt x="53" y="711"/>
                      <a:pt x="53" y="711"/>
                    </a:cubicBezTo>
                    <a:cubicBezTo>
                      <a:pt x="53" y="711"/>
                      <a:pt x="55" y="713"/>
                      <a:pt x="56" y="713"/>
                    </a:cubicBezTo>
                    <a:cubicBezTo>
                      <a:pt x="56" y="714"/>
                      <a:pt x="56" y="718"/>
                      <a:pt x="56" y="718"/>
                    </a:cubicBezTo>
                    <a:cubicBezTo>
                      <a:pt x="55" y="718"/>
                      <a:pt x="51" y="718"/>
                      <a:pt x="51" y="718"/>
                    </a:cubicBezTo>
                    <a:cubicBezTo>
                      <a:pt x="51" y="718"/>
                      <a:pt x="49" y="721"/>
                      <a:pt x="49" y="721"/>
                    </a:cubicBezTo>
                    <a:cubicBezTo>
                      <a:pt x="49" y="722"/>
                      <a:pt x="48" y="722"/>
                      <a:pt x="50" y="725"/>
                    </a:cubicBezTo>
                    <a:cubicBezTo>
                      <a:pt x="51" y="727"/>
                      <a:pt x="56" y="733"/>
                      <a:pt x="56" y="733"/>
                    </a:cubicBezTo>
                    <a:cubicBezTo>
                      <a:pt x="56" y="733"/>
                      <a:pt x="60" y="739"/>
                      <a:pt x="60" y="739"/>
                    </a:cubicBezTo>
                    <a:cubicBezTo>
                      <a:pt x="60" y="740"/>
                      <a:pt x="63" y="744"/>
                      <a:pt x="63" y="744"/>
                    </a:cubicBezTo>
                    <a:cubicBezTo>
                      <a:pt x="64" y="744"/>
                      <a:pt x="64" y="748"/>
                      <a:pt x="64" y="748"/>
                    </a:cubicBezTo>
                    <a:cubicBezTo>
                      <a:pt x="63" y="750"/>
                      <a:pt x="63" y="750"/>
                      <a:pt x="63" y="750"/>
                    </a:cubicBezTo>
                    <a:cubicBezTo>
                      <a:pt x="62" y="753"/>
                      <a:pt x="62" y="753"/>
                      <a:pt x="62" y="753"/>
                    </a:cubicBezTo>
                    <a:cubicBezTo>
                      <a:pt x="61" y="756"/>
                      <a:pt x="61" y="756"/>
                      <a:pt x="61" y="756"/>
                    </a:cubicBezTo>
                    <a:cubicBezTo>
                      <a:pt x="62" y="758"/>
                      <a:pt x="62" y="758"/>
                      <a:pt x="62" y="758"/>
                    </a:cubicBezTo>
                    <a:cubicBezTo>
                      <a:pt x="61" y="760"/>
                      <a:pt x="61" y="760"/>
                      <a:pt x="61" y="760"/>
                    </a:cubicBezTo>
                    <a:cubicBezTo>
                      <a:pt x="59" y="763"/>
                      <a:pt x="59" y="763"/>
                      <a:pt x="59" y="763"/>
                    </a:cubicBezTo>
                    <a:cubicBezTo>
                      <a:pt x="64" y="764"/>
                      <a:pt x="64" y="764"/>
                      <a:pt x="64" y="764"/>
                    </a:cubicBezTo>
                    <a:cubicBezTo>
                      <a:pt x="70" y="763"/>
                      <a:pt x="70" y="763"/>
                      <a:pt x="70" y="763"/>
                    </a:cubicBezTo>
                    <a:cubicBezTo>
                      <a:pt x="70" y="763"/>
                      <a:pt x="71" y="765"/>
                      <a:pt x="71" y="765"/>
                    </a:cubicBezTo>
                    <a:cubicBezTo>
                      <a:pt x="72" y="766"/>
                      <a:pt x="77" y="765"/>
                      <a:pt x="77" y="765"/>
                    </a:cubicBezTo>
                    <a:cubicBezTo>
                      <a:pt x="81" y="763"/>
                      <a:pt x="81" y="763"/>
                      <a:pt x="81" y="763"/>
                    </a:cubicBezTo>
                    <a:cubicBezTo>
                      <a:pt x="84" y="761"/>
                      <a:pt x="84" y="761"/>
                      <a:pt x="84" y="761"/>
                    </a:cubicBezTo>
                    <a:cubicBezTo>
                      <a:pt x="84" y="759"/>
                      <a:pt x="84" y="759"/>
                      <a:pt x="84" y="759"/>
                    </a:cubicBezTo>
                    <a:cubicBezTo>
                      <a:pt x="84" y="759"/>
                      <a:pt x="86" y="756"/>
                      <a:pt x="86" y="756"/>
                    </a:cubicBezTo>
                    <a:cubicBezTo>
                      <a:pt x="87" y="756"/>
                      <a:pt x="90" y="757"/>
                      <a:pt x="90" y="757"/>
                    </a:cubicBezTo>
                    <a:cubicBezTo>
                      <a:pt x="90" y="757"/>
                      <a:pt x="93" y="757"/>
                      <a:pt x="93" y="758"/>
                    </a:cubicBezTo>
                    <a:cubicBezTo>
                      <a:pt x="93" y="759"/>
                      <a:pt x="95" y="760"/>
                      <a:pt x="95" y="760"/>
                    </a:cubicBezTo>
                    <a:cubicBezTo>
                      <a:pt x="98" y="760"/>
                      <a:pt x="98" y="760"/>
                      <a:pt x="98" y="760"/>
                    </a:cubicBezTo>
                    <a:cubicBezTo>
                      <a:pt x="101" y="759"/>
                      <a:pt x="101" y="759"/>
                      <a:pt x="101" y="759"/>
                    </a:cubicBezTo>
                    <a:cubicBezTo>
                      <a:pt x="105" y="758"/>
                      <a:pt x="105" y="758"/>
                      <a:pt x="105" y="758"/>
                    </a:cubicBezTo>
                    <a:cubicBezTo>
                      <a:pt x="105" y="758"/>
                      <a:pt x="104" y="756"/>
                      <a:pt x="105" y="756"/>
                    </a:cubicBezTo>
                    <a:cubicBezTo>
                      <a:pt x="106" y="756"/>
                      <a:pt x="109" y="756"/>
                      <a:pt x="109" y="756"/>
                    </a:cubicBezTo>
                    <a:cubicBezTo>
                      <a:pt x="109" y="756"/>
                      <a:pt x="110" y="758"/>
                      <a:pt x="111" y="758"/>
                    </a:cubicBezTo>
                    <a:cubicBezTo>
                      <a:pt x="111" y="758"/>
                      <a:pt x="113" y="756"/>
                      <a:pt x="112" y="755"/>
                    </a:cubicBezTo>
                    <a:cubicBezTo>
                      <a:pt x="111" y="754"/>
                      <a:pt x="107" y="752"/>
                      <a:pt x="107" y="752"/>
                    </a:cubicBezTo>
                    <a:cubicBezTo>
                      <a:pt x="107" y="752"/>
                      <a:pt x="105" y="749"/>
                      <a:pt x="105" y="748"/>
                    </a:cubicBezTo>
                    <a:cubicBezTo>
                      <a:pt x="104" y="747"/>
                      <a:pt x="104" y="744"/>
                      <a:pt x="103" y="743"/>
                    </a:cubicBezTo>
                    <a:cubicBezTo>
                      <a:pt x="102" y="743"/>
                      <a:pt x="101" y="742"/>
                      <a:pt x="101" y="740"/>
                    </a:cubicBezTo>
                    <a:cubicBezTo>
                      <a:pt x="102" y="737"/>
                      <a:pt x="102" y="736"/>
                      <a:pt x="102" y="736"/>
                    </a:cubicBezTo>
                    <a:cubicBezTo>
                      <a:pt x="102" y="735"/>
                      <a:pt x="102" y="731"/>
                      <a:pt x="102" y="731"/>
                    </a:cubicBezTo>
                    <a:cubicBezTo>
                      <a:pt x="102" y="731"/>
                      <a:pt x="101" y="729"/>
                      <a:pt x="104" y="727"/>
                    </a:cubicBezTo>
                    <a:cubicBezTo>
                      <a:pt x="107" y="725"/>
                      <a:pt x="107" y="723"/>
                      <a:pt x="108" y="724"/>
                    </a:cubicBezTo>
                    <a:cubicBezTo>
                      <a:pt x="109" y="725"/>
                      <a:pt x="111" y="727"/>
                      <a:pt x="112" y="727"/>
                    </a:cubicBezTo>
                    <a:cubicBezTo>
                      <a:pt x="112" y="728"/>
                      <a:pt x="113" y="728"/>
                      <a:pt x="114" y="729"/>
                    </a:cubicBezTo>
                    <a:cubicBezTo>
                      <a:pt x="114" y="730"/>
                      <a:pt x="113" y="731"/>
                      <a:pt x="115" y="731"/>
                    </a:cubicBezTo>
                    <a:cubicBezTo>
                      <a:pt x="116" y="731"/>
                      <a:pt x="118" y="731"/>
                      <a:pt x="118" y="731"/>
                    </a:cubicBezTo>
                    <a:cubicBezTo>
                      <a:pt x="118" y="731"/>
                      <a:pt x="119" y="731"/>
                      <a:pt x="119" y="730"/>
                    </a:cubicBezTo>
                    <a:cubicBezTo>
                      <a:pt x="119" y="729"/>
                      <a:pt x="119" y="726"/>
                      <a:pt x="118" y="726"/>
                    </a:cubicBezTo>
                    <a:cubicBezTo>
                      <a:pt x="117" y="725"/>
                      <a:pt x="116" y="724"/>
                      <a:pt x="116" y="724"/>
                    </a:cubicBezTo>
                    <a:cubicBezTo>
                      <a:pt x="116" y="724"/>
                      <a:pt x="118" y="723"/>
                      <a:pt x="115" y="722"/>
                    </a:cubicBezTo>
                    <a:cubicBezTo>
                      <a:pt x="112" y="720"/>
                      <a:pt x="112" y="719"/>
                      <a:pt x="113" y="718"/>
                    </a:cubicBezTo>
                    <a:cubicBezTo>
                      <a:pt x="115" y="717"/>
                      <a:pt x="119" y="718"/>
                      <a:pt x="119" y="718"/>
                    </a:cubicBezTo>
                    <a:cubicBezTo>
                      <a:pt x="122" y="717"/>
                      <a:pt x="122" y="717"/>
                      <a:pt x="122" y="717"/>
                    </a:cubicBezTo>
                    <a:cubicBezTo>
                      <a:pt x="122" y="717"/>
                      <a:pt x="124" y="715"/>
                      <a:pt x="126" y="716"/>
                    </a:cubicBezTo>
                    <a:cubicBezTo>
                      <a:pt x="127" y="717"/>
                      <a:pt x="131" y="716"/>
                      <a:pt x="131" y="716"/>
                    </a:cubicBezTo>
                    <a:cubicBezTo>
                      <a:pt x="136" y="717"/>
                      <a:pt x="136" y="717"/>
                      <a:pt x="136" y="717"/>
                    </a:cubicBezTo>
                    <a:cubicBezTo>
                      <a:pt x="138" y="715"/>
                      <a:pt x="138" y="715"/>
                      <a:pt x="138" y="715"/>
                    </a:cubicBezTo>
                    <a:cubicBezTo>
                      <a:pt x="143" y="717"/>
                      <a:pt x="143" y="717"/>
                      <a:pt x="143" y="717"/>
                    </a:cubicBezTo>
                    <a:cubicBezTo>
                      <a:pt x="143" y="717"/>
                      <a:pt x="142" y="717"/>
                      <a:pt x="145" y="718"/>
                    </a:cubicBezTo>
                    <a:cubicBezTo>
                      <a:pt x="147" y="718"/>
                      <a:pt x="150" y="716"/>
                      <a:pt x="150" y="715"/>
                    </a:cubicBezTo>
                    <a:cubicBezTo>
                      <a:pt x="151" y="715"/>
                      <a:pt x="155" y="708"/>
                      <a:pt x="155" y="708"/>
                    </a:cubicBezTo>
                    <a:cubicBezTo>
                      <a:pt x="158" y="688"/>
                      <a:pt x="158" y="688"/>
                      <a:pt x="158" y="688"/>
                    </a:cubicBezTo>
                    <a:cubicBezTo>
                      <a:pt x="158" y="688"/>
                      <a:pt x="162" y="685"/>
                      <a:pt x="161" y="685"/>
                    </a:cubicBezTo>
                    <a:cubicBezTo>
                      <a:pt x="161" y="684"/>
                      <a:pt x="161" y="677"/>
                      <a:pt x="161" y="676"/>
                    </a:cubicBezTo>
                    <a:cubicBezTo>
                      <a:pt x="161" y="675"/>
                      <a:pt x="163" y="668"/>
                      <a:pt x="163" y="668"/>
                    </a:cubicBezTo>
                    <a:cubicBezTo>
                      <a:pt x="163" y="668"/>
                      <a:pt x="167" y="665"/>
                      <a:pt x="165" y="662"/>
                    </a:cubicBezTo>
                    <a:cubicBezTo>
                      <a:pt x="164" y="659"/>
                      <a:pt x="163" y="654"/>
                      <a:pt x="163" y="654"/>
                    </a:cubicBezTo>
                    <a:cubicBezTo>
                      <a:pt x="163" y="654"/>
                      <a:pt x="162" y="649"/>
                      <a:pt x="162" y="648"/>
                    </a:cubicBezTo>
                    <a:cubicBezTo>
                      <a:pt x="162" y="647"/>
                      <a:pt x="166" y="642"/>
                      <a:pt x="166" y="642"/>
                    </a:cubicBezTo>
                    <a:cubicBezTo>
                      <a:pt x="163" y="633"/>
                      <a:pt x="163" y="633"/>
                      <a:pt x="163" y="633"/>
                    </a:cubicBezTo>
                    <a:cubicBezTo>
                      <a:pt x="163" y="633"/>
                      <a:pt x="165" y="630"/>
                      <a:pt x="165" y="629"/>
                    </a:cubicBezTo>
                    <a:cubicBezTo>
                      <a:pt x="165" y="628"/>
                      <a:pt x="163" y="619"/>
                      <a:pt x="163" y="619"/>
                    </a:cubicBezTo>
                    <a:cubicBezTo>
                      <a:pt x="163" y="617"/>
                      <a:pt x="163" y="617"/>
                      <a:pt x="163" y="617"/>
                    </a:cubicBezTo>
                    <a:cubicBezTo>
                      <a:pt x="163" y="617"/>
                      <a:pt x="166" y="612"/>
                      <a:pt x="165" y="611"/>
                    </a:cubicBezTo>
                    <a:cubicBezTo>
                      <a:pt x="165" y="610"/>
                      <a:pt x="165" y="605"/>
                      <a:pt x="165" y="605"/>
                    </a:cubicBezTo>
                    <a:cubicBezTo>
                      <a:pt x="163" y="599"/>
                      <a:pt x="163" y="599"/>
                      <a:pt x="163" y="599"/>
                    </a:cubicBezTo>
                    <a:cubicBezTo>
                      <a:pt x="163" y="599"/>
                      <a:pt x="165" y="598"/>
                      <a:pt x="164" y="597"/>
                    </a:cubicBezTo>
                    <a:cubicBezTo>
                      <a:pt x="163" y="595"/>
                      <a:pt x="162" y="594"/>
                      <a:pt x="162" y="594"/>
                    </a:cubicBezTo>
                    <a:cubicBezTo>
                      <a:pt x="162" y="592"/>
                      <a:pt x="162" y="592"/>
                      <a:pt x="162" y="592"/>
                    </a:cubicBezTo>
                    <a:cubicBezTo>
                      <a:pt x="163" y="590"/>
                      <a:pt x="163" y="590"/>
                      <a:pt x="163" y="590"/>
                    </a:cubicBezTo>
                    <a:cubicBezTo>
                      <a:pt x="165" y="588"/>
                      <a:pt x="165" y="588"/>
                      <a:pt x="165" y="588"/>
                    </a:cubicBezTo>
                    <a:cubicBezTo>
                      <a:pt x="164" y="582"/>
                      <a:pt x="164" y="582"/>
                      <a:pt x="164" y="582"/>
                    </a:cubicBezTo>
                    <a:cubicBezTo>
                      <a:pt x="160" y="581"/>
                      <a:pt x="160" y="581"/>
                      <a:pt x="160" y="581"/>
                    </a:cubicBezTo>
                    <a:cubicBezTo>
                      <a:pt x="160" y="581"/>
                      <a:pt x="160" y="579"/>
                      <a:pt x="161" y="579"/>
                    </a:cubicBezTo>
                    <a:cubicBezTo>
                      <a:pt x="163" y="578"/>
                      <a:pt x="170" y="575"/>
                      <a:pt x="170" y="575"/>
                    </a:cubicBezTo>
                    <a:cubicBezTo>
                      <a:pt x="170" y="575"/>
                      <a:pt x="172" y="572"/>
                      <a:pt x="173" y="572"/>
                    </a:cubicBezTo>
                    <a:cubicBezTo>
                      <a:pt x="173" y="571"/>
                      <a:pt x="181" y="566"/>
                      <a:pt x="181" y="566"/>
                    </a:cubicBezTo>
                    <a:cubicBezTo>
                      <a:pt x="181" y="566"/>
                      <a:pt x="181" y="563"/>
                      <a:pt x="181" y="562"/>
                    </a:cubicBezTo>
                    <a:cubicBezTo>
                      <a:pt x="182" y="562"/>
                      <a:pt x="182" y="561"/>
                      <a:pt x="182" y="559"/>
                    </a:cubicBezTo>
                    <a:cubicBezTo>
                      <a:pt x="183" y="559"/>
                      <a:pt x="181" y="550"/>
                      <a:pt x="181" y="547"/>
                    </a:cubicBezTo>
                    <a:cubicBezTo>
                      <a:pt x="182" y="545"/>
                      <a:pt x="184" y="549"/>
                      <a:pt x="184" y="549"/>
                    </a:cubicBezTo>
                    <a:cubicBezTo>
                      <a:pt x="185" y="552"/>
                      <a:pt x="185" y="552"/>
                      <a:pt x="185" y="552"/>
                    </a:cubicBezTo>
                    <a:cubicBezTo>
                      <a:pt x="185" y="558"/>
                      <a:pt x="185" y="558"/>
                      <a:pt x="185" y="558"/>
                    </a:cubicBezTo>
                    <a:cubicBezTo>
                      <a:pt x="188" y="559"/>
                      <a:pt x="188" y="559"/>
                      <a:pt x="188" y="559"/>
                    </a:cubicBezTo>
                    <a:cubicBezTo>
                      <a:pt x="189" y="562"/>
                      <a:pt x="189" y="562"/>
                      <a:pt x="189" y="562"/>
                    </a:cubicBezTo>
                    <a:cubicBezTo>
                      <a:pt x="189" y="562"/>
                      <a:pt x="188" y="565"/>
                      <a:pt x="189" y="565"/>
                    </a:cubicBezTo>
                    <a:cubicBezTo>
                      <a:pt x="190" y="564"/>
                      <a:pt x="190" y="564"/>
                      <a:pt x="190" y="564"/>
                    </a:cubicBezTo>
                    <a:cubicBezTo>
                      <a:pt x="191" y="558"/>
                      <a:pt x="191" y="558"/>
                      <a:pt x="191" y="558"/>
                    </a:cubicBezTo>
                    <a:cubicBezTo>
                      <a:pt x="191" y="558"/>
                      <a:pt x="195" y="558"/>
                      <a:pt x="194" y="556"/>
                    </a:cubicBezTo>
                    <a:cubicBezTo>
                      <a:pt x="194" y="555"/>
                      <a:pt x="193" y="553"/>
                      <a:pt x="194" y="553"/>
                    </a:cubicBezTo>
                    <a:cubicBezTo>
                      <a:pt x="200" y="552"/>
                      <a:pt x="198" y="552"/>
                      <a:pt x="201" y="550"/>
                    </a:cubicBezTo>
                    <a:cubicBezTo>
                      <a:pt x="201" y="550"/>
                      <a:pt x="203" y="546"/>
                      <a:pt x="203" y="546"/>
                    </a:cubicBezTo>
                    <a:cubicBezTo>
                      <a:pt x="203" y="545"/>
                      <a:pt x="204" y="543"/>
                      <a:pt x="204" y="543"/>
                    </a:cubicBezTo>
                    <a:cubicBezTo>
                      <a:pt x="202" y="542"/>
                      <a:pt x="202" y="542"/>
                      <a:pt x="202" y="542"/>
                    </a:cubicBezTo>
                    <a:cubicBezTo>
                      <a:pt x="201" y="539"/>
                      <a:pt x="201" y="539"/>
                      <a:pt x="201" y="539"/>
                    </a:cubicBezTo>
                    <a:cubicBezTo>
                      <a:pt x="201" y="539"/>
                      <a:pt x="202" y="537"/>
                      <a:pt x="203" y="538"/>
                    </a:cubicBezTo>
                    <a:cubicBezTo>
                      <a:pt x="203" y="539"/>
                      <a:pt x="204" y="541"/>
                      <a:pt x="205" y="541"/>
                    </a:cubicBezTo>
                    <a:cubicBezTo>
                      <a:pt x="206" y="541"/>
                      <a:pt x="209" y="538"/>
                      <a:pt x="209" y="538"/>
                    </a:cubicBezTo>
                    <a:cubicBezTo>
                      <a:pt x="209" y="535"/>
                      <a:pt x="202" y="531"/>
                      <a:pt x="200" y="530"/>
                    </a:cubicBezTo>
                    <a:cubicBezTo>
                      <a:pt x="200" y="526"/>
                      <a:pt x="210" y="521"/>
                      <a:pt x="210" y="520"/>
                    </a:cubicBezTo>
                    <a:cubicBezTo>
                      <a:pt x="211" y="519"/>
                      <a:pt x="211" y="519"/>
                      <a:pt x="211" y="518"/>
                    </a:cubicBezTo>
                    <a:cubicBezTo>
                      <a:pt x="211" y="517"/>
                      <a:pt x="210" y="516"/>
                      <a:pt x="209" y="517"/>
                    </a:cubicBezTo>
                    <a:cubicBezTo>
                      <a:pt x="209" y="517"/>
                      <a:pt x="208" y="519"/>
                      <a:pt x="207" y="519"/>
                    </a:cubicBezTo>
                    <a:cubicBezTo>
                      <a:pt x="207" y="519"/>
                      <a:pt x="205" y="519"/>
                      <a:pt x="205" y="519"/>
                    </a:cubicBezTo>
                    <a:cubicBezTo>
                      <a:pt x="205" y="519"/>
                      <a:pt x="204" y="517"/>
                      <a:pt x="205" y="516"/>
                    </a:cubicBezTo>
                    <a:cubicBezTo>
                      <a:pt x="206" y="515"/>
                      <a:pt x="205" y="515"/>
                      <a:pt x="207" y="514"/>
                    </a:cubicBezTo>
                    <a:cubicBezTo>
                      <a:pt x="208" y="513"/>
                      <a:pt x="209" y="513"/>
                      <a:pt x="210" y="513"/>
                    </a:cubicBezTo>
                    <a:cubicBezTo>
                      <a:pt x="210" y="512"/>
                      <a:pt x="211" y="511"/>
                      <a:pt x="212" y="511"/>
                    </a:cubicBezTo>
                    <a:cubicBezTo>
                      <a:pt x="213" y="511"/>
                      <a:pt x="218" y="508"/>
                      <a:pt x="218" y="508"/>
                    </a:cubicBezTo>
                    <a:cubicBezTo>
                      <a:pt x="219" y="506"/>
                      <a:pt x="219" y="506"/>
                      <a:pt x="219" y="506"/>
                    </a:cubicBezTo>
                    <a:cubicBezTo>
                      <a:pt x="219" y="506"/>
                      <a:pt x="216" y="503"/>
                      <a:pt x="216" y="503"/>
                    </a:cubicBezTo>
                    <a:cubicBezTo>
                      <a:pt x="216" y="503"/>
                      <a:pt x="211" y="499"/>
                      <a:pt x="211" y="499"/>
                    </a:cubicBezTo>
                    <a:cubicBezTo>
                      <a:pt x="211" y="499"/>
                      <a:pt x="209" y="499"/>
                      <a:pt x="209" y="498"/>
                    </a:cubicBezTo>
                    <a:cubicBezTo>
                      <a:pt x="209" y="498"/>
                      <a:pt x="207" y="496"/>
                      <a:pt x="207" y="496"/>
                    </a:cubicBezTo>
                    <a:cubicBezTo>
                      <a:pt x="205" y="491"/>
                      <a:pt x="203" y="495"/>
                      <a:pt x="199" y="493"/>
                    </a:cubicBezTo>
                    <a:cubicBezTo>
                      <a:pt x="199" y="493"/>
                      <a:pt x="197" y="489"/>
                      <a:pt x="197" y="489"/>
                    </a:cubicBezTo>
                    <a:cubicBezTo>
                      <a:pt x="197" y="489"/>
                      <a:pt x="199" y="489"/>
                      <a:pt x="199" y="488"/>
                    </a:cubicBezTo>
                    <a:cubicBezTo>
                      <a:pt x="199" y="486"/>
                      <a:pt x="197" y="484"/>
                      <a:pt x="197" y="484"/>
                    </a:cubicBezTo>
                    <a:cubicBezTo>
                      <a:pt x="195" y="482"/>
                      <a:pt x="195" y="482"/>
                      <a:pt x="195" y="482"/>
                    </a:cubicBezTo>
                    <a:cubicBezTo>
                      <a:pt x="191" y="478"/>
                      <a:pt x="192" y="487"/>
                      <a:pt x="189" y="479"/>
                    </a:cubicBezTo>
                    <a:cubicBezTo>
                      <a:pt x="189" y="479"/>
                      <a:pt x="188" y="479"/>
                      <a:pt x="187" y="477"/>
                    </a:cubicBezTo>
                    <a:cubicBezTo>
                      <a:pt x="186" y="476"/>
                      <a:pt x="183" y="473"/>
                      <a:pt x="183" y="473"/>
                    </a:cubicBezTo>
                    <a:cubicBezTo>
                      <a:pt x="183" y="473"/>
                      <a:pt x="182" y="470"/>
                      <a:pt x="182" y="470"/>
                    </a:cubicBezTo>
                    <a:cubicBezTo>
                      <a:pt x="181" y="470"/>
                      <a:pt x="180" y="467"/>
                      <a:pt x="180" y="467"/>
                    </a:cubicBezTo>
                    <a:cubicBezTo>
                      <a:pt x="175" y="470"/>
                      <a:pt x="175" y="470"/>
                      <a:pt x="175" y="470"/>
                    </a:cubicBezTo>
                    <a:cubicBezTo>
                      <a:pt x="172" y="473"/>
                      <a:pt x="172" y="473"/>
                      <a:pt x="172" y="473"/>
                    </a:cubicBezTo>
                    <a:cubicBezTo>
                      <a:pt x="172" y="473"/>
                      <a:pt x="171" y="471"/>
                      <a:pt x="171" y="471"/>
                    </a:cubicBezTo>
                    <a:cubicBezTo>
                      <a:pt x="171" y="471"/>
                      <a:pt x="171" y="467"/>
                      <a:pt x="171" y="467"/>
                    </a:cubicBezTo>
                    <a:cubicBezTo>
                      <a:pt x="171" y="467"/>
                      <a:pt x="168" y="466"/>
                      <a:pt x="167" y="466"/>
                    </a:cubicBezTo>
                    <a:cubicBezTo>
                      <a:pt x="167" y="466"/>
                      <a:pt x="164" y="466"/>
                      <a:pt x="164" y="466"/>
                    </a:cubicBezTo>
                    <a:cubicBezTo>
                      <a:pt x="160" y="465"/>
                      <a:pt x="160" y="465"/>
                      <a:pt x="160" y="465"/>
                    </a:cubicBezTo>
                    <a:cubicBezTo>
                      <a:pt x="160" y="462"/>
                      <a:pt x="160" y="462"/>
                      <a:pt x="160" y="462"/>
                    </a:cubicBezTo>
                    <a:cubicBezTo>
                      <a:pt x="160" y="462"/>
                      <a:pt x="162" y="460"/>
                      <a:pt x="161" y="459"/>
                    </a:cubicBezTo>
                    <a:cubicBezTo>
                      <a:pt x="161" y="458"/>
                      <a:pt x="158" y="456"/>
                      <a:pt x="158" y="456"/>
                    </a:cubicBezTo>
                    <a:cubicBezTo>
                      <a:pt x="158" y="454"/>
                      <a:pt x="158" y="454"/>
                      <a:pt x="158" y="454"/>
                    </a:cubicBezTo>
                    <a:cubicBezTo>
                      <a:pt x="155" y="450"/>
                      <a:pt x="155" y="450"/>
                      <a:pt x="155" y="450"/>
                    </a:cubicBezTo>
                    <a:cubicBezTo>
                      <a:pt x="155" y="450"/>
                      <a:pt x="157" y="447"/>
                      <a:pt x="157" y="447"/>
                    </a:cubicBezTo>
                    <a:cubicBezTo>
                      <a:pt x="157" y="446"/>
                      <a:pt x="153" y="437"/>
                      <a:pt x="153" y="437"/>
                    </a:cubicBezTo>
                    <a:cubicBezTo>
                      <a:pt x="153" y="437"/>
                      <a:pt x="155" y="433"/>
                      <a:pt x="155" y="432"/>
                    </a:cubicBezTo>
                    <a:cubicBezTo>
                      <a:pt x="155" y="432"/>
                      <a:pt x="153" y="428"/>
                      <a:pt x="153" y="428"/>
                    </a:cubicBezTo>
                    <a:cubicBezTo>
                      <a:pt x="151" y="428"/>
                      <a:pt x="151" y="428"/>
                      <a:pt x="151" y="428"/>
                    </a:cubicBezTo>
                    <a:cubicBezTo>
                      <a:pt x="151" y="424"/>
                      <a:pt x="151" y="424"/>
                      <a:pt x="151" y="424"/>
                    </a:cubicBezTo>
                    <a:cubicBezTo>
                      <a:pt x="152" y="421"/>
                      <a:pt x="152" y="421"/>
                      <a:pt x="152" y="421"/>
                    </a:cubicBezTo>
                    <a:cubicBezTo>
                      <a:pt x="150" y="419"/>
                      <a:pt x="150" y="419"/>
                      <a:pt x="150" y="419"/>
                    </a:cubicBezTo>
                    <a:cubicBezTo>
                      <a:pt x="150" y="419"/>
                      <a:pt x="151" y="417"/>
                      <a:pt x="152" y="417"/>
                    </a:cubicBezTo>
                    <a:cubicBezTo>
                      <a:pt x="152" y="417"/>
                      <a:pt x="152" y="413"/>
                      <a:pt x="152" y="413"/>
                    </a:cubicBezTo>
                    <a:cubicBezTo>
                      <a:pt x="152" y="413"/>
                      <a:pt x="153" y="411"/>
                      <a:pt x="154" y="411"/>
                    </a:cubicBezTo>
                    <a:cubicBezTo>
                      <a:pt x="154" y="411"/>
                      <a:pt x="157" y="413"/>
                      <a:pt x="157" y="413"/>
                    </a:cubicBezTo>
                    <a:cubicBezTo>
                      <a:pt x="157" y="413"/>
                      <a:pt x="160" y="414"/>
                      <a:pt x="160" y="413"/>
                    </a:cubicBezTo>
                    <a:cubicBezTo>
                      <a:pt x="160" y="413"/>
                      <a:pt x="159" y="410"/>
                      <a:pt x="159" y="410"/>
                    </a:cubicBezTo>
                    <a:cubicBezTo>
                      <a:pt x="159" y="409"/>
                      <a:pt x="157" y="407"/>
                      <a:pt x="157" y="407"/>
                    </a:cubicBezTo>
                    <a:cubicBezTo>
                      <a:pt x="156" y="406"/>
                      <a:pt x="156" y="401"/>
                      <a:pt x="156" y="401"/>
                    </a:cubicBezTo>
                    <a:cubicBezTo>
                      <a:pt x="156" y="401"/>
                      <a:pt x="154" y="397"/>
                      <a:pt x="155" y="397"/>
                    </a:cubicBezTo>
                    <a:cubicBezTo>
                      <a:pt x="155" y="397"/>
                      <a:pt x="156" y="395"/>
                      <a:pt x="156" y="395"/>
                    </a:cubicBezTo>
                    <a:cubicBezTo>
                      <a:pt x="157" y="388"/>
                      <a:pt x="157" y="388"/>
                      <a:pt x="157" y="388"/>
                    </a:cubicBezTo>
                    <a:cubicBezTo>
                      <a:pt x="158" y="382"/>
                      <a:pt x="158" y="382"/>
                      <a:pt x="158" y="382"/>
                    </a:cubicBezTo>
                    <a:cubicBezTo>
                      <a:pt x="155" y="379"/>
                      <a:pt x="155" y="379"/>
                      <a:pt x="155" y="379"/>
                    </a:cubicBezTo>
                    <a:cubicBezTo>
                      <a:pt x="154" y="377"/>
                      <a:pt x="154" y="377"/>
                      <a:pt x="154" y="377"/>
                    </a:cubicBezTo>
                    <a:cubicBezTo>
                      <a:pt x="152" y="375"/>
                      <a:pt x="152" y="375"/>
                      <a:pt x="152" y="375"/>
                    </a:cubicBezTo>
                    <a:cubicBezTo>
                      <a:pt x="154" y="369"/>
                      <a:pt x="154" y="369"/>
                      <a:pt x="154" y="369"/>
                    </a:cubicBezTo>
                    <a:cubicBezTo>
                      <a:pt x="158" y="369"/>
                      <a:pt x="158" y="369"/>
                      <a:pt x="158" y="369"/>
                    </a:cubicBezTo>
                    <a:cubicBezTo>
                      <a:pt x="160" y="366"/>
                      <a:pt x="160" y="366"/>
                      <a:pt x="160" y="366"/>
                    </a:cubicBezTo>
                    <a:cubicBezTo>
                      <a:pt x="160" y="366"/>
                      <a:pt x="163" y="364"/>
                      <a:pt x="163" y="363"/>
                    </a:cubicBezTo>
                    <a:cubicBezTo>
                      <a:pt x="163" y="363"/>
                      <a:pt x="164" y="359"/>
                      <a:pt x="164" y="359"/>
                    </a:cubicBezTo>
                    <a:cubicBezTo>
                      <a:pt x="163" y="356"/>
                      <a:pt x="163" y="356"/>
                      <a:pt x="163" y="356"/>
                    </a:cubicBezTo>
                    <a:cubicBezTo>
                      <a:pt x="165" y="357"/>
                      <a:pt x="165" y="357"/>
                      <a:pt x="165" y="357"/>
                    </a:cubicBezTo>
                    <a:cubicBezTo>
                      <a:pt x="165" y="354"/>
                      <a:pt x="165" y="354"/>
                      <a:pt x="165" y="354"/>
                    </a:cubicBezTo>
                    <a:cubicBezTo>
                      <a:pt x="165" y="354"/>
                      <a:pt x="166" y="351"/>
                      <a:pt x="166" y="351"/>
                    </a:cubicBezTo>
                    <a:cubicBezTo>
                      <a:pt x="167" y="351"/>
                      <a:pt x="168" y="350"/>
                      <a:pt x="168" y="350"/>
                    </a:cubicBezTo>
                    <a:cubicBezTo>
                      <a:pt x="168" y="350"/>
                      <a:pt x="170" y="346"/>
                      <a:pt x="170" y="346"/>
                    </a:cubicBezTo>
                    <a:cubicBezTo>
                      <a:pt x="170" y="346"/>
                      <a:pt x="171" y="347"/>
                      <a:pt x="172" y="346"/>
                    </a:cubicBezTo>
                    <a:cubicBezTo>
                      <a:pt x="173" y="345"/>
                      <a:pt x="173" y="345"/>
                      <a:pt x="173" y="344"/>
                    </a:cubicBezTo>
                    <a:cubicBezTo>
                      <a:pt x="174" y="342"/>
                      <a:pt x="176" y="338"/>
                      <a:pt x="176" y="338"/>
                    </a:cubicBezTo>
                    <a:cubicBezTo>
                      <a:pt x="176" y="338"/>
                      <a:pt x="176" y="337"/>
                      <a:pt x="176" y="336"/>
                    </a:cubicBezTo>
                    <a:cubicBezTo>
                      <a:pt x="177" y="336"/>
                      <a:pt x="179" y="336"/>
                      <a:pt x="179" y="335"/>
                    </a:cubicBezTo>
                    <a:cubicBezTo>
                      <a:pt x="178" y="334"/>
                      <a:pt x="176" y="331"/>
                      <a:pt x="176" y="331"/>
                    </a:cubicBezTo>
                    <a:cubicBezTo>
                      <a:pt x="179" y="328"/>
                      <a:pt x="179" y="328"/>
                      <a:pt x="179" y="328"/>
                    </a:cubicBezTo>
                    <a:cubicBezTo>
                      <a:pt x="179" y="328"/>
                      <a:pt x="182" y="325"/>
                      <a:pt x="182" y="325"/>
                    </a:cubicBezTo>
                    <a:cubicBezTo>
                      <a:pt x="182" y="326"/>
                      <a:pt x="183" y="326"/>
                      <a:pt x="184" y="325"/>
                    </a:cubicBezTo>
                    <a:cubicBezTo>
                      <a:pt x="184" y="325"/>
                      <a:pt x="185" y="324"/>
                      <a:pt x="186" y="323"/>
                    </a:cubicBezTo>
                    <a:cubicBezTo>
                      <a:pt x="186" y="323"/>
                      <a:pt x="187" y="322"/>
                      <a:pt x="188" y="322"/>
                    </a:cubicBezTo>
                    <a:cubicBezTo>
                      <a:pt x="188" y="321"/>
                      <a:pt x="189" y="319"/>
                      <a:pt x="189" y="318"/>
                    </a:cubicBezTo>
                    <a:cubicBezTo>
                      <a:pt x="189" y="318"/>
                      <a:pt x="191" y="313"/>
                      <a:pt x="191" y="313"/>
                    </a:cubicBezTo>
                    <a:cubicBezTo>
                      <a:pt x="191" y="310"/>
                      <a:pt x="191" y="310"/>
                      <a:pt x="191" y="310"/>
                    </a:cubicBezTo>
                    <a:cubicBezTo>
                      <a:pt x="192" y="309"/>
                      <a:pt x="192" y="309"/>
                      <a:pt x="192" y="309"/>
                    </a:cubicBezTo>
                    <a:cubicBezTo>
                      <a:pt x="194" y="307"/>
                      <a:pt x="194" y="307"/>
                      <a:pt x="194" y="307"/>
                    </a:cubicBezTo>
                    <a:cubicBezTo>
                      <a:pt x="194" y="307"/>
                      <a:pt x="196" y="306"/>
                      <a:pt x="196" y="307"/>
                    </a:cubicBezTo>
                    <a:cubicBezTo>
                      <a:pt x="196" y="307"/>
                      <a:pt x="195" y="309"/>
                      <a:pt x="195" y="309"/>
                    </a:cubicBezTo>
                    <a:cubicBezTo>
                      <a:pt x="198" y="309"/>
                      <a:pt x="198" y="309"/>
                      <a:pt x="198" y="309"/>
                    </a:cubicBezTo>
                    <a:cubicBezTo>
                      <a:pt x="198" y="309"/>
                      <a:pt x="198" y="307"/>
                      <a:pt x="198" y="308"/>
                    </a:cubicBezTo>
                    <a:cubicBezTo>
                      <a:pt x="199" y="308"/>
                      <a:pt x="200" y="309"/>
                      <a:pt x="200" y="309"/>
                    </a:cubicBezTo>
                    <a:cubicBezTo>
                      <a:pt x="200" y="308"/>
                      <a:pt x="201" y="306"/>
                      <a:pt x="201" y="306"/>
                    </a:cubicBezTo>
                    <a:cubicBezTo>
                      <a:pt x="201" y="303"/>
                      <a:pt x="201" y="303"/>
                      <a:pt x="201" y="303"/>
                    </a:cubicBezTo>
                    <a:cubicBezTo>
                      <a:pt x="201" y="303"/>
                      <a:pt x="203" y="301"/>
                      <a:pt x="204" y="300"/>
                    </a:cubicBezTo>
                    <a:cubicBezTo>
                      <a:pt x="204" y="299"/>
                      <a:pt x="207" y="296"/>
                      <a:pt x="207" y="296"/>
                    </a:cubicBezTo>
                    <a:cubicBezTo>
                      <a:pt x="210" y="295"/>
                      <a:pt x="210" y="295"/>
                      <a:pt x="210" y="295"/>
                    </a:cubicBezTo>
                    <a:cubicBezTo>
                      <a:pt x="210" y="295"/>
                      <a:pt x="211" y="294"/>
                      <a:pt x="212" y="294"/>
                    </a:cubicBezTo>
                    <a:cubicBezTo>
                      <a:pt x="212" y="294"/>
                      <a:pt x="215" y="290"/>
                      <a:pt x="215" y="290"/>
                    </a:cubicBezTo>
                    <a:cubicBezTo>
                      <a:pt x="215" y="290"/>
                      <a:pt x="215" y="289"/>
                      <a:pt x="216" y="288"/>
                    </a:cubicBezTo>
                    <a:cubicBezTo>
                      <a:pt x="216" y="287"/>
                      <a:pt x="218" y="287"/>
                      <a:pt x="218" y="286"/>
                    </a:cubicBezTo>
                    <a:cubicBezTo>
                      <a:pt x="219" y="286"/>
                      <a:pt x="221" y="281"/>
                      <a:pt x="221" y="281"/>
                    </a:cubicBezTo>
                    <a:cubicBezTo>
                      <a:pt x="221" y="281"/>
                      <a:pt x="222" y="281"/>
                      <a:pt x="222" y="280"/>
                    </a:cubicBezTo>
                    <a:cubicBezTo>
                      <a:pt x="222" y="278"/>
                      <a:pt x="223" y="276"/>
                      <a:pt x="223" y="276"/>
                    </a:cubicBezTo>
                    <a:cubicBezTo>
                      <a:pt x="225" y="272"/>
                      <a:pt x="225" y="272"/>
                      <a:pt x="225" y="272"/>
                    </a:cubicBezTo>
                    <a:cubicBezTo>
                      <a:pt x="225" y="266"/>
                      <a:pt x="225" y="266"/>
                      <a:pt x="225" y="266"/>
                    </a:cubicBezTo>
                    <a:cubicBezTo>
                      <a:pt x="227" y="261"/>
                      <a:pt x="227" y="261"/>
                      <a:pt x="227" y="261"/>
                    </a:cubicBezTo>
                    <a:cubicBezTo>
                      <a:pt x="227" y="261"/>
                      <a:pt x="228" y="260"/>
                      <a:pt x="228" y="259"/>
                    </a:cubicBezTo>
                    <a:cubicBezTo>
                      <a:pt x="229" y="259"/>
                      <a:pt x="230" y="256"/>
                      <a:pt x="230" y="256"/>
                    </a:cubicBezTo>
                    <a:cubicBezTo>
                      <a:pt x="230" y="256"/>
                      <a:pt x="233" y="252"/>
                      <a:pt x="233" y="252"/>
                    </a:cubicBezTo>
                    <a:cubicBezTo>
                      <a:pt x="233" y="252"/>
                      <a:pt x="234" y="249"/>
                      <a:pt x="234" y="248"/>
                    </a:cubicBezTo>
                    <a:cubicBezTo>
                      <a:pt x="235" y="248"/>
                      <a:pt x="235" y="248"/>
                      <a:pt x="235" y="248"/>
                    </a:cubicBezTo>
                    <a:cubicBezTo>
                      <a:pt x="235" y="245"/>
                      <a:pt x="235" y="245"/>
                      <a:pt x="235" y="245"/>
                    </a:cubicBezTo>
                    <a:cubicBezTo>
                      <a:pt x="233" y="241"/>
                      <a:pt x="233" y="241"/>
                      <a:pt x="233" y="241"/>
                    </a:cubicBezTo>
                    <a:cubicBezTo>
                      <a:pt x="229" y="238"/>
                      <a:pt x="229" y="238"/>
                      <a:pt x="229" y="238"/>
                    </a:cubicBezTo>
                    <a:cubicBezTo>
                      <a:pt x="226" y="238"/>
                      <a:pt x="226" y="238"/>
                      <a:pt x="226" y="238"/>
                    </a:cubicBezTo>
                    <a:cubicBezTo>
                      <a:pt x="224" y="236"/>
                      <a:pt x="224" y="236"/>
                      <a:pt x="224" y="236"/>
                    </a:cubicBezTo>
                    <a:cubicBezTo>
                      <a:pt x="225" y="234"/>
                      <a:pt x="225" y="234"/>
                      <a:pt x="225" y="234"/>
                    </a:cubicBezTo>
                    <a:cubicBezTo>
                      <a:pt x="223" y="231"/>
                      <a:pt x="223" y="231"/>
                      <a:pt x="223" y="231"/>
                    </a:cubicBezTo>
                    <a:cubicBezTo>
                      <a:pt x="222" y="229"/>
                      <a:pt x="222" y="229"/>
                      <a:pt x="222" y="229"/>
                    </a:cubicBezTo>
                    <a:cubicBezTo>
                      <a:pt x="220" y="227"/>
                      <a:pt x="220" y="227"/>
                      <a:pt x="220" y="227"/>
                    </a:cubicBezTo>
                    <a:cubicBezTo>
                      <a:pt x="220" y="227"/>
                      <a:pt x="222" y="224"/>
                      <a:pt x="222" y="224"/>
                    </a:cubicBezTo>
                    <a:cubicBezTo>
                      <a:pt x="222" y="224"/>
                      <a:pt x="223" y="223"/>
                      <a:pt x="223" y="222"/>
                    </a:cubicBezTo>
                    <a:cubicBezTo>
                      <a:pt x="223" y="222"/>
                      <a:pt x="225" y="219"/>
                      <a:pt x="225" y="219"/>
                    </a:cubicBezTo>
                    <a:cubicBezTo>
                      <a:pt x="225" y="219"/>
                      <a:pt x="227" y="216"/>
                      <a:pt x="227" y="216"/>
                    </a:cubicBezTo>
                    <a:cubicBezTo>
                      <a:pt x="227" y="216"/>
                      <a:pt x="228" y="215"/>
                      <a:pt x="228" y="214"/>
                    </a:cubicBezTo>
                    <a:cubicBezTo>
                      <a:pt x="228" y="213"/>
                      <a:pt x="227" y="209"/>
                      <a:pt x="227" y="209"/>
                    </a:cubicBezTo>
                    <a:cubicBezTo>
                      <a:pt x="227" y="209"/>
                      <a:pt x="227" y="206"/>
                      <a:pt x="228" y="206"/>
                    </a:cubicBezTo>
                    <a:cubicBezTo>
                      <a:pt x="228" y="205"/>
                      <a:pt x="229" y="204"/>
                      <a:pt x="229" y="204"/>
                    </a:cubicBezTo>
                    <a:cubicBezTo>
                      <a:pt x="229" y="204"/>
                      <a:pt x="230" y="204"/>
                      <a:pt x="231" y="205"/>
                    </a:cubicBezTo>
                    <a:cubicBezTo>
                      <a:pt x="232" y="205"/>
                      <a:pt x="232" y="203"/>
                      <a:pt x="232" y="203"/>
                    </a:cubicBezTo>
                    <a:cubicBezTo>
                      <a:pt x="232" y="203"/>
                      <a:pt x="232" y="200"/>
                      <a:pt x="231" y="200"/>
                    </a:cubicBezTo>
                    <a:cubicBezTo>
                      <a:pt x="230" y="200"/>
                      <a:pt x="229" y="198"/>
                      <a:pt x="229" y="198"/>
                    </a:cubicBezTo>
                    <a:cubicBezTo>
                      <a:pt x="229" y="198"/>
                      <a:pt x="230" y="197"/>
                      <a:pt x="230" y="197"/>
                    </a:cubicBezTo>
                    <a:cubicBezTo>
                      <a:pt x="230" y="196"/>
                      <a:pt x="232" y="195"/>
                      <a:pt x="232" y="195"/>
                    </a:cubicBezTo>
                    <a:cubicBezTo>
                      <a:pt x="235" y="194"/>
                      <a:pt x="235" y="194"/>
                      <a:pt x="235" y="194"/>
                    </a:cubicBezTo>
                    <a:cubicBezTo>
                      <a:pt x="234" y="191"/>
                      <a:pt x="234" y="191"/>
                      <a:pt x="234" y="191"/>
                    </a:cubicBezTo>
                    <a:cubicBezTo>
                      <a:pt x="234" y="188"/>
                      <a:pt x="234" y="188"/>
                      <a:pt x="234" y="188"/>
                    </a:cubicBezTo>
                    <a:cubicBezTo>
                      <a:pt x="234" y="188"/>
                      <a:pt x="238" y="189"/>
                      <a:pt x="238" y="189"/>
                    </a:cubicBezTo>
                    <a:cubicBezTo>
                      <a:pt x="238" y="190"/>
                      <a:pt x="239" y="192"/>
                      <a:pt x="240" y="192"/>
                    </a:cubicBezTo>
                    <a:cubicBezTo>
                      <a:pt x="240" y="191"/>
                      <a:pt x="240" y="189"/>
                      <a:pt x="240" y="189"/>
                    </a:cubicBezTo>
                    <a:cubicBezTo>
                      <a:pt x="240" y="189"/>
                      <a:pt x="241" y="186"/>
                      <a:pt x="242" y="187"/>
                    </a:cubicBezTo>
                    <a:cubicBezTo>
                      <a:pt x="244" y="188"/>
                      <a:pt x="245" y="186"/>
                      <a:pt x="246" y="186"/>
                    </a:cubicBezTo>
                    <a:cubicBezTo>
                      <a:pt x="246" y="185"/>
                      <a:pt x="247" y="183"/>
                      <a:pt x="247" y="183"/>
                    </a:cubicBezTo>
                    <a:cubicBezTo>
                      <a:pt x="247" y="183"/>
                      <a:pt x="248" y="180"/>
                      <a:pt x="247" y="179"/>
                    </a:cubicBezTo>
                    <a:cubicBezTo>
                      <a:pt x="246" y="179"/>
                      <a:pt x="245" y="179"/>
                      <a:pt x="245" y="178"/>
                    </a:cubicBezTo>
                    <a:cubicBezTo>
                      <a:pt x="245" y="178"/>
                      <a:pt x="246" y="176"/>
                      <a:pt x="247" y="176"/>
                    </a:cubicBezTo>
                    <a:cubicBezTo>
                      <a:pt x="248" y="176"/>
                      <a:pt x="248" y="176"/>
                      <a:pt x="250" y="175"/>
                    </a:cubicBezTo>
                    <a:cubicBezTo>
                      <a:pt x="251" y="174"/>
                      <a:pt x="251" y="173"/>
                      <a:pt x="251" y="173"/>
                    </a:cubicBezTo>
                    <a:cubicBezTo>
                      <a:pt x="251" y="173"/>
                      <a:pt x="254" y="172"/>
                      <a:pt x="254" y="172"/>
                    </a:cubicBezTo>
                    <a:cubicBezTo>
                      <a:pt x="258" y="170"/>
                      <a:pt x="258" y="170"/>
                      <a:pt x="258" y="170"/>
                    </a:cubicBezTo>
                    <a:cubicBezTo>
                      <a:pt x="258" y="168"/>
                      <a:pt x="258" y="168"/>
                      <a:pt x="258" y="168"/>
                    </a:cubicBezTo>
                    <a:cubicBezTo>
                      <a:pt x="258" y="168"/>
                      <a:pt x="260" y="168"/>
                      <a:pt x="260" y="168"/>
                    </a:cubicBezTo>
                    <a:cubicBezTo>
                      <a:pt x="261" y="168"/>
                      <a:pt x="262" y="169"/>
                      <a:pt x="262" y="169"/>
                    </a:cubicBezTo>
                    <a:cubicBezTo>
                      <a:pt x="262" y="169"/>
                      <a:pt x="264" y="169"/>
                      <a:pt x="264" y="169"/>
                    </a:cubicBezTo>
                    <a:cubicBezTo>
                      <a:pt x="264" y="168"/>
                      <a:pt x="263" y="167"/>
                      <a:pt x="264" y="167"/>
                    </a:cubicBezTo>
                    <a:cubicBezTo>
                      <a:pt x="265" y="168"/>
                      <a:pt x="265" y="168"/>
                      <a:pt x="265" y="169"/>
                    </a:cubicBezTo>
                    <a:cubicBezTo>
                      <a:pt x="266" y="169"/>
                      <a:pt x="266" y="169"/>
                      <a:pt x="266" y="169"/>
                    </a:cubicBezTo>
                    <a:cubicBezTo>
                      <a:pt x="267" y="169"/>
                      <a:pt x="268" y="170"/>
                      <a:pt x="269" y="171"/>
                    </a:cubicBezTo>
                    <a:cubicBezTo>
                      <a:pt x="269" y="171"/>
                      <a:pt x="269" y="172"/>
                      <a:pt x="269" y="173"/>
                    </a:cubicBezTo>
                    <a:cubicBezTo>
                      <a:pt x="269" y="174"/>
                      <a:pt x="269" y="174"/>
                      <a:pt x="269" y="175"/>
                    </a:cubicBezTo>
                    <a:cubicBezTo>
                      <a:pt x="269" y="176"/>
                      <a:pt x="269" y="176"/>
                      <a:pt x="269" y="176"/>
                    </a:cubicBezTo>
                    <a:cubicBezTo>
                      <a:pt x="269" y="176"/>
                      <a:pt x="272" y="178"/>
                      <a:pt x="272" y="177"/>
                    </a:cubicBezTo>
                    <a:cubicBezTo>
                      <a:pt x="272" y="176"/>
                      <a:pt x="272" y="177"/>
                      <a:pt x="272" y="175"/>
                    </a:cubicBezTo>
                    <a:cubicBezTo>
                      <a:pt x="271" y="174"/>
                      <a:pt x="272" y="173"/>
                      <a:pt x="272" y="172"/>
                    </a:cubicBezTo>
                    <a:cubicBezTo>
                      <a:pt x="271" y="171"/>
                      <a:pt x="270" y="169"/>
                      <a:pt x="270" y="168"/>
                    </a:cubicBezTo>
                    <a:cubicBezTo>
                      <a:pt x="270" y="168"/>
                      <a:pt x="271" y="167"/>
                      <a:pt x="272" y="167"/>
                    </a:cubicBezTo>
                    <a:cubicBezTo>
                      <a:pt x="273" y="167"/>
                      <a:pt x="272" y="166"/>
                      <a:pt x="273" y="167"/>
                    </a:cubicBezTo>
                    <a:cubicBezTo>
                      <a:pt x="274" y="168"/>
                      <a:pt x="274" y="169"/>
                      <a:pt x="275" y="169"/>
                    </a:cubicBezTo>
                    <a:cubicBezTo>
                      <a:pt x="276" y="169"/>
                      <a:pt x="276" y="169"/>
                      <a:pt x="276" y="169"/>
                    </a:cubicBezTo>
                    <a:cubicBezTo>
                      <a:pt x="276" y="170"/>
                      <a:pt x="277" y="171"/>
                      <a:pt x="277" y="172"/>
                    </a:cubicBezTo>
                    <a:cubicBezTo>
                      <a:pt x="277" y="173"/>
                      <a:pt x="277" y="173"/>
                      <a:pt x="277" y="174"/>
                    </a:cubicBezTo>
                    <a:cubicBezTo>
                      <a:pt x="277" y="174"/>
                      <a:pt x="279" y="177"/>
                      <a:pt x="279" y="177"/>
                    </a:cubicBezTo>
                    <a:cubicBezTo>
                      <a:pt x="279" y="177"/>
                      <a:pt x="281" y="175"/>
                      <a:pt x="281" y="175"/>
                    </a:cubicBezTo>
                    <a:cubicBezTo>
                      <a:pt x="281" y="174"/>
                      <a:pt x="281" y="173"/>
                      <a:pt x="281" y="173"/>
                    </a:cubicBezTo>
                    <a:cubicBezTo>
                      <a:pt x="281" y="172"/>
                      <a:pt x="281" y="171"/>
                      <a:pt x="281" y="171"/>
                    </a:cubicBezTo>
                    <a:cubicBezTo>
                      <a:pt x="281" y="170"/>
                      <a:pt x="278" y="167"/>
                      <a:pt x="278" y="167"/>
                    </a:cubicBezTo>
                    <a:cubicBezTo>
                      <a:pt x="278" y="167"/>
                      <a:pt x="278" y="166"/>
                      <a:pt x="279" y="165"/>
                    </a:cubicBezTo>
                    <a:cubicBezTo>
                      <a:pt x="279" y="165"/>
                      <a:pt x="280" y="164"/>
                      <a:pt x="282" y="163"/>
                    </a:cubicBezTo>
                    <a:cubicBezTo>
                      <a:pt x="276" y="150"/>
                      <a:pt x="276" y="150"/>
                      <a:pt x="276" y="150"/>
                    </a:cubicBezTo>
                    <a:cubicBezTo>
                      <a:pt x="270" y="147"/>
                      <a:pt x="270" y="147"/>
                      <a:pt x="270" y="147"/>
                    </a:cubicBezTo>
                    <a:cubicBezTo>
                      <a:pt x="266" y="143"/>
                      <a:pt x="266" y="143"/>
                      <a:pt x="266" y="143"/>
                    </a:cubicBezTo>
                    <a:cubicBezTo>
                      <a:pt x="266" y="138"/>
                      <a:pt x="266" y="138"/>
                      <a:pt x="266" y="138"/>
                    </a:cubicBezTo>
                    <a:cubicBezTo>
                      <a:pt x="263" y="134"/>
                      <a:pt x="263" y="134"/>
                      <a:pt x="263" y="134"/>
                    </a:cubicBezTo>
                    <a:cubicBezTo>
                      <a:pt x="263" y="134"/>
                      <a:pt x="264" y="131"/>
                      <a:pt x="264" y="130"/>
                    </a:cubicBezTo>
                    <a:cubicBezTo>
                      <a:pt x="265" y="129"/>
                      <a:pt x="267" y="124"/>
                      <a:pt x="267" y="124"/>
                    </a:cubicBezTo>
                    <a:cubicBezTo>
                      <a:pt x="267" y="124"/>
                      <a:pt x="266" y="120"/>
                      <a:pt x="266" y="119"/>
                    </a:cubicBezTo>
                    <a:cubicBezTo>
                      <a:pt x="266" y="118"/>
                      <a:pt x="267" y="113"/>
                      <a:pt x="267" y="113"/>
                    </a:cubicBezTo>
                    <a:cubicBezTo>
                      <a:pt x="266" y="108"/>
                      <a:pt x="266" y="108"/>
                      <a:pt x="266" y="108"/>
                    </a:cubicBezTo>
                    <a:cubicBezTo>
                      <a:pt x="254" y="94"/>
                      <a:pt x="254" y="94"/>
                      <a:pt x="254" y="94"/>
                    </a:cubicBezTo>
                    <a:cubicBezTo>
                      <a:pt x="255" y="88"/>
                      <a:pt x="255" y="88"/>
                      <a:pt x="255" y="88"/>
                    </a:cubicBezTo>
                    <a:cubicBezTo>
                      <a:pt x="255" y="88"/>
                      <a:pt x="255" y="88"/>
                      <a:pt x="255" y="88"/>
                    </a:cubicBezTo>
                    <a:close/>
                    <a:moveTo>
                      <a:pt x="165" y="710"/>
                    </a:moveTo>
                    <a:cubicBezTo>
                      <a:pt x="165" y="710"/>
                      <a:pt x="165" y="710"/>
                      <a:pt x="165" y="710"/>
                    </a:cubicBezTo>
                    <a:cubicBezTo>
                      <a:pt x="166" y="702"/>
                      <a:pt x="166" y="702"/>
                      <a:pt x="166" y="702"/>
                    </a:cubicBezTo>
                    <a:cubicBezTo>
                      <a:pt x="166" y="702"/>
                      <a:pt x="164" y="699"/>
                      <a:pt x="164" y="699"/>
                    </a:cubicBezTo>
                    <a:cubicBezTo>
                      <a:pt x="164" y="698"/>
                      <a:pt x="163" y="696"/>
                      <a:pt x="163" y="693"/>
                    </a:cubicBezTo>
                    <a:cubicBezTo>
                      <a:pt x="164" y="690"/>
                      <a:pt x="164" y="689"/>
                      <a:pt x="165" y="687"/>
                    </a:cubicBezTo>
                    <a:cubicBezTo>
                      <a:pt x="165" y="685"/>
                      <a:pt x="167" y="684"/>
                      <a:pt x="167" y="682"/>
                    </a:cubicBezTo>
                    <a:cubicBezTo>
                      <a:pt x="167" y="679"/>
                      <a:pt x="167" y="678"/>
                      <a:pt x="168" y="676"/>
                    </a:cubicBezTo>
                    <a:cubicBezTo>
                      <a:pt x="168" y="674"/>
                      <a:pt x="169" y="672"/>
                      <a:pt x="170" y="672"/>
                    </a:cubicBezTo>
                    <a:cubicBezTo>
                      <a:pt x="170" y="671"/>
                      <a:pt x="172" y="667"/>
                      <a:pt x="172" y="667"/>
                    </a:cubicBezTo>
                    <a:cubicBezTo>
                      <a:pt x="173" y="662"/>
                      <a:pt x="173" y="662"/>
                      <a:pt x="173" y="662"/>
                    </a:cubicBezTo>
                    <a:cubicBezTo>
                      <a:pt x="173" y="662"/>
                      <a:pt x="175" y="657"/>
                      <a:pt x="175" y="656"/>
                    </a:cubicBezTo>
                    <a:cubicBezTo>
                      <a:pt x="175" y="655"/>
                      <a:pt x="174" y="651"/>
                      <a:pt x="174" y="650"/>
                    </a:cubicBezTo>
                    <a:cubicBezTo>
                      <a:pt x="175" y="649"/>
                      <a:pt x="177" y="647"/>
                      <a:pt x="177" y="647"/>
                    </a:cubicBezTo>
                    <a:cubicBezTo>
                      <a:pt x="180" y="647"/>
                      <a:pt x="180" y="647"/>
                      <a:pt x="180" y="647"/>
                    </a:cubicBezTo>
                    <a:cubicBezTo>
                      <a:pt x="180" y="647"/>
                      <a:pt x="180" y="650"/>
                      <a:pt x="179" y="651"/>
                    </a:cubicBezTo>
                    <a:cubicBezTo>
                      <a:pt x="178" y="651"/>
                      <a:pt x="177" y="652"/>
                      <a:pt x="177" y="652"/>
                    </a:cubicBezTo>
                    <a:cubicBezTo>
                      <a:pt x="177" y="653"/>
                      <a:pt x="179" y="655"/>
                      <a:pt x="179" y="655"/>
                    </a:cubicBezTo>
                    <a:cubicBezTo>
                      <a:pt x="179" y="659"/>
                      <a:pt x="179" y="659"/>
                      <a:pt x="179" y="659"/>
                    </a:cubicBezTo>
                    <a:cubicBezTo>
                      <a:pt x="177" y="663"/>
                      <a:pt x="177" y="663"/>
                      <a:pt x="177" y="663"/>
                    </a:cubicBezTo>
                    <a:cubicBezTo>
                      <a:pt x="175" y="668"/>
                      <a:pt x="175" y="668"/>
                      <a:pt x="175" y="668"/>
                    </a:cubicBezTo>
                    <a:cubicBezTo>
                      <a:pt x="175" y="673"/>
                      <a:pt x="175" y="673"/>
                      <a:pt x="175" y="673"/>
                    </a:cubicBezTo>
                    <a:cubicBezTo>
                      <a:pt x="174" y="676"/>
                      <a:pt x="174" y="676"/>
                      <a:pt x="174" y="676"/>
                    </a:cubicBezTo>
                    <a:cubicBezTo>
                      <a:pt x="173" y="679"/>
                      <a:pt x="173" y="679"/>
                      <a:pt x="173" y="679"/>
                    </a:cubicBezTo>
                    <a:cubicBezTo>
                      <a:pt x="171" y="685"/>
                      <a:pt x="171" y="685"/>
                      <a:pt x="171" y="685"/>
                    </a:cubicBezTo>
                    <a:cubicBezTo>
                      <a:pt x="172" y="690"/>
                      <a:pt x="172" y="690"/>
                      <a:pt x="172" y="690"/>
                    </a:cubicBezTo>
                    <a:cubicBezTo>
                      <a:pt x="169" y="696"/>
                      <a:pt x="169" y="696"/>
                      <a:pt x="169" y="696"/>
                    </a:cubicBezTo>
                    <a:cubicBezTo>
                      <a:pt x="169" y="696"/>
                      <a:pt x="169" y="699"/>
                      <a:pt x="169" y="700"/>
                    </a:cubicBezTo>
                    <a:cubicBezTo>
                      <a:pt x="169" y="701"/>
                      <a:pt x="169" y="707"/>
                      <a:pt x="169" y="707"/>
                    </a:cubicBezTo>
                    <a:cubicBezTo>
                      <a:pt x="169" y="707"/>
                      <a:pt x="169" y="710"/>
                      <a:pt x="168" y="710"/>
                    </a:cubicBezTo>
                    <a:cubicBezTo>
                      <a:pt x="167" y="710"/>
                      <a:pt x="165" y="710"/>
                      <a:pt x="165" y="710"/>
                    </a:cubicBezTo>
                    <a:close/>
                    <a:moveTo>
                      <a:pt x="206" y="649"/>
                    </a:moveTo>
                    <a:cubicBezTo>
                      <a:pt x="206" y="649"/>
                      <a:pt x="206" y="649"/>
                      <a:pt x="206" y="649"/>
                    </a:cubicBezTo>
                    <a:cubicBezTo>
                      <a:pt x="205" y="647"/>
                      <a:pt x="205" y="647"/>
                      <a:pt x="205" y="647"/>
                    </a:cubicBezTo>
                    <a:cubicBezTo>
                      <a:pt x="208" y="646"/>
                      <a:pt x="208" y="646"/>
                      <a:pt x="208" y="646"/>
                    </a:cubicBezTo>
                    <a:cubicBezTo>
                      <a:pt x="208" y="646"/>
                      <a:pt x="207" y="642"/>
                      <a:pt x="207" y="641"/>
                    </a:cubicBezTo>
                    <a:cubicBezTo>
                      <a:pt x="207" y="640"/>
                      <a:pt x="206" y="641"/>
                      <a:pt x="205" y="639"/>
                    </a:cubicBezTo>
                    <a:cubicBezTo>
                      <a:pt x="204" y="638"/>
                      <a:pt x="204" y="635"/>
                      <a:pt x="204" y="635"/>
                    </a:cubicBezTo>
                    <a:cubicBezTo>
                      <a:pt x="204" y="634"/>
                      <a:pt x="205" y="631"/>
                      <a:pt x="205" y="631"/>
                    </a:cubicBezTo>
                    <a:cubicBezTo>
                      <a:pt x="205" y="631"/>
                      <a:pt x="208" y="627"/>
                      <a:pt x="210" y="625"/>
                    </a:cubicBezTo>
                    <a:cubicBezTo>
                      <a:pt x="213" y="622"/>
                      <a:pt x="212" y="622"/>
                      <a:pt x="212" y="620"/>
                    </a:cubicBezTo>
                    <a:cubicBezTo>
                      <a:pt x="211" y="619"/>
                      <a:pt x="213" y="618"/>
                      <a:pt x="213" y="618"/>
                    </a:cubicBezTo>
                    <a:cubicBezTo>
                      <a:pt x="216" y="615"/>
                      <a:pt x="216" y="615"/>
                      <a:pt x="216" y="615"/>
                    </a:cubicBezTo>
                    <a:cubicBezTo>
                      <a:pt x="218" y="610"/>
                      <a:pt x="218" y="610"/>
                      <a:pt x="218" y="610"/>
                    </a:cubicBezTo>
                    <a:cubicBezTo>
                      <a:pt x="218" y="610"/>
                      <a:pt x="221" y="613"/>
                      <a:pt x="221" y="613"/>
                    </a:cubicBezTo>
                    <a:cubicBezTo>
                      <a:pt x="222" y="613"/>
                      <a:pt x="222" y="612"/>
                      <a:pt x="222" y="611"/>
                    </a:cubicBezTo>
                    <a:cubicBezTo>
                      <a:pt x="222" y="610"/>
                      <a:pt x="224" y="610"/>
                      <a:pt x="224" y="610"/>
                    </a:cubicBezTo>
                    <a:cubicBezTo>
                      <a:pt x="225" y="610"/>
                      <a:pt x="228" y="609"/>
                      <a:pt x="228" y="609"/>
                    </a:cubicBezTo>
                    <a:cubicBezTo>
                      <a:pt x="229" y="607"/>
                      <a:pt x="229" y="607"/>
                      <a:pt x="229" y="607"/>
                    </a:cubicBezTo>
                    <a:cubicBezTo>
                      <a:pt x="229" y="607"/>
                      <a:pt x="233" y="606"/>
                      <a:pt x="235" y="607"/>
                    </a:cubicBezTo>
                    <a:cubicBezTo>
                      <a:pt x="236" y="608"/>
                      <a:pt x="234" y="608"/>
                      <a:pt x="234" y="609"/>
                    </a:cubicBezTo>
                    <a:cubicBezTo>
                      <a:pt x="234" y="610"/>
                      <a:pt x="234" y="610"/>
                      <a:pt x="234" y="611"/>
                    </a:cubicBezTo>
                    <a:cubicBezTo>
                      <a:pt x="234" y="612"/>
                      <a:pt x="233" y="613"/>
                      <a:pt x="230" y="613"/>
                    </a:cubicBezTo>
                    <a:cubicBezTo>
                      <a:pt x="227" y="614"/>
                      <a:pt x="229" y="616"/>
                      <a:pt x="229" y="616"/>
                    </a:cubicBezTo>
                    <a:cubicBezTo>
                      <a:pt x="229" y="616"/>
                      <a:pt x="229" y="620"/>
                      <a:pt x="229" y="620"/>
                    </a:cubicBezTo>
                    <a:cubicBezTo>
                      <a:pt x="228" y="621"/>
                      <a:pt x="226" y="623"/>
                      <a:pt x="224" y="623"/>
                    </a:cubicBezTo>
                    <a:cubicBezTo>
                      <a:pt x="223" y="624"/>
                      <a:pt x="223" y="626"/>
                      <a:pt x="223" y="626"/>
                    </a:cubicBezTo>
                    <a:cubicBezTo>
                      <a:pt x="223" y="627"/>
                      <a:pt x="224" y="629"/>
                      <a:pt x="224" y="631"/>
                    </a:cubicBezTo>
                    <a:cubicBezTo>
                      <a:pt x="224" y="632"/>
                      <a:pt x="224" y="632"/>
                      <a:pt x="225" y="634"/>
                    </a:cubicBezTo>
                    <a:cubicBezTo>
                      <a:pt x="225" y="635"/>
                      <a:pt x="227" y="635"/>
                      <a:pt x="228" y="635"/>
                    </a:cubicBezTo>
                    <a:cubicBezTo>
                      <a:pt x="228" y="636"/>
                      <a:pt x="230" y="638"/>
                      <a:pt x="229" y="639"/>
                    </a:cubicBezTo>
                    <a:cubicBezTo>
                      <a:pt x="228" y="640"/>
                      <a:pt x="227" y="641"/>
                      <a:pt x="226" y="641"/>
                    </a:cubicBezTo>
                    <a:cubicBezTo>
                      <a:pt x="226" y="642"/>
                      <a:pt x="224" y="645"/>
                      <a:pt x="224" y="645"/>
                    </a:cubicBezTo>
                    <a:cubicBezTo>
                      <a:pt x="224" y="645"/>
                      <a:pt x="225" y="647"/>
                      <a:pt x="224" y="649"/>
                    </a:cubicBezTo>
                    <a:cubicBezTo>
                      <a:pt x="224" y="651"/>
                      <a:pt x="222" y="650"/>
                      <a:pt x="221" y="651"/>
                    </a:cubicBezTo>
                    <a:cubicBezTo>
                      <a:pt x="221" y="651"/>
                      <a:pt x="218" y="654"/>
                      <a:pt x="218" y="654"/>
                    </a:cubicBezTo>
                    <a:cubicBezTo>
                      <a:pt x="217" y="654"/>
                      <a:pt x="216" y="658"/>
                      <a:pt x="216" y="660"/>
                    </a:cubicBezTo>
                    <a:cubicBezTo>
                      <a:pt x="216" y="661"/>
                      <a:pt x="216" y="663"/>
                      <a:pt x="216" y="664"/>
                    </a:cubicBezTo>
                    <a:cubicBezTo>
                      <a:pt x="216" y="665"/>
                      <a:pt x="216" y="664"/>
                      <a:pt x="214" y="667"/>
                    </a:cubicBezTo>
                    <a:cubicBezTo>
                      <a:pt x="211" y="670"/>
                      <a:pt x="212" y="668"/>
                      <a:pt x="209" y="667"/>
                    </a:cubicBezTo>
                    <a:cubicBezTo>
                      <a:pt x="205" y="667"/>
                      <a:pt x="209" y="666"/>
                      <a:pt x="210" y="664"/>
                    </a:cubicBezTo>
                    <a:cubicBezTo>
                      <a:pt x="211" y="662"/>
                      <a:pt x="212" y="660"/>
                      <a:pt x="212" y="660"/>
                    </a:cubicBezTo>
                    <a:cubicBezTo>
                      <a:pt x="211" y="656"/>
                      <a:pt x="211" y="656"/>
                      <a:pt x="211" y="656"/>
                    </a:cubicBezTo>
                    <a:cubicBezTo>
                      <a:pt x="209" y="653"/>
                      <a:pt x="209" y="653"/>
                      <a:pt x="209" y="653"/>
                    </a:cubicBezTo>
                    <a:lnTo>
                      <a:pt x="206" y="649"/>
                    </a:lnTo>
                    <a:close/>
                  </a:path>
                </a:pathLst>
              </a:custGeom>
              <a:pattFill prst="pct80">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0" name="Freeform 96"/>
              <p:cNvSpPr>
                <a:spLocks noEditPoints="1"/>
              </p:cNvSpPr>
              <p:nvPr/>
            </p:nvSpPr>
            <p:spPr bwMode="auto">
              <a:xfrm>
                <a:off x="4686242" y="235948"/>
                <a:ext cx="1226964" cy="1680165"/>
              </a:xfrm>
              <a:custGeom>
                <a:avLst/>
                <a:gdLst>
                  <a:gd name="T0" fmla="*/ 383 w 538"/>
                  <a:gd name="T1" fmla="*/ 61 h 760"/>
                  <a:gd name="T2" fmla="*/ 367 w 538"/>
                  <a:gd name="T3" fmla="*/ 127 h 760"/>
                  <a:gd name="T4" fmla="*/ 435 w 538"/>
                  <a:gd name="T5" fmla="*/ 150 h 760"/>
                  <a:gd name="T6" fmla="*/ 438 w 538"/>
                  <a:gd name="T7" fmla="*/ 149 h 760"/>
                  <a:gd name="T8" fmla="*/ 438 w 538"/>
                  <a:gd name="T9" fmla="*/ 148 h 760"/>
                  <a:gd name="T10" fmla="*/ 443 w 538"/>
                  <a:gd name="T11" fmla="*/ 86 h 760"/>
                  <a:gd name="T12" fmla="*/ 500 w 538"/>
                  <a:gd name="T13" fmla="*/ 70 h 760"/>
                  <a:gd name="T14" fmla="*/ 509 w 538"/>
                  <a:gd name="T15" fmla="*/ 106 h 760"/>
                  <a:gd name="T16" fmla="*/ 499 w 538"/>
                  <a:gd name="T17" fmla="*/ 50 h 760"/>
                  <a:gd name="T18" fmla="*/ 468 w 538"/>
                  <a:gd name="T19" fmla="*/ 9 h 760"/>
                  <a:gd name="T20" fmla="*/ 444 w 538"/>
                  <a:gd name="T21" fmla="*/ 21 h 760"/>
                  <a:gd name="T22" fmla="*/ 425 w 538"/>
                  <a:gd name="T23" fmla="*/ 23 h 760"/>
                  <a:gd name="T24" fmla="*/ 400 w 538"/>
                  <a:gd name="T25" fmla="*/ 33 h 760"/>
                  <a:gd name="T26" fmla="*/ 377 w 538"/>
                  <a:gd name="T27" fmla="*/ 69 h 760"/>
                  <a:gd name="T28" fmla="*/ 361 w 538"/>
                  <a:gd name="T29" fmla="*/ 85 h 760"/>
                  <a:gd name="T30" fmla="*/ 328 w 538"/>
                  <a:gd name="T31" fmla="*/ 96 h 760"/>
                  <a:gd name="T32" fmla="*/ 298 w 538"/>
                  <a:gd name="T33" fmla="*/ 115 h 760"/>
                  <a:gd name="T34" fmla="*/ 281 w 538"/>
                  <a:gd name="T35" fmla="*/ 161 h 760"/>
                  <a:gd name="T36" fmla="*/ 241 w 538"/>
                  <a:gd name="T37" fmla="*/ 187 h 760"/>
                  <a:gd name="T38" fmla="*/ 235 w 538"/>
                  <a:gd name="T39" fmla="*/ 201 h 760"/>
                  <a:gd name="T40" fmla="*/ 241 w 538"/>
                  <a:gd name="T41" fmla="*/ 223 h 760"/>
                  <a:gd name="T42" fmla="*/ 235 w 538"/>
                  <a:gd name="T43" fmla="*/ 256 h 760"/>
                  <a:gd name="T44" fmla="*/ 219 w 538"/>
                  <a:gd name="T45" fmla="*/ 306 h 760"/>
                  <a:gd name="T46" fmla="*/ 193 w 538"/>
                  <a:gd name="T47" fmla="*/ 362 h 760"/>
                  <a:gd name="T48" fmla="*/ 174 w 538"/>
                  <a:gd name="T49" fmla="*/ 390 h 760"/>
                  <a:gd name="T50" fmla="*/ 145 w 538"/>
                  <a:gd name="T51" fmla="*/ 436 h 760"/>
                  <a:gd name="T52" fmla="*/ 139 w 538"/>
                  <a:gd name="T53" fmla="*/ 456 h 760"/>
                  <a:gd name="T54" fmla="*/ 97 w 538"/>
                  <a:gd name="T55" fmla="*/ 474 h 760"/>
                  <a:gd name="T56" fmla="*/ 59 w 538"/>
                  <a:gd name="T57" fmla="*/ 500 h 760"/>
                  <a:gd name="T58" fmla="*/ 24 w 538"/>
                  <a:gd name="T59" fmla="*/ 527 h 760"/>
                  <a:gd name="T60" fmla="*/ 14 w 538"/>
                  <a:gd name="T61" fmla="*/ 551 h 760"/>
                  <a:gd name="T62" fmla="*/ 4 w 538"/>
                  <a:gd name="T63" fmla="*/ 599 h 760"/>
                  <a:gd name="T64" fmla="*/ 13 w 538"/>
                  <a:gd name="T65" fmla="*/ 650 h 760"/>
                  <a:gd name="T66" fmla="*/ 22 w 538"/>
                  <a:gd name="T67" fmla="*/ 686 h 760"/>
                  <a:gd name="T68" fmla="*/ 33 w 538"/>
                  <a:gd name="T69" fmla="*/ 742 h 760"/>
                  <a:gd name="T70" fmla="*/ 96 w 538"/>
                  <a:gd name="T71" fmla="*/ 747 h 760"/>
                  <a:gd name="T72" fmla="*/ 173 w 538"/>
                  <a:gd name="T73" fmla="*/ 704 h 760"/>
                  <a:gd name="T74" fmla="*/ 188 w 538"/>
                  <a:gd name="T75" fmla="*/ 671 h 760"/>
                  <a:gd name="T76" fmla="*/ 193 w 538"/>
                  <a:gd name="T77" fmla="*/ 655 h 760"/>
                  <a:gd name="T78" fmla="*/ 193 w 538"/>
                  <a:gd name="T79" fmla="*/ 655 h 760"/>
                  <a:gd name="T80" fmla="*/ 207 w 538"/>
                  <a:gd name="T81" fmla="*/ 644 h 760"/>
                  <a:gd name="T82" fmla="*/ 212 w 538"/>
                  <a:gd name="T83" fmla="*/ 590 h 760"/>
                  <a:gd name="T84" fmla="*/ 213 w 538"/>
                  <a:gd name="T85" fmla="*/ 589 h 760"/>
                  <a:gd name="T86" fmla="*/ 213 w 538"/>
                  <a:gd name="T87" fmla="*/ 586 h 760"/>
                  <a:gd name="T88" fmla="*/ 213 w 538"/>
                  <a:gd name="T89" fmla="*/ 584 h 760"/>
                  <a:gd name="T90" fmla="*/ 214 w 538"/>
                  <a:gd name="T91" fmla="*/ 582 h 760"/>
                  <a:gd name="T92" fmla="*/ 189 w 538"/>
                  <a:gd name="T93" fmla="*/ 510 h 760"/>
                  <a:gd name="T94" fmla="*/ 231 w 538"/>
                  <a:gd name="T95" fmla="*/ 427 h 760"/>
                  <a:gd name="T96" fmla="*/ 240 w 538"/>
                  <a:gd name="T97" fmla="*/ 314 h 760"/>
                  <a:gd name="T98" fmla="*/ 275 w 538"/>
                  <a:gd name="T99" fmla="*/ 228 h 760"/>
                  <a:gd name="T100" fmla="*/ 275 w 538"/>
                  <a:gd name="T101" fmla="*/ 220 h 760"/>
                  <a:gd name="T102" fmla="*/ 275 w 538"/>
                  <a:gd name="T103" fmla="*/ 218 h 760"/>
                  <a:gd name="T104" fmla="*/ 276 w 538"/>
                  <a:gd name="T105" fmla="*/ 217 h 760"/>
                  <a:gd name="T106" fmla="*/ 277 w 538"/>
                  <a:gd name="T107" fmla="*/ 215 h 760"/>
                  <a:gd name="T108" fmla="*/ 302 w 538"/>
                  <a:gd name="T109" fmla="*/ 202 h 760"/>
                  <a:gd name="T110" fmla="*/ 342 w 538"/>
                  <a:gd name="T111" fmla="*/ 142 h 760"/>
                  <a:gd name="T112" fmla="*/ 360 w 538"/>
                  <a:gd name="T113" fmla="*/ 125 h 760"/>
                  <a:gd name="T114" fmla="*/ 361 w 538"/>
                  <a:gd name="T115" fmla="*/ 125 h 760"/>
                  <a:gd name="T116" fmla="*/ 363 w 538"/>
                  <a:gd name="T117" fmla="*/ 125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8" h="760">
                    <a:moveTo>
                      <a:pt x="370" y="57"/>
                    </a:moveTo>
                    <a:cubicBezTo>
                      <a:pt x="368" y="57"/>
                      <a:pt x="365" y="58"/>
                      <a:pt x="365" y="56"/>
                    </a:cubicBezTo>
                    <a:cubicBezTo>
                      <a:pt x="365" y="55"/>
                      <a:pt x="362" y="52"/>
                      <a:pt x="362" y="52"/>
                    </a:cubicBezTo>
                    <a:cubicBezTo>
                      <a:pt x="362" y="51"/>
                      <a:pt x="360" y="49"/>
                      <a:pt x="363" y="48"/>
                    </a:cubicBezTo>
                    <a:cubicBezTo>
                      <a:pt x="365" y="46"/>
                      <a:pt x="372" y="43"/>
                      <a:pt x="373" y="43"/>
                    </a:cubicBezTo>
                    <a:cubicBezTo>
                      <a:pt x="373" y="43"/>
                      <a:pt x="376" y="38"/>
                      <a:pt x="377" y="37"/>
                    </a:cubicBezTo>
                    <a:cubicBezTo>
                      <a:pt x="378" y="37"/>
                      <a:pt x="384" y="37"/>
                      <a:pt x="384" y="37"/>
                    </a:cubicBezTo>
                    <a:cubicBezTo>
                      <a:pt x="384" y="37"/>
                      <a:pt x="385" y="38"/>
                      <a:pt x="387" y="38"/>
                    </a:cubicBezTo>
                    <a:cubicBezTo>
                      <a:pt x="389" y="39"/>
                      <a:pt x="393" y="36"/>
                      <a:pt x="391" y="39"/>
                    </a:cubicBezTo>
                    <a:cubicBezTo>
                      <a:pt x="388" y="41"/>
                      <a:pt x="387" y="42"/>
                      <a:pt x="386" y="42"/>
                    </a:cubicBezTo>
                    <a:cubicBezTo>
                      <a:pt x="385" y="43"/>
                      <a:pt x="380" y="47"/>
                      <a:pt x="380" y="49"/>
                    </a:cubicBezTo>
                    <a:cubicBezTo>
                      <a:pt x="379" y="51"/>
                      <a:pt x="380" y="51"/>
                      <a:pt x="379" y="52"/>
                    </a:cubicBezTo>
                    <a:cubicBezTo>
                      <a:pt x="377" y="53"/>
                      <a:pt x="371" y="56"/>
                      <a:pt x="370" y="57"/>
                    </a:cubicBezTo>
                    <a:close/>
                    <a:moveTo>
                      <a:pt x="383" y="61"/>
                    </a:moveTo>
                    <a:cubicBezTo>
                      <a:pt x="383" y="61"/>
                      <a:pt x="383" y="61"/>
                      <a:pt x="383" y="61"/>
                    </a:cubicBezTo>
                    <a:cubicBezTo>
                      <a:pt x="383" y="61"/>
                      <a:pt x="386" y="62"/>
                      <a:pt x="386" y="61"/>
                    </a:cubicBezTo>
                    <a:cubicBezTo>
                      <a:pt x="386" y="61"/>
                      <a:pt x="387" y="59"/>
                      <a:pt x="387" y="56"/>
                    </a:cubicBezTo>
                    <a:cubicBezTo>
                      <a:pt x="388" y="53"/>
                      <a:pt x="390" y="53"/>
                      <a:pt x="391" y="52"/>
                    </a:cubicBezTo>
                    <a:cubicBezTo>
                      <a:pt x="392" y="51"/>
                      <a:pt x="391" y="51"/>
                      <a:pt x="392" y="49"/>
                    </a:cubicBezTo>
                    <a:cubicBezTo>
                      <a:pt x="392" y="47"/>
                      <a:pt x="391" y="47"/>
                      <a:pt x="389" y="46"/>
                    </a:cubicBezTo>
                    <a:cubicBezTo>
                      <a:pt x="386" y="46"/>
                      <a:pt x="386" y="48"/>
                      <a:pt x="384" y="48"/>
                    </a:cubicBezTo>
                    <a:cubicBezTo>
                      <a:pt x="383" y="49"/>
                      <a:pt x="383" y="51"/>
                      <a:pt x="384" y="52"/>
                    </a:cubicBezTo>
                    <a:cubicBezTo>
                      <a:pt x="384" y="53"/>
                      <a:pt x="382" y="54"/>
                      <a:pt x="380" y="55"/>
                    </a:cubicBezTo>
                    <a:cubicBezTo>
                      <a:pt x="378" y="57"/>
                      <a:pt x="378" y="59"/>
                      <a:pt x="378" y="59"/>
                    </a:cubicBezTo>
                    <a:cubicBezTo>
                      <a:pt x="383" y="61"/>
                      <a:pt x="383" y="61"/>
                      <a:pt x="383" y="61"/>
                    </a:cubicBezTo>
                    <a:close/>
                    <a:moveTo>
                      <a:pt x="363" y="126"/>
                    </a:moveTo>
                    <a:cubicBezTo>
                      <a:pt x="363" y="126"/>
                      <a:pt x="363" y="126"/>
                      <a:pt x="363" y="126"/>
                    </a:cubicBezTo>
                    <a:cubicBezTo>
                      <a:pt x="367" y="127"/>
                      <a:pt x="367" y="127"/>
                      <a:pt x="367" y="127"/>
                    </a:cubicBezTo>
                    <a:cubicBezTo>
                      <a:pt x="374" y="135"/>
                      <a:pt x="374" y="135"/>
                      <a:pt x="374" y="135"/>
                    </a:cubicBezTo>
                    <a:cubicBezTo>
                      <a:pt x="380" y="142"/>
                      <a:pt x="380" y="142"/>
                      <a:pt x="380" y="142"/>
                    </a:cubicBezTo>
                    <a:cubicBezTo>
                      <a:pt x="380" y="142"/>
                      <a:pt x="389" y="149"/>
                      <a:pt x="391" y="150"/>
                    </a:cubicBezTo>
                    <a:cubicBezTo>
                      <a:pt x="393" y="151"/>
                      <a:pt x="404" y="153"/>
                      <a:pt x="405" y="154"/>
                    </a:cubicBezTo>
                    <a:cubicBezTo>
                      <a:pt x="408" y="150"/>
                      <a:pt x="408" y="150"/>
                      <a:pt x="408" y="150"/>
                    </a:cubicBezTo>
                    <a:cubicBezTo>
                      <a:pt x="412" y="147"/>
                      <a:pt x="412" y="147"/>
                      <a:pt x="412" y="147"/>
                    </a:cubicBezTo>
                    <a:cubicBezTo>
                      <a:pt x="411" y="145"/>
                      <a:pt x="411" y="145"/>
                      <a:pt x="411" y="145"/>
                    </a:cubicBezTo>
                    <a:cubicBezTo>
                      <a:pt x="416" y="142"/>
                      <a:pt x="416" y="142"/>
                      <a:pt x="416" y="142"/>
                    </a:cubicBezTo>
                    <a:cubicBezTo>
                      <a:pt x="420" y="145"/>
                      <a:pt x="420" y="145"/>
                      <a:pt x="420" y="145"/>
                    </a:cubicBezTo>
                    <a:cubicBezTo>
                      <a:pt x="430" y="147"/>
                      <a:pt x="430" y="147"/>
                      <a:pt x="430" y="147"/>
                    </a:cubicBezTo>
                    <a:cubicBezTo>
                      <a:pt x="434" y="150"/>
                      <a:pt x="434" y="150"/>
                      <a:pt x="434" y="150"/>
                    </a:cubicBezTo>
                    <a:cubicBezTo>
                      <a:pt x="434" y="150"/>
                      <a:pt x="434" y="150"/>
                      <a:pt x="435" y="150"/>
                    </a:cubicBezTo>
                    <a:cubicBezTo>
                      <a:pt x="435" y="150"/>
                      <a:pt x="435" y="150"/>
                      <a:pt x="435" y="150"/>
                    </a:cubicBezTo>
                    <a:cubicBezTo>
                      <a:pt x="435" y="150"/>
                      <a:pt x="435" y="150"/>
                      <a:pt x="435" y="150"/>
                    </a:cubicBezTo>
                    <a:cubicBezTo>
                      <a:pt x="436" y="149"/>
                      <a:pt x="436" y="149"/>
                      <a:pt x="436" y="149"/>
                    </a:cubicBezTo>
                    <a:cubicBezTo>
                      <a:pt x="436" y="149"/>
                      <a:pt x="436" y="149"/>
                      <a:pt x="436" y="149"/>
                    </a:cubicBezTo>
                    <a:cubicBezTo>
                      <a:pt x="436" y="149"/>
                      <a:pt x="436" y="149"/>
                      <a:pt x="436" y="149"/>
                    </a:cubicBezTo>
                    <a:cubicBezTo>
                      <a:pt x="436" y="149"/>
                      <a:pt x="436" y="149"/>
                      <a:pt x="436" y="149"/>
                    </a:cubicBezTo>
                    <a:cubicBezTo>
                      <a:pt x="436" y="149"/>
                      <a:pt x="437" y="149"/>
                      <a:pt x="437" y="149"/>
                    </a:cubicBezTo>
                    <a:cubicBezTo>
                      <a:pt x="437" y="149"/>
                      <a:pt x="437" y="149"/>
                      <a:pt x="437" y="149"/>
                    </a:cubicBezTo>
                    <a:cubicBezTo>
                      <a:pt x="437" y="149"/>
                      <a:pt x="437" y="149"/>
                      <a:pt x="437" y="149"/>
                    </a:cubicBezTo>
                    <a:cubicBezTo>
                      <a:pt x="437" y="149"/>
                      <a:pt x="437" y="149"/>
                      <a:pt x="437" y="149"/>
                    </a:cubicBezTo>
                    <a:cubicBezTo>
                      <a:pt x="437" y="149"/>
                      <a:pt x="437" y="149"/>
                      <a:pt x="437"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7"/>
                      <a:pt x="438" y="147"/>
                      <a:pt x="438" y="147"/>
                    </a:cubicBezTo>
                    <a:cubicBezTo>
                      <a:pt x="438" y="146"/>
                      <a:pt x="438" y="140"/>
                      <a:pt x="438" y="140"/>
                    </a:cubicBezTo>
                    <a:cubicBezTo>
                      <a:pt x="438" y="140"/>
                      <a:pt x="435" y="138"/>
                      <a:pt x="438" y="136"/>
                    </a:cubicBezTo>
                    <a:cubicBezTo>
                      <a:pt x="441" y="133"/>
                      <a:pt x="445" y="130"/>
                      <a:pt x="445" y="130"/>
                    </a:cubicBezTo>
                    <a:cubicBezTo>
                      <a:pt x="445" y="130"/>
                      <a:pt x="447" y="129"/>
                      <a:pt x="447" y="126"/>
                    </a:cubicBezTo>
                    <a:cubicBezTo>
                      <a:pt x="447" y="123"/>
                      <a:pt x="445" y="115"/>
                      <a:pt x="445" y="115"/>
                    </a:cubicBezTo>
                    <a:cubicBezTo>
                      <a:pt x="445" y="115"/>
                      <a:pt x="443" y="110"/>
                      <a:pt x="443" y="108"/>
                    </a:cubicBezTo>
                    <a:cubicBezTo>
                      <a:pt x="445" y="96"/>
                      <a:pt x="440" y="88"/>
                      <a:pt x="443" y="86"/>
                    </a:cubicBezTo>
                    <a:cubicBezTo>
                      <a:pt x="443" y="86"/>
                      <a:pt x="443" y="86"/>
                      <a:pt x="443" y="86"/>
                    </a:cubicBezTo>
                    <a:cubicBezTo>
                      <a:pt x="443" y="86"/>
                      <a:pt x="443" y="86"/>
                      <a:pt x="443" y="86"/>
                    </a:cubicBezTo>
                    <a:cubicBezTo>
                      <a:pt x="445" y="85"/>
                      <a:pt x="445" y="85"/>
                      <a:pt x="445" y="85"/>
                    </a:cubicBezTo>
                    <a:cubicBezTo>
                      <a:pt x="448" y="83"/>
                      <a:pt x="448" y="83"/>
                      <a:pt x="448" y="83"/>
                    </a:cubicBezTo>
                    <a:cubicBezTo>
                      <a:pt x="448" y="83"/>
                      <a:pt x="448" y="82"/>
                      <a:pt x="448" y="82"/>
                    </a:cubicBezTo>
                    <a:cubicBezTo>
                      <a:pt x="448" y="77"/>
                      <a:pt x="442" y="72"/>
                      <a:pt x="449" y="71"/>
                    </a:cubicBezTo>
                    <a:cubicBezTo>
                      <a:pt x="452" y="69"/>
                      <a:pt x="452" y="69"/>
                      <a:pt x="452" y="69"/>
                    </a:cubicBezTo>
                    <a:cubicBezTo>
                      <a:pt x="461" y="69"/>
                      <a:pt x="461" y="69"/>
                      <a:pt x="461" y="69"/>
                    </a:cubicBezTo>
                    <a:cubicBezTo>
                      <a:pt x="463" y="63"/>
                      <a:pt x="463" y="63"/>
                      <a:pt x="463" y="63"/>
                    </a:cubicBezTo>
                    <a:cubicBezTo>
                      <a:pt x="467" y="59"/>
                      <a:pt x="467" y="59"/>
                      <a:pt x="467" y="59"/>
                    </a:cubicBezTo>
                    <a:cubicBezTo>
                      <a:pt x="470" y="59"/>
                      <a:pt x="474" y="58"/>
                      <a:pt x="476" y="59"/>
                    </a:cubicBezTo>
                    <a:cubicBezTo>
                      <a:pt x="478" y="62"/>
                      <a:pt x="478" y="64"/>
                      <a:pt x="482" y="65"/>
                    </a:cubicBezTo>
                    <a:cubicBezTo>
                      <a:pt x="494" y="69"/>
                      <a:pt x="494" y="69"/>
                      <a:pt x="494" y="69"/>
                    </a:cubicBezTo>
                    <a:cubicBezTo>
                      <a:pt x="500" y="70"/>
                      <a:pt x="500" y="70"/>
                      <a:pt x="500" y="70"/>
                    </a:cubicBezTo>
                    <a:cubicBezTo>
                      <a:pt x="500" y="70"/>
                      <a:pt x="500" y="70"/>
                      <a:pt x="500" y="70"/>
                    </a:cubicBezTo>
                    <a:cubicBezTo>
                      <a:pt x="501" y="70"/>
                      <a:pt x="501" y="70"/>
                      <a:pt x="501" y="70"/>
                    </a:cubicBezTo>
                    <a:cubicBezTo>
                      <a:pt x="501" y="70"/>
                      <a:pt x="501" y="70"/>
                      <a:pt x="501" y="70"/>
                    </a:cubicBezTo>
                    <a:cubicBezTo>
                      <a:pt x="503" y="72"/>
                      <a:pt x="503" y="72"/>
                      <a:pt x="503" y="72"/>
                    </a:cubicBezTo>
                    <a:cubicBezTo>
                      <a:pt x="503" y="72"/>
                      <a:pt x="503" y="72"/>
                      <a:pt x="503" y="72"/>
                    </a:cubicBezTo>
                    <a:cubicBezTo>
                      <a:pt x="503" y="72"/>
                      <a:pt x="503" y="72"/>
                      <a:pt x="503" y="72"/>
                    </a:cubicBezTo>
                    <a:cubicBezTo>
                      <a:pt x="503" y="72"/>
                      <a:pt x="503" y="72"/>
                      <a:pt x="503" y="72"/>
                    </a:cubicBezTo>
                    <a:cubicBezTo>
                      <a:pt x="503" y="74"/>
                      <a:pt x="503" y="76"/>
                      <a:pt x="504" y="77"/>
                    </a:cubicBezTo>
                    <a:cubicBezTo>
                      <a:pt x="504" y="79"/>
                      <a:pt x="505" y="82"/>
                      <a:pt x="505" y="82"/>
                    </a:cubicBezTo>
                    <a:cubicBezTo>
                      <a:pt x="505" y="82"/>
                      <a:pt x="504" y="85"/>
                      <a:pt x="504" y="87"/>
                    </a:cubicBezTo>
                    <a:cubicBezTo>
                      <a:pt x="503" y="88"/>
                      <a:pt x="503" y="91"/>
                      <a:pt x="503" y="92"/>
                    </a:cubicBezTo>
                    <a:cubicBezTo>
                      <a:pt x="503" y="93"/>
                      <a:pt x="503" y="94"/>
                      <a:pt x="503" y="95"/>
                    </a:cubicBezTo>
                    <a:cubicBezTo>
                      <a:pt x="503" y="97"/>
                      <a:pt x="504" y="100"/>
                      <a:pt x="505" y="101"/>
                    </a:cubicBezTo>
                    <a:cubicBezTo>
                      <a:pt x="505" y="102"/>
                      <a:pt x="510" y="105"/>
                      <a:pt x="510" y="105"/>
                    </a:cubicBezTo>
                    <a:cubicBezTo>
                      <a:pt x="510" y="105"/>
                      <a:pt x="510" y="105"/>
                      <a:pt x="509" y="106"/>
                    </a:cubicBezTo>
                    <a:cubicBezTo>
                      <a:pt x="509" y="106"/>
                      <a:pt x="509" y="107"/>
                      <a:pt x="510" y="107"/>
                    </a:cubicBezTo>
                    <a:cubicBezTo>
                      <a:pt x="512" y="107"/>
                      <a:pt x="515" y="106"/>
                      <a:pt x="515" y="106"/>
                    </a:cubicBezTo>
                    <a:cubicBezTo>
                      <a:pt x="515" y="106"/>
                      <a:pt x="515" y="97"/>
                      <a:pt x="514" y="94"/>
                    </a:cubicBezTo>
                    <a:cubicBezTo>
                      <a:pt x="513" y="90"/>
                      <a:pt x="518" y="86"/>
                      <a:pt x="518" y="86"/>
                    </a:cubicBezTo>
                    <a:cubicBezTo>
                      <a:pt x="525" y="79"/>
                      <a:pt x="525" y="79"/>
                      <a:pt x="525" y="79"/>
                    </a:cubicBezTo>
                    <a:cubicBezTo>
                      <a:pt x="524" y="71"/>
                      <a:pt x="524" y="71"/>
                      <a:pt x="524" y="71"/>
                    </a:cubicBezTo>
                    <a:cubicBezTo>
                      <a:pt x="532" y="72"/>
                      <a:pt x="532" y="72"/>
                      <a:pt x="532" y="72"/>
                    </a:cubicBezTo>
                    <a:cubicBezTo>
                      <a:pt x="532" y="72"/>
                      <a:pt x="538" y="69"/>
                      <a:pt x="536" y="65"/>
                    </a:cubicBezTo>
                    <a:cubicBezTo>
                      <a:pt x="534" y="60"/>
                      <a:pt x="532" y="52"/>
                      <a:pt x="530" y="54"/>
                    </a:cubicBezTo>
                    <a:cubicBezTo>
                      <a:pt x="527" y="56"/>
                      <a:pt x="522" y="62"/>
                      <a:pt x="522" y="62"/>
                    </a:cubicBezTo>
                    <a:cubicBezTo>
                      <a:pt x="521" y="52"/>
                      <a:pt x="521" y="52"/>
                      <a:pt x="521" y="52"/>
                    </a:cubicBezTo>
                    <a:cubicBezTo>
                      <a:pt x="513" y="55"/>
                      <a:pt x="513" y="55"/>
                      <a:pt x="513" y="55"/>
                    </a:cubicBezTo>
                    <a:cubicBezTo>
                      <a:pt x="505" y="53"/>
                      <a:pt x="505" y="53"/>
                      <a:pt x="505" y="53"/>
                    </a:cubicBezTo>
                    <a:cubicBezTo>
                      <a:pt x="505" y="53"/>
                      <a:pt x="502" y="49"/>
                      <a:pt x="499" y="50"/>
                    </a:cubicBezTo>
                    <a:cubicBezTo>
                      <a:pt x="496" y="50"/>
                      <a:pt x="491" y="50"/>
                      <a:pt x="491" y="50"/>
                    </a:cubicBezTo>
                    <a:cubicBezTo>
                      <a:pt x="491" y="50"/>
                      <a:pt x="487" y="47"/>
                      <a:pt x="489" y="46"/>
                    </a:cubicBezTo>
                    <a:cubicBezTo>
                      <a:pt x="492" y="46"/>
                      <a:pt x="498" y="47"/>
                      <a:pt x="501" y="46"/>
                    </a:cubicBezTo>
                    <a:cubicBezTo>
                      <a:pt x="503" y="46"/>
                      <a:pt x="519" y="42"/>
                      <a:pt x="519" y="42"/>
                    </a:cubicBezTo>
                    <a:cubicBezTo>
                      <a:pt x="520" y="35"/>
                      <a:pt x="520" y="35"/>
                      <a:pt x="520" y="35"/>
                    </a:cubicBezTo>
                    <a:cubicBezTo>
                      <a:pt x="527" y="29"/>
                      <a:pt x="527" y="29"/>
                      <a:pt x="527" y="29"/>
                    </a:cubicBezTo>
                    <a:cubicBezTo>
                      <a:pt x="515" y="20"/>
                      <a:pt x="515" y="20"/>
                      <a:pt x="515" y="20"/>
                    </a:cubicBezTo>
                    <a:cubicBezTo>
                      <a:pt x="510" y="12"/>
                      <a:pt x="510" y="12"/>
                      <a:pt x="510" y="12"/>
                    </a:cubicBezTo>
                    <a:cubicBezTo>
                      <a:pt x="510" y="12"/>
                      <a:pt x="509" y="9"/>
                      <a:pt x="507" y="9"/>
                    </a:cubicBezTo>
                    <a:cubicBezTo>
                      <a:pt x="504" y="9"/>
                      <a:pt x="496" y="13"/>
                      <a:pt x="496" y="13"/>
                    </a:cubicBezTo>
                    <a:cubicBezTo>
                      <a:pt x="490" y="9"/>
                      <a:pt x="490" y="9"/>
                      <a:pt x="490" y="9"/>
                    </a:cubicBezTo>
                    <a:cubicBezTo>
                      <a:pt x="481" y="10"/>
                      <a:pt x="481" y="10"/>
                      <a:pt x="481" y="10"/>
                    </a:cubicBezTo>
                    <a:cubicBezTo>
                      <a:pt x="468" y="6"/>
                      <a:pt x="468" y="6"/>
                      <a:pt x="468" y="6"/>
                    </a:cubicBezTo>
                    <a:cubicBezTo>
                      <a:pt x="468" y="9"/>
                      <a:pt x="468" y="9"/>
                      <a:pt x="468" y="9"/>
                    </a:cubicBezTo>
                    <a:cubicBezTo>
                      <a:pt x="468" y="9"/>
                      <a:pt x="464" y="8"/>
                      <a:pt x="463" y="6"/>
                    </a:cubicBezTo>
                    <a:cubicBezTo>
                      <a:pt x="463" y="4"/>
                      <a:pt x="463" y="2"/>
                      <a:pt x="463" y="2"/>
                    </a:cubicBezTo>
                    <a:cubicBezTo>
                      <a:pt x="458" y="3"/>
                      <a:pt x="458" y="3"/>
                      <a:pt x="458" y="3"/>
                    </a:cubicBezTo>
                    <a:cubicBezTo>
                      <a:pt x="456" y="3"/>
                      <a:pt x="456" y="3"/>
                      <a:pt x="456" y="3"/>
                    </a:cubicBezTo>
                    <a:cubicBezTo>
                      <a:pt x="450" y="0"/>
                      <a:pt x="450" y="0"/>
                      <a:pt x="450" y="0"/>
                    </a:cubicBezTo>
                    <a:cubicBezTo>
                      <a:pt x="447" y="6"/>
                      <a:pt x="447" y="6"/>
                      <a:pt x="447" y="6"/>
                    </a:cubicBezTo>
                    <a:cubicBezTo>
                      <a:pt x="451" y="13"/>
                      <a:pt x="451" y="13"/>
                      <a:pt x="451" y="13"/>
                    </a:cubicBezTo>
                    <a:cubicBezTo>
                      <a:pt x="447" y="21"/>
                      <a:pt x="447" y="21"/>
                      <a:pt x="447" y="21"/>
                    </a:cubicBezTo>
                    <a:cubicBezTo>
                      <a:pt x="450" y="26"/>
                      <a:pt x="450" y="26"/>
                      <a:pt x="450" y="26"/>
                    </a:cubicBezTo>
                    <a:cubicBezTo>
                      <a:pt x="450" y="33"/>
                      <a:pt x="450" y="33"/>
                      <a:pt x="450" y="33"/>
                    </a:cubicBezTo>
                    <a:cubicBezTo>
                      <a:pt x="446" y="41"/>
                      <a:pt x="446" y="41"/>
                      <a:pt x="446" y="41"/>
                    </a:cubicBezTo>
                    <a:cubicBezTo>
                      <a:pt x="440" y="36"/>
                      <a:pt x="440" y="36"/>
                      <a:pt x="440" y="36"/>
                    </a:cubicBezTo>
                    <a:cubicBezTo>
                      <a:pt x="441" y="29"/>
                      <a:pt x="441" y="29"/>
                      <a:pt x="441" y="29"/>
                    </a:cubicBezTo>
                    <a:cubicBezTo>
                      <a:pt x="444" y="21"/>
                      <a:pt x="444" y="21"/>
                      <a:pt x="444" y="21"/>
                    </a:cubicBezTo>
                    <a:cubicBezTo>
                      <a:pt x="440" y="13"/>
                      <a:pt x="440" y="13"/>
                      <a:pt x="440" y="13"/>
                    </a:cubicBezTo>
                    <a:cubicBezTo>
                      <a:pt x="432" y="20"/>
                      <a:pt x="432" y="20"/>
                      <a:pt x="432" y="20"/>
                    </a:cubicBezTo>
                    <a:cubicBezTo>
                      <a:pt x="432" y="30"/>
                      <a:pt x="432" y="30"/>
                      <a:pt x="432" y="30"/>
                    </a:cubicBezTo>
                    <a:cubicBezTo>
                      <a:pt x="428" y="37"/>
                      <a:pt x="428" y="37"/>
                      <a:pt x="428" y="37"/>
                    </a:cubicBezTo>
                    <a:cubicBezTo>
                      <a:pt x="428" y="46"/>
                      <a:pt x="428" y="46"/>
                      <a:pt x="428" y="46"/>
                    </a:cubicBezTo>
                    <a:cubicBezTo>
                      <a:pt x="426" y="53"/>
                      <a:pt x="426" y="53"/>
                      <a:pt x="426" y="53"/>
                    </a:cubicBezTo>
                    <a:cubicBezTo>
                      <a:pt x="425" y="62"/>
                      <a:pt x="425" y="62"/>
                      <a:pt x="425" y="62"/>
                    </a:cubicBezTo>
                    <a:cubicBezTo>
                      <a:pt x="425" y="62"/>
                      <a:pt x="425" y="64"/>
                      <a:pt x="423" y="64"/>
                    </a:cubicBezTo>
                    <a:cubicBezTo>
                      <a:pt x="421" y="65"/>
                      <a:pt x="417" y="63"/>
                      <a:pt x="417" y="63"/>
                    </a:cubicBezTo>
                    <a:cubicBezTo>
                      <a:pt x="417" y="50"/>
                      <a:pt x="417" y="50"/>
                      <a:pt x="417" y="50"/>
                    </a:cubicBezTo>
                    <a:cubicBezTo>
                      <a:pt x="419" y="43"/>
                      <a:pt x="419" y="43"/>
                      <a:pt x="419" y="43"/>
                    </a:cubicBezTo>
                    <a:cubicBezTo>
                      <a:pt x="422" y="37"/>
                      <a:pt x="422" y="37"/>
                      <a:pt x="422" y="37"/>
                    </a:cubicBezTo>
                    <a:cubicBezTo>
                      <a:pt x="426" y="29"/>
                      <a:pt x="426" y="29"/>
                      <a:pt x="426" y="29"/>
                    </a:cubicBezTo>
                    <a:cubicBezTo>
                      <a:pt x="426" y="29"/>
                      <a:pt x="426" y="24"/>
                      <a:pt x="425" y="23"/>
                    </a:cubicBezTo>
                    <a:cubicBezTo>
                      <a:pt x="425" y="23"/>
                      <a:pt x="423" y="22"/>
                      <a:pt x="424" y="22"/>
                    </a:cubicBezTo>
                    <a:cubicBezTo>
                      <a:pt x="424" y="21"/>
                      <a:pt x="428" y="17"/>
                      <a:pt x="428" y="17"/>
                    </a:cubicBezTo>
                    <a:cubicBezTo>
                      <a:pt x="428" y="17"/>
                      <a:pt x="428" y="14"/>
                      <a:pt x="425" y="12"/>
                    </a:cubicBezTo>
                    <a:cubicBezTo>
                      <a:pt x="423" y="11"/>
                      <a:pt x="421" y="9"/>
                      <a:pt x="419" y="10"/>
                    </a:cubicBezTo>
                    <a:cubicBezTo>
                      <a:pt x="418" y="11"/>
                      <a:pt x="413" y="13"/>
                      <a:pt x="413" y="14"/>
                    </a:cubicBezTo>
                    <a:cubicBezTo>
                      <a:pt x="412" y="15"/>
                      <a:pt x="413" y="17"/>
                      <a:pt x="414" y="18"/>
                    </a:cubicBezTo>
                    <a:cubicBezTo>
                      <a:pt x="415" y="18"/>
                      <a:pt x="416" y="19"/>
                      <a:pt x="417" y="19"/>
                    </a:cubicBezTo>
                    <a:cubicBezTo>
                      <a:pt x="417" y="20"/>
                      <a:pt x="418" y="23"/>
                      <a:pt x="417" y="24"/>
                    </a:cubicBezTo>
                    <a:cubicBezTo>
                      <a:pt x="416" y="25"/>
                      <a:pt x="417" y="28"/>
                      <a:pt x="414" y="27"/>
                    </a:cubicBezTo>
                    <a:cubicBezTo>
                      <a:pt x="412" y="26"/>
                      <a:pt x="406" y="22"/>
                      <a:pt x="406" y="22"/>
                    </a:cubicBezTo>
                    <a:cubicBezTo>
                      <a:pt x="405" y="22"/>
                      <a:pt x="406" y="18"/>
                      <a:pt x="404" y="22"/>
                    </a:cubicBezTo>
                    <a:cubicBezTo>
                      <a:pt x="402" y="25"/>
                      <a:pt x="401" y="26"/>
                      <a:pt x="402" y="28"/>
                    </a:cubicBezTo>
                    <a:cubicBezTo>
                      <a:pt x="403" y="30"/>
                      <a:pt x="404" y="30"/>
                      <a:pt x="404" y="31"/>
                    </a:cubicBezTo>
                    <a:cubicBezTo>
                      <a:pt x="404" y="32"/>
                      <a:pt x="400" y="32"/>
                      <a:pt x="400" y="33"/>
                    </a:cubicBezTo>
                    <a:cubicBezTo>
                      <a:pt x="400" y="34"/>
                      <a:pt x="399" y="35"/>
                      <a:pt x="401" y="37"/>
                    </a:cubicBezTo>
                    <a:cubicBezTo>
                      <a:pt x="403" y="38"/>
                      <a:pt x="405" y="39"/>
                      <a:pt x="405" y="39"/>
                    </a:cubicBezTo>
                    <a:cubicBezTo>
                      <a:pt x="405" y="39"/>
                      <a:pt x="407" y="42"/>
                      <a:pt x="406" y="42"/>
                    </a:cubicBezTo>
                    <a:cubicBezTo>
                      <a:pt x="406" y="43"/>
                      <a:pt x="400" y="42"/>
                      <a:pt x="400" y="43"/>
                    </a:cubicBezTo>
                    <a:cubicBezTo>
                      <a:pt x="400" y="44"/>
                      <a:pt x="400" y="46"/>
                      <a:pt x="400" y="47"/>
                    </a:cubicBezTo>
                    <a:cubicBezTo>
                      <a:pt x="400" y="48"/>
                      <a:pt x="400" y="50"/>
                      <a:pt x="400" y="50"/>
                    </a:cubicBezTo>
                    <a:cubicBezTo>
                      <a:pt x="400" y="51"/>
                      <a:pt x="396" y="51"/>
                      <a:pt x="395" y="52"/>
                    </a:cubicBezTo>
                    <a:cubicBezTo>
                      <a:pt x="393" y="53"/>
                      <a:pt x="392" y="56"/>
                      <a:pt x="392" y="58"/>
                    </a:cubicBezTo>
                    <a:cubicBezTo>
                      <a:pt x="391" y="60"/>
                      <a:pt x="391" y="62"/>
                      <a:pt x="391" y="63"/>
                    </a:cubicBezTo>
                    <a:cubicBezTo>
                      <a:pt x="391" y="64"/>
                      <a:pt x="389" y="66"/>
                      <a:pt x="389" y="66"/>
                    </a:cubicBezTo>
                    <a:cubicBezTo>
                      <a:pt x="389" y="66"/>
                      <a:pt x="389" y="67"/>
                      <a:pt x="387" y="66"/>
                    </a:cubicBezTo>
                    <a:cubicBezTo>
                      <a:pt x="385" y="66"/>
                      <a:pt x="378" y="62"/>
                      <a:pt x="377" y="62"/>
                    </a:cubicBezTo>
                    <a:cubicBezTo>
                      <a:pt x="375" y="62"/>
                      <a:pt x="373" y="63"/>
                      <a:pt x="373" y="65"/>
                    </a:cubicBezTo>
                    <a:cubicBezTo>
                      <a:pt x="373" y="66"/>
                      <a:pt x="376" y="69"/>
                      <a:pt x="377" y="69"/>
                    </a:cubicBezTo>
                    <a:cubicBezTo>
                      <a:pt x="377" y="69"/>
                      <a:pt x="382" y="70"/>
                      <a:pt x="383" y="71"/>
                    </a:cubicBezTo>
                    <a:cubicBezTo>
                      <a:pt x="383" y="72"/>
                      <a:pt x="383" y="79"/>
                      <a:pt x="383" y="79"/>
                    </a:cubicBezTo>
                    <a:cubicBezTo>
                      <a:pt x="383" y="79"/>
                      <a:pt x="387" y="87"/>
                      <a:pt x="380" y="80"/>
                    </a:cubicBezTo>
                    <a:cubicBezTo>
                      <a:pt x="372" y="73"/>
                      <a:pt x="372" y="72"/>
                      <a:pt x="371" y="71"/>
                    </a:cubicBezTo>
                    <a:cubicBezTo>
                      <a:pt x="370" y="71"/>
                      <a:pt x="363" y="69"/>
                      <a:pt x="363" y="69"/>
                    </a:cubicBezTo>
                    <a:cubicBezTo>
                      <a:pt x="363" y="69"/>
                      <a:pt x="362" y="66"/>
                      <a:pt x="361" y="69"/>
                    </a:cubicBezTo>
                    <a:cubicBezTo>
                      <a:pt x="360" y="71"/>
                      <a:pt x="363" y="76"/>
                      <a:pt x="363" y="76"/>
                    </a:cubicBezTo>
                    <a:cubicBezTo>
                      <a:pt x="362" y="75"/>
                      <a:pt x="362" y="75"/>
                      <a:pt x="362" y="75"/>
                    </a:cubicBezTo>
                    <a:cubicBezTo>
                      <a:pt x="362" y="75"/>
                      <a:pt x="359" y="73"/>
                      <a:pt x="357" y="72"/>
                    </a:cubicBezTo>
                    <a:cubicBezTo>
                      <a:pt x="356" y="70"/>
                      <a:pt x="353" y="72"/>
                      <a:pt x="353" y="72"/>
                    </a:cubicBezTo>
                    <a:cubicBezTo>
                      <a:pt x="353" y="72"/>
                      <a:pt x="352" y="73"/>
                      <a:pt x="350" y="75"/>
                    </a:cubicBezTo>
                    <a:cubicBezTo>
                      <a:pt x="349" y="76"/>
                      <a:pt x="345" y="72"/>
                      <a:pt x="349" y="77"/>
                    </a:cubicBezTo>
                    <a:cubicBezTo>
                      <a:pt x="352" y="81"/>
                      <a:pt x="355" y="82"/>
                      <a:pt x="356" y="83"/>
                    </a:cubicBezTo>
                    <a:cubicBezTo>
                      <a:pt x="356" y="83"/>
                      <a:pt x="360" y="84"/>
                      <a:pt x="361" y="85"/>
                    </a:cubicBezTo>
                    <a:cubicBezTo>
                      <a:pt x="362" y="86"/>
                      <a:pt x="362" y="89"/>
                      <a:pt x="362" y="90"/>
                    </a:cubicBezTo>
                    <a:cubicBezTo>
                      <a:pt x="362" y="90"/>
                      <a:pt x="365" y="94"/>
                      <a:pt x="360" y="91"/>
                    </a:cubicBezTo>
                    <a:cubicBezTo>
                      <a:pt x="355" y="87"/>
                      <a:pt x="355" y="86"/>
                      <a:pt x="353" y="86"/>
                    </a:cubicBezTo>
                    <a:cubicBezTo>
                      <a:pt x="352" y="86"/>
                      <a:pt x="350" y="88"/>
                      <a:pt x="350" y="88"/>
                    </a:cubicBezTo>
                    <a:cubicBezTo>
                      <a:pt x="350" y="88"/>
                      <a:pt x="344" y="87"/>
                      <a:pt x="344" y="84"/>
                    </a:cubicBezTo>
                    <a:cubicBezTo>
                      <a:pt x="343" y="81"/>
                      <a:pt x="345" y="76"/>
                      <a:pt x="341" y="77"/>
                    </a:cubicBezTo>
                    <a:cubicBezTo>
                      <a:pt x="336" y="77"/>
                      <a:pt x="335" y="79"/>
                      <a:pt x="335" y="80"/>
                    </a:cubicBezTo>
                    <a:cubicBezTo>
                      <a:pt x="335" y="81"/>
                      <a:pt x="332" y="82"/>
                      <a:pt x="335" y="85"/>
                    </a:cubicBezTo>
                    <a:cubicBezTo>
                      <a:pt x="338" y="88"/>
                      <a:pt x="340" y="90"/>
                      <a:pt x="341" y="90"/>
                    </a:cubicBezTo>
                    <a:cubicBezTo>
                      <a:pt x="341" y="90"/>
                      <a:pt x="347" y="90"/>
                      <a:pt x="344" y="91"/>
                    </a:cubicBezTo>
                    <a:cubicBezTo>
                      <a:pt x="342" y="93"/>
                      <a:pt x="338" y="93"/>
                      <a:pt x="337" y="93"/>
                    </a:cubicBezTo>
                    <a:cubicBezTo>
                      <a:pt x="336" y="93"/>
                      <a:pt x="337" y="92"/>
                      <a:pt x="336" y="93"/>
                    </a:cubicBezTo>
                    <a:cubicBezTo>
                      <a:pt x="334" y="94"/>
                      <a:pt x="329" y="99"/>
                      <a:pt x="329" y="99"/>
                    </a:cubicBezTo>
                    <a:cubicBezTo>
                      <a:pt x="329" y="99"/>
                      <a:pt x="328" y="97"/>
                      <a:pt x="328" y="96"/>
                    </a:cubicBezTo>
                    <a:cubicBezTo>
                      <a:pt x="328" y="95"/>
                      <a:pt x="332" y="93"/>
                      <a:pt x="332" y="91"/>
                    </a:cubicBezTo>
                    <a:cubicBezTo>
                      <a:pt x="332" y="89"/>
                      <a:pt x="330" y="82"/>
                      <a:pt x="330" y="82"/>
                    </a:cubicBezTo>
                    <a:cubicBezTo>
                      <a:pt x="330" y="82"/>
                      <a:pt x="326" y="80"/>
                      <a:pt x="326" y="80"/>
                    </a:cubicBezTo>
                    <a:cubicBezTo>
                      <a:pt x="325" y="79"/>
                      <a:pt x="322" y="77"/>
                      <a:pt x="321" y="78"/>
                    </a:cubicBezTo>
                    <a:cubicBezTo>
                      <a:pt x="320" y="79"/>
                      <a:pt x="318" y="82"/>
                      <a:pt x="320" y="84"/>
                    </a:cubicBezTo>
                    <a:cubicBezTo>
                      <a:pt x="322" y="87"/>
                      <a:pt x="324" y="89"/>
                      <a:pt x="323" y="89"/>
                    </a:cubicBezTo>
                    <a:cubicBezTo>
                      <a:pt x="321" y="90"/>
                      <a:pt x="320" y="91"/>
                      <a:pt x="319" y="90"/>
                    </a:cubicBezTo>
                    <a:cubicBezTo>
                      <a:pt x="318" y="90"/>
                      <a:pt x="316" y="88"/>
                      <a:pt x="313" y="89"/>
                    </a:cubicBezTo>
                    <a:cubicBezTo>
                      <a:pt x="310" y="90"/>
                      <a:pt x="307" y="96"/>
                      <a:pt x="307" y="96"/>
                    </a:cubicBezTo>
                    <a:cubicBezTo>
                      <a:pt x="307" y="96"/>
                      <a:pt x="310" y="102"/>
                      <a:pt x="311" y="103"/>
                    </a:cubicBezTo>
                    <a:cubicBezTo>
                      <a:pt x="312" y="103"/>
                      <a:pt x="313" y="105"/>
                      <a:pt x="313" y="107"/>
                    </a:cubicBezTo>
                    <a:cubicBezTo>
                      <a:pt x="312" y="109"/>
                      <a:pt x="313" y="106"/>
                      <a:pt x="311" y="107"/>
                    </a:cubicBezTo>
                    <a:cubicBezTo>
                      <a:pt x="308" y="108"/>
                      <a:pt x="307" y="109"/>
                      <a:pt x="305" y="109"/>
                    </a:cubicBezTo>
                    <a:cubicBezTo>
                      <a:pt x="303" y="109"/>
                      <a:pt x="298" y="115"/>
                      <a:pt x="298" y="115"/>
                    </a:cubicBezTo>
                    <a:cubicBezTo>
                      <a:pt x="301" y="119"/>
                      <a:pt x="301" y="119"/>
                      <a:pt x="301" y="119"/>
                    </a:cubicBezTo>
                    <a:cubicBezTo>
                      <a:pt x="301" y="119"/>
                      <a:pt x="293" y="122"/>
                      <a:pt x="291" y="123"/>
                    </a:cubicBezTo>
                    <a:cubicBezTo>
                      <a:pt x="290" y="123"/>
                      <a:pt x="294" y="122"/>
                      <a:pt x="289" y="123"/>
                    </a:cubicBezTo>
                    <a:cubicBezTo>
                      <a:pt x="285" y="125"/>
                      <a:pt x="282" y="129"/>
                      <a:pt x="281" y="131"/>
                    </a:cubicBezTo>
                    <a:cubicBezTo>
                      <a:pt x="281" y="132"/>
                      <a:pt x="277" y="132"/>
                      <a:pt x="277" y="135"/>
                    </a:cubicBezTo>
                    <a:cubicBezTo>
                      <a:pt x="277" y="137"/>
                      <a:pt x="278" y="141"/>
                      <a:pt x="277" y="142"/>
                    </a:cubicBezTo>
                    <a:cubicBezTo>
                      <a:pt x="277" y="143"/>
                      <a:pt x="277" y="143"/>
                      <a:pt x="277" y="145"/>
                    </a:cubicBezTo>
                    <a:cubicBezTo>
                      <a:pt x="277" y="147"/>
                      <a:pt x="276" y="149"/>
                      <a:pt x="279" y="149"/>
                    </a:cubicBezTo>
                    <a:cubicBezTo>
                      <a:pt x="282" y="149"/>
                      <a:pt x="286" y="147"/>
                      <a:pt x="287" y="146"/>
                    </a:cubicBezTo>
                    <a:cubicBezTo>
                      <a:pt x="287" y="145"/>
                      <a:pt x="288" y="141"/>
                      <a:pt x="289" y="143"/>
                    </a:cubicBezTo>
                    <a:cubicBezTo>
                      <a:pt x="291" y="144"/>
                      <a:pt x="291" y="148"/>
                      <a:pt x="291" y="148"/>
                    </a:cubicBezTo>
                    <a:cubicBezTo>
                      <a:pt x="291" y="148"/>
                      <a:pt x="291" y="152"/>
                      <a:pt x="291" y="153"/>
                    </a:cubicBezTo>
                    <a:cubicBezTo>
                      <a:pt x="290" y="155"/>
                      <a:pt x="297" y="153"/>
                      <a:pt x="290" y="156"/>
                    </a:cubicBezTo>
                    <a:cubicBezTo>
                      <a:pt x="283" y="160"/>
                      <a:pt x="281" y="160"/>
                      <a:pt x="281" y="161"/>
                    </a:cubicBezTo>
                    <a:cubicBezTo>
                      <a:pt x="281" y="163"/>
                      <a:pt x="285" y="168"/>
                      <a:pt x="280" y="166"/>
                    </a:cubicBezTo>
                    <a:cubicBezTo>
                      <a:pt x="275" y="165"/>
                      <a:pt x="275" y="166"/>
                      <a:pt x="275" y="165"/>
                    </a:cubicBezTo>
                    <a:cubicBezTo>
                      <a:pt x="274" y="164"/>
                      <a:pt x="276" y="170"/>
                      <a:pt x="270" y="161"/>
                    </a:cubicBezTo>
                    <a:cubicBezTo>
                      <a:pt x="264" y="152"/>
                      <a:pt x="264" y="153"/>
                      <a:pt x="264" y="151"/>
                    </a:cubicBezTo>
                    <a:cubicBezTo>
                      <a:pt x="264" y="149"/>
                      <a:pt x="263" y="142"/>
                      <a:pt x="263" y="142"/>
                    </a:cubicBezTo>
                    <a:cubicBezTo>
                      <a:pt x="263" y="142"/>
                      <a:pt x="262" y="135"/>
                      <a:pt x="259" y="138"/>
                    </a:cubicBezTo>
                    <a:cubicBezTo>
                      <a:pt x="255" y="141"/>
                      <a:pt x="255" y="146"/>
                      <a:pt x="255" y="146"/>
                    </a:cubicBezTo>
                    <a:cubicBezTo>
                      <a:pt x="255" y="146"/>
                      <a:pt x="250" y="151"/>
                      <a:pt x="249" y="152"/>
                    </a:cubicBezTo>
                    <a:cubicBezTo>
                      <a:pt x="248" y="152"/>
                      <a:pt x="246" y="152"/>
                      <a:pt x="243" y="154"/>
                    </a:cubicBezTo>
                    <a:cubicBezTo>
                      <a:pt x="241" y="157"/>
                      <a:pt x="234" y="167"/>
                      <a:pt x="234" y="167"/>
                    </a:cubicBezTo>
                    <a:cubicBezTo>
                      <a:pt x="234" y="167"/>
                      <a:pt x="230" y="174"/>
                      <a:pt x="231" y="176"/>
                    </a:cubicBezTo>
                    <a:cubicBezTo>
                      <a:pt x="232" y="178"/>
                      <a:pt x="235" y="181"/>
                      <a:pt x="235" y="181"/>
                    </a:cubicBezTo>
                    <a:cubicBezTo>
                      <a:pt x="235" y="181"/>
                      <a:pt x="236" y="180"/>
                      <a:pt x="236" y="183"/>
                    </a:cubicBezTo>
                    <a:cubicBezTo>
                      <a:pt x="236" y="186"/>
                      <a:pt x="241" y="187"/>
                      <a:pt x="241" y="187"/>
                    </a:cubicBezTo>
                    <a:cubicBezTo>
                      <a:pt x="241" y="187"/>
                      <a:pt x="243" y="188"/>
                      <a:pt x="241" y="190"/>
                    </a:cubicBezTo>
                    <a:cubicBezTo>
                      <a:pt x="238" y="192"/>
                      <a:pt x="230" y="193"/>
                      <a:pt x="230" y="193"/>
                    </a:cubicBezTo>
                    <a:cubicBezTo>
                      <a:pt x="222" y="193"/>
                      <a:pt x="222" y="193"/>
                      <a:pt x="222" y="193"/>
                    </a:cubicBezTo>
                    <a:cubicBezTo>
                      <a:pt x="222" y="193"/>
                      <a:pt x="218" y="198"/>
                      <a:pt x="217" y="198"/>
                    </a:cubicBezTo>
                    <a:cubicBezTo>
                      <a:pt x="215" y="199"/>
                      <a:pt x="212" y="201"/>
                      <a:pt x="211" y="204"/>
                    </a:cubicBezTo>
                    <a:cubicBezTo>
                      <a:pt x="211" y="206"/>
                      <a:pt x="202" y="214"/>
                      <a:pt x="202" y="214"/>
                    </a:cubicBezTo>
                    <a:cubicBezTo>
                      <a:pt x="202" y="214"/>
                      <a:pt x="202" y="217"/>
                      <a:pt x="202" y="218"/>
                    </a:cubicBezTo>
                    <a:cubicBezTo>
                      <a:pt x="202" y="219"/>
                      <a:pt x="198" y="221"/>
                      <a:pt x="200" y="222"/>
                    </a:cubicBezTo>
                    <a:cubicBezTo>
                      <a:pt x="202" y="223"/>
                      <a:pt x="205" y="224"/>
                      <a:pt x="207" y="220"/>
                    </a:cubicBezTo>
                    <a:cubicBezTo>
                      <a:pt x="209" y="217"/>
                      <a:pt x="209" y="212"/>
                      <a:pt x="209" y="212"/>
                    </a:cubicBezTo>
                    <a:cubicBezTo>
                      <a:pt x="209" y="212"/>
                      <a:pt x="211" y="210"/>
                      <a:pt x="213" y="210"/>
                    </a:cubicBezTo>
                    <a:cubicBezTo>
                      <a:pt x="216" y="210"/>
                      <a:pt x="219" y="207"/>
                      <a:pt x="222" y="206"/>
                    </a:cubicBezTo>
                    <a:cubicBezTo>
                      <a:pt x="225" y="206"/>
                      <a:pt x="229" y="201"/>
                      <a:pt x="230" y="201"/>
                    </a:cubicBezTo>
                    <a:cubicBezTo>
                      <a:pt x="232" y="201"/>
                      <a:pt x="231" y="202"/>
                      <a:pt x="235" y="201"/>
                    </a:cubicBezTo>
                    <a:cubicBezTo>
                      <a:pt x="239" y="201"/>
                      <a:pt x="243" y="201"/>
                      <a:pt x="244" y="200"/>
                    </a:cubicBezTo>
                    <a:cubicBezTo>
                      <a:pt x="246" y="199"/>
                      <a:pt x="254" y="204"/>
                      <a:pt x="255" y="205"/>
                    </a:cubicBezTo>
                    <a:cubicBezTo>
                      <a:pt x="255" y="206"/>
                      <a:pt x="248" y="207"/>
                      <a:pt x="251" y="209"/>
                    </a:cubicBezTo>
                    <a:cubicBezTo>
                      <a:pt x="255" y="211"/>
                      <a:pt x="255" y="212"/>
                      <a:pt x="256" y="212"/>
                    </a:cubicBezTo>
                    <a:cubicBezTo>
                      <a:pt x="257" y="212"/>
                      <a:pt x="259" y="211"/>
                      <a:pt x="262" y="210"/>
                    </a:cubicBezTo>
                    <a:cubicBezTo>
                      <a:pt x="264" y="208"/>
                      <a:pt x="260" y="205"/>
                      <a:pt x="266" y="207"/>
                    </a:cubicBezTo>
                    <a:cubicBezTo>
                      <a:pt x="271" y="209"/>
                      <a:pt x="271" y="211"/>
                      <a:pt x="271" y="211"/>
                    </a:cubicBezTo>
                    <a:cubicBezTo>
                      <a:pt x="270" y="213"/>
                      <a:pt x="270" y="213"/>
                      <a:pt x="270" y="213"/>
                    </a:cubicBezTo>
                    <a:cubicBezTo>
                      <a:pt x="266" y="214"/>
                      <a:pt x="266" y="214"/>
                      <a:pt x="266" y="214"/>
                    </a:cubicBezTo>
                    <a:cubicBezTo>
                      <a:pt x="260" y="213"/>
                      <a:pt x="260" y="213"/>
                      <a:pt x="260" y="213"/>
                    </a:cubicBezTo>
                    <a:cubicBezTo>
                      <a:pt x="256" y="215"/>
                      <a:pt x="256" y="215"/>
                      <a:pt x="256" y="215"/>
                    </a:cubicBezTo>
                    <a:cubicBezTo>
                      <a:pt x="256" y="215"/>
                      <a:pt x="255" y="216"/>
                      <a:pt x="254" y="216"/>
                    </a:cubicBezTo>
                    <a:cubicBezTo>
                      <a:pt x="254" y="216"/>
                      <a:pt x="245" y="217"/>
                      <a:pt x="245" y="217"/>
                    </a:cubicBezTo>
                    <a:cubicBezTo>
                      <a:pt x="241" y="223"/>
                      <a:pt x="241" y="223"/>
                      <a:pt x="241" y="223"/>
                    </a:cubicBezTo>
                    <a:cubicBezTo>
                      <a:pt x="241" y="223"/>
                      <a:pt x="244" y="227"/>
                      <a:pt x="244" y="227"/>
                    </a:cubicBezTo>
                    <a:cubicBezTo>
                      <a:pt x="245" y="227"/>
                      <a:pt x="251" y="225"/>
                      <a:pt x="251" y="226"/>
                    </a:cubicBezTo>
                    <a:cubicBezTo>
                      <a:pt x="252" y="226"/>
                      <a:pt x="253" y="228"/>
                      <a:pt x="252" y="229"/>
                    </a:cubicBezTo>
                    <a:cubicBezTo>
                      <a:pt x="252" y="230"/>
                      <a:pt x="248" y="233"/>
                      <a:pt x="248" y="233"/>
                    </a:cubicBezTo>
                    <a:cubicBezTo>
                      <a:pt x="246" y="237"/>
                      <a:pt x="246" y="237"/>
                      <a:pt x="246" y="237"/>
                    </a:cubicBezTo>
                    <a:cubicBezTo>
                      <a:pt x="246" y="237"/>
                      <a:pt x="250" y="238"/>
                      <a:pt x="251" y="238"/>
                    </a:cubicBezTo>
                    <a:cubicBezTo>
                      <a:pt x="251" y="238"/>
                      <a:pt x="257" y="238"/>
                      <a:pt x="256" y="239"/>
                    </a:cubicBezTo>
                    <a:cubicBezTo>
                      <a:pt x="256" y="239"/>
                      <a:pt x="247" y="240"/>
                      <a:pt x="247" y="240"/>
                    </a:cubicBezTo>
                    <a:cubicBezTo>
                      <a:pt x="247" y="240"/>
                      <a:pt x="239" y="239"/>
                      <a:pt x="240" y="239"/>
                    </a:cubicBezTo>
                    <a:cubicBezTo>
                      <a:pt x="240" y="240"/>
                      <a:pt x="239" y="242"/>
                      <a:pt x="239" y="243"/>
                    </a:cubicBezTo>
                    <a:cubicBezTo>
                      <a:pt x="239" y="243"/>
                      <a:pt x="237" y="246"/>
                      <a:pt x="237" y="246"/>
                    </a:cubicBezTo>
                    <a:cubicBezTo>
                      <a:pt x="236" y="246"/>
                      <a:pt x="234" y="246"/>
                      <a:pt x="233" y="247"/>
                    </a:cubicBezTo>
                    <a:cubicBezTo>
                      <a:pt x="233" y="248"/>
                      <a:pt x="232" y="250"/>
                      <a:pt x="232" y="252"/>
                    </a:cubicBezTo>
                    <a:cubicBezTo>
                      <a:pt x="232" y="253"/>
                      <a:pt x="235" y="256"/>
                      <a:pt x="235" y="256"/>
                    </a:cubicBezTo>
                    <a:cubicBezTo>
                      <a:pt x="234" y="258"/>
                      <a:pt x="234" y="258"/>
                      <a:pt x="234" y="258"/>
                    </a:cubicBezTo>
                    <a:cubicBezTo>
                      <a:pt x="230" y="262"/>
                      <a:pt x="230" y="262"/>
                      <a:pt x="230" y="262"/>
                    </a:cubicBezTo>
                    <a:cubicBezTo>
                      <a:pt x="230" y="262"/>
                      <a:pt x="228" y="263"/>
                      <a:pt x="228" y="264"/>
                    </a:cubicBezTo>
                    <a:cubicBezTo>
                      <a:pt x="229" y="264"/>
                      <a:pt x="225" y="266"/>
                      <a:pt x="225" y="266"/>
                    </a:cubicBezTo>
                    <a:cubicBezTo>
                      <a:pt x="218" y="270"/>
                      <a:pt x="218" y="270"/>
                      <a:pt x="218" y="270"/>
                    </a:cubicBezTo>
                    <a:cubicBezTo>
                      <a:pt x="218" y="270"/>
                      <a:pt x="219" y="273"/>
                      <a:pt x="219" y="274"/>
                    </a:cubicBezTo>
                    <a:cubicBezTo>
                      <a:pt x="219" y="274"/>
                      <a:pt x="222" y="276"/>
                      <a:pt x="220" y="278"/>
                    </a:cubicBezTo>
                    <a:cubicBezTo>
                      <a:pt x="218" y="279"/>
                      <a:pt x="216" y="280"/>
                      <a:pt x="215" y="281"/>
                    </a:cubicBezTo>
                    <a:cubicBezTo>
                      <a:pt x="215" y="281"/>
                      <a:pt x="213" y="282"/>
                      <a:pt x="213" y="285"/>
                    </a:cubicBezTo>
                    <a:cubicBezTo>
                      <a:pt x="214" y="287"/>
                      <a:pt x="212" y="290"/>
                      <a:pt x="211" y="290"/>
                    </a:cubicBezTo>
                    <a:cubicBezTo>
                      <a:pt x="211" y="290"/>
                      <a:pt x="209" y="291"/>
                      <a:pt x="209" y="294"/>
                    </a:cubicBezTo>
                    <a:cubicBezTo>
                      <a:pt x="210" y="296"/>
                      <a:pt x="209" y="303"/>
                      <a:pt x="209" y="303"/>
                    </a:cubicBezTo>
                    <a:cubicBezTo>
                      <a:pt x="209" y="303"/>
                      <a:pt x="212" y="307"/>
                      <a:pt x="213" y="307"/>
                    </a:cubicBezTo>
                    <a:cubicBezTo>
                      <a:pt x="213" y="307"/>
                      <a:pt x="218" y="305"/>
                      <a:pt x="219" y="306"/>
                    </a:cubicBezTo>
                    <a:cubicBezTo>
                      <a:pt x="221" y="306"/>
                      <a:pt x="224" y="308"/>
                      <a:pt x="224" y="308"/>
                    </a:cubicBezTo>
                    <a:cubicBezTo>
                      <a:pt x="224" y="308"/>
                      <a:pt x="223" y="313"/>
                      <a:pt x="222" y="314"/>
                    </a:cubicBezTo>
                    <a:cubicBezTo>
                      <a:pt x="221" y="314"/>
                      <a:pt x="215" y="315"/>
                      <a:pt x="215" y="315"/>
                    </a:cubicBezTo>
                    <a:cubicBezTo>
                      <a:pt x="215" y="315"/>
                      <a:pt x="212" y="313"/>
                      <a:pt x="211" y="313"/>
                    </a:cubicBezTo>
                    <a:cubicBezTo>
                      <a:pt x="210" y="314"/>
                      <a:pt x="205" y="319"/>
                      <a:pt x="205" y="319"/>
                    </a:cubicBezTo>
                    <a:cubicBezTo>
                      <a:pt x="205" y="319"/>
                      <a:pt x="205" y="322"/>
                      <a:pt x="204" y="322"/>
                    </a:cubicBezTo>
                    <a:cubicBezTo>
                      <a:pt x="202" y="323"/>
                      <a:pt x="201" y="321"/>
                      <a:pt x="201" y="323"/>
                    </a:cubicBezTo>
                    <a:cubicBezTo>
                      <a:pt x="201" y="324"/>
                      <a:pt x="201" y="327"/>
                      <a:pt x="201" y="328"/>
                    </a:cubicBezTo>
                    <a:cubicBezTo>
                      <a:pt x="201" y="330"/>
                      <a:pt x="201" y="333"/>
                      <a:pt x="201" y="333"/>
                    </a:cubicBezTo>
                    <a:cubicBezTo>
                      <a:pt x="201" y="333"/>
                      <a:pt x="199" y="337"/>
                      <a:pt x="198" y="339"/>
                    </a:cubicBezTo>
                    <a:cubicBezTo>
                      <a:pt x="197" y="341"/>
                      <a:pt x="195" y="346"/>
                      <a:pt x="195" y="347"/>
                    </a:cubicBezTo>
                    <a:cubicBezTo>
                      <a:pt x="196" y="348"/>
                      <a:pt x="198" y="353"/>
                      <a:pt x="198" y="353"/>
                    </a:cubicBezTo>
                    <a:cubicBezTo>
                      <a:pt x="191" y="357"/>
                      <a:pt x="191" y="357"/>
                      <a:pt x="191" y="357"/>
                    </a:cubicBezTo>
                    <a:cubicBezTo>
                      <a:pt x="193" y="362"/>
                      <a:pt x="193" y="362"/>
                      <a:pt x="193" y="362"/>
                    </a:cubicBezTo>
                    <a:cubicBezTo>
                      <a:pt x="193" y="362"/>
                      <a:pt x="194" y="362"/>
                      <a:pt x="194" y="363"/>
                    </a:cubicBezTo>
                    <a:cubicBezTo>
                      <a:pt x="194" y="365"/>
                      <a:pt x="189" y="368"/>
                      <a:pt x="189" y="368"/>
                    </a:cubicBezTo>
                    <a:cubicBezTo>
                      <a:pt x="189" y="368"/>
                      <a:pt x="189" y="373"/>
                      <a:pt x="189" y="374"/>
                    </a:cubicBezTo>
                    <a:cubicBezTo>
                      <a:pt x="189" y="375"/>
                      <a:pt x="184" y="371"/>
                      <a:pt x="184" y="371"/>
                    </a:cubicBezTo>
                    <a:cubicBezTo>
                      <a:pt x="180" y="372"/>
                      <a:pt x="180" y="372"/>
                      <a:pt x="180" y="372"/>
                    </a:cubicBezTo>
                    <a:cubicBezTo>
                      <a:pt x="180" y="376"/>
                      <a:pt x="180" y="376"/>
                      <a:pt x="180" y="376"/>
                    </a:cubicBezTo>
                    <a:cubicBezTo>
                      <a:pt x="178" y="380"/>
                      <a:pt x="178" y="380"/>
                      <a:pt x="178" y="380"/>
                    </a:cubicBezTo>
                    <a:cubicBezTo>
                      <a:pt x="171" y="380"/>
                      <a:pt x="171" y="380"/>
                      <a:pt x="171" y="380"/>
                    </a:cubicBezTo>
                    <a:cubicBezTo>
                      <a:pt x="171" y="380"/>
                      <a:pt x="165" y="384"/>
                      <a:pt x="165" y="384"/>
                    </a:cubicBezTo>
                    <a:cubicBezTo>
                      <a:pt x="166" y="385"/>
                      <a:pt x="163" y="388"/>
                      <a:pt x="166" y="388"/>
                    </a:cubicBezTo>
                    <a:cubicBezTo>
                      <a:pt x="168" y="388"/>
                      <a:pt x="169" y="388"/>
                      <a:pt x="170" y="388"/>
                    </a:cubicBezTo>
                    <a:cubicBezTo>
                      <a:pt x="172" y="387"/>
                      <a:pt x="176" y="385"/>
                      <a:pt x="177" y="385"/>
                    </a:cubicBezTo>
                    <a:cubicBezTo>
                      <a:pt x="178" y="385"/>
                      <a:pt x="181" y="385"/>
                      <a:pt x="179" y="387"/>
                    </a:cubicBezTo>
                    <a:cubicBezTo>
                      <a:pt x="177" y="389"/>
                      <a:pt x="175" y="389"/>
                      <a:pt x="174" y="390"/>
                    </a:cubicBezTo>
                    <a:cubicBezTo>
                      <a:pt x="172" y="391"/>
                      <a:pt x="169" y="391"/>
                      <a:pt x="169" y="394"/>
                    </a:cubicBezTo>
                    <a:cubicBezTo>
                      <a:pt x="169" y="397"/>
                      <a:pt x="168" y="400"/>
                      <a:pt x="168" y="400"/>
                    </a:cubicBezTo>
                    <a:cubicBezTo>
                      <a:pt x="175" y="398"/>
                      <a:pt x="175" y="398"/>
                      <a:pt x="175" y="398"/>
                    </a:cubicBezTo>
                    <a:cubicBezTo>
                      <a:pt x="175" y="398"/>
                      <a:pt x="177" y="397"/>
                      <a:pt x="177" y="400"/>
                    </a:cubicBezTo>
                    <a:cubicBezTo>
                      <a:pt x="178" y="404"/>
                      <a:pt x="175" y="405"/>
                      <a:pt x="173" y="405"/>
                    </a:cubicBezTo>
                    <a:cubicBezTo>
                      <a:pt x="172" y="405"/>
                      <a:pt x="167" y="401"/>
                      <a:pt x="167" y="401"/>
                    </a:cubicBezTo>
                    <a:cubicBezTo>
                      <a:pt x="163" y="404"/>
                      <a:pt x="163" y="404"/>
                      <a:pt x="163" y="404"/>
                    </a:cubicBezTo>
                    <a:cubicBezTo>
                      <a:pt x="163" y="404"/>
                      <a:pt x="162" y="403"/>
                      <a:pt x="158" y="406"/>
                    </a:cubicBezTo>
                    <a:cubicBezTo>
                      <a:pt x="154" y="410"/>
                      <a:pt x="152" y="415"/>
                      <a:pt x="152" y="416"/>
                    </a:cubicBezTo>
                    <a:cubicBezTo>
                      <a:pt x="152" y="417"/>
                      <a:pt x="152" y="419"/>
                      <a:pt x="149" y="421"/>
                    </a:cubicBezTo>
                    <a:cubicBezTo>
                      <a:pt x="147" y="422"/>
                      <a:pt x="144" y="425"/>
                      <a:pt x="144" y="425"/>
                    </a:cubicBezTo>
                    <a:cubicBezTo>
                      <a:pt x="144" y="425"/>
                      <a:pt x="143" y="428"/>
                      <a:pt x="142" y="430"/>
                    </a:cubicBezTo>
                    <a:cubicBezTo>
                      <a:pt x="141" y="432"/>
                      <a:pt x="141" y="432"/>
                      <a:pt x="141" y="432"/>
                    </a:cubicBezTo>
                    <a:cubicBezTo>
                      <a:pt x="145" y="436"/>
                      <a:pt x="145" y="436"/>
                      <a:pt x="145" y="436"/>
                    </a:cubicBezTo>
                    <a:cubicBezTo>
                      <a:pt x="138" y="440"/>
                      <a:pt x="138" y="440"/>
                      <a:pt x="138" y="440"/>
                    </a:cubicBezTo>
                    <a:cubicBezTo>
                      <a:pt x="135" y="442"/>
                      <a:pt x="135" y="442"/>
                      <a:pt x="135" y="442"/>
                    </a:cubicBezTo>
                    <a:cubicBezTo>
                      <a:pt x="135" y="442"/>
                      <a:pt x="129" y="448"/>
                      <a:pt x="133" y="449"/>
                    </a:cubicBezTo>
                    <a:cubicBezTo>
                      <a:pt x="138" y="450"/>
                      <a:pt x="141" y="450"/>
                      <a:pt x="141" y="450"/>
                    </a:cubicBezTo>
                    <a:cubicBezTo>
                      <a:pt x="141" y="450"/>
                      <a:pt x="140" y="456"/>
                      <a:pt x="141" y="456"/>
                    </a:cubicBezTo>
                    <a:cubicBezTo>
                      <a:pt x="142" y="456"/>
                      <a:pt x="151" y="456"/>
                      <a:pt x="151" y="456"/>
                    </a:cubicBezTo>
                    <a:cubicBezTo>
                      <a:pt x="156" y="452"/>
                      <a:pt x="156" y="452"/>
                      <a:pt x="156" y="452"/>
                    </a:cubicBezTo>
                    <a:cubicBezTo>
                      <a:pt x="159" y="450"/>
                      <a:pt x="159" y="450"/>
                      <a:pt x="159" y="450"/>
                    </a:cubicBezTo>
                    <a:cubicBezTo>
                      <a:pt x="161" y="454"/>
                      <a:pt x="161" y="454"/>
                      <a:pt x="161" y="454"/>
                    </a:cubicBezTo>
                    <a:cubicBezTo>
                      <a:pt x="161" y="454"/>
                      <a:pt x="159" y="457"/>
                      <a:pt x="157" y="457"/>
                    </a:cubicBezTo>
                    <a:cubicBezTo>
                      <a:pt x="154" y="457"/>
                      <a:pt x="155" y="457"/>
                      <a:pt x="153" y="459"/>
                    </a:cubicBezTo>
                    <a:cubicBezTo>
                      <a:pt x="150" y="462"/>
                      <a:pt x="149" y="463"/>
                      <a:pt x="147" y="463"/>
                    </a:cubicBezTo>
                    <a:cubicBezTo>
                      <a:pt x="146" y="463"/>
                      <a:pt x="144" y="466"/>
                      <a:pt x="142" y="462"/>
                    </a:cubicBezTo>
                    <a:cubicBezTo>
                      <a:pt x="141" y="459"/>
                      <a:pt x="139" y="456"/>
                      <a:pt x="139" y="456"/>
                    </a:cubicBezTo>
                    <a:cubicBezTo>
                      <a:pt x="130" y="452"/>
                      <a:pt x="130" y="452"/>
                      <a:pt x="130" y="452"/>
                    </a:cubicBezTo>
                    <a:cubicBezTo>
                      <a:pt x="128" y="453"/>
                      <a:pt x="128" y="453"/>
                      <a:pt x="128" y="453"/>
                    </a:cubicBezTo>
                    <a:cubicBezTo>
                      <a:pt x="128" y="453"/>
                      <a:pt x="127" y="457"/>
                      <a:pt x="126" y="457"/>
                    </a:cubicBezTo>
                    <a:cubicBezTo>
                      <a:pt x="125" y="457"/>
                      <a:pt x="119" y="457"/>
                      <a:pt x="117" y="457"/>
                    </a:cubicBezTo>
                    <a:cubicBezTo>
                      <a:pt x="116" y="457"/>
                      <a:pt x="114" y="457"/>
                      <a:pt x="114" y="456"/>
                    </a:cubicBezTo>
                    <a:cubicBezTo>
                      <a:pt x="113" y="454"/>
                      <a:pt x="114" y="454"/>
                      <a:pt x="113" y="453"/>
                    </a:cubicBezTo>
                    <a:cubicBezTo>
                      <a:pt x="112" y="452"/>
                      <a:pt x="110" y="448"/>
                      <a:pt x="108" y="449"/>
                    </a:cubicBezTo>
                    <a:cubicBezTo>
                      <a:pt x="107" y="449"/>
                      <a:pt x="102" y="451"/>
                      <a:pt x="102" y="451"/>
                    </a:cubicBezTo>
                    <a:cubicBezTo>
                      <a:pt x="101" y="459"/>
                      <a:pt x="101" y="459"/>
                      <a:pt x="101" y="459"/>
                    </a:cubicBezTo>
                    <a:cubicBezTo>
                      <a:pt x="101" y="459"/>
                      <a:pt x="98" y="459"/>
                      <a:pt x="99" y="461"/>
                    </a:cubicBezTo>
                    <a:cubicBezTo>
                      <a:pt x="99" y="463"/>
                      <a:pt x="103" y="465"/>
                      <a:pt x="103" y="465"/>
                    </a:cubicBezTo>
                    <a:cubicBezTo>
                      <a:pt x="103" y="465"/>
                      <a:pt x="105" y="467"/>
                      <a:pt x="105" y="468"/>
                    </a:cubicBezTo>
                    <a:cubicBezTo>
                      <a:pt x="106" y="470"/>
                      <a:pt x="103" y="472"/>
                      <a:pt x="103" y="472"/>
                    </a:cubicBezTo>
                    <a:cubicBezTo>
                      <a:pt x="103" y="472"/>
                      <a:pt x="98" y="472"/>
                      <a:pt x="97" y="474"/>
                    </a:cubicBezTo>
                    <a:cubicBezTo>
                      <a:pt x="97" y="475"/>
                      <a:pt x="98" y="478"/>
                      <a:pt x="97" y="478"/>
                    </a:cubicBezTo>
                    <a:cubicBezTo>
                      <a:pt x="96" y="479"/>
                      <a:pt x="95" y="481"/>
                      <a:pt x="95" y="482"/>
                    </a:cubicBezTo>
                    <a:cubicBezTo>
                      <a:pt x="95" y="482"/>
                      <a:pt x="97" y="487"/>
                      <a:pt x="97" y="487"/>
                    </a:cubicBezTo>
                    <a:cubicBezTo>
                      <a:pt x="97" y="487"/>
                      <a:pt x="97" y="491"/>
                      <a:pt x="95" y="489"/>
                    </a:cubicBezTo>
                    <a:cubicBezTo>
                      <a:pt x="93" y="487"/>
                      <a:pt x="87" y="484"/>
                      <a:pt x="87" y="484"/>
                    </a:cubicBezTo>
                    <a:cubicBezTo>
                      <a:pt x="83" y="481"/>
                      <a:pt x="83" y="481"/>
                      <a:pt x="83" y="481"/>
                    </a:cubicBezTo>
                    <a:cubicBezTo>
                      <a:pt x="83" y="481"/>
                      <a:pt x="79" y="484"/>
                      <a:pt x="78" y="484"/>
                    </a:cubicBezTo>
                    <a:cubicBezTo>
                      <a:pt x="78" y="485"/>
                      <a:pt x="71" y="484"/>
                      <a:pt x="69" y="485"/>
                    </a:cubicBezTo>
                    <a:cubicBezTo>
                      <a:pt x="68" y="486"/>
                      <a:pt x="68" y="487"/>
                      <a:pt x="67" y="489"/>
                    </a:cubicBezTo>
                    <a:cubicBezTo>
                      <a:pt x="65" y="491"/>
                      <a:pt x="62" y="491"/>
                      <a:pt x="65" y="494"/>
                    </a:cubicBezTo>
                    <a:cubicBezTo>
                      <a:pt x="67" y="497"/>
                      <a:pt x="72" y="498"/>
                      <a:pt x="72" y="498"/>
                    </a:cubicBezTo>
                    <a:cubicBezTo>
                      <a:pt x="72" y="498"/>
                      <a:pt x="74" y="499"/>
                      <a:pt x="72" y="502"/>
                    </a:cubicBezTo>
                    <a:cubicBezTo>
                      <a:pt x="70" y="506"/>
                      <a:pt x="66" y="503"/>
                      <a:pt x="65" y="503"/>
                    </a:cubicBezTo>
                    <a:cubicBezTo>
                      <a:pt x="64" y="502"/>
                      <a:pt x="60" y="499"/>
                      <a:pt x="59" y="500"/>
                    </a:cubicBezTo>
                    <a:cubicBezTo>
                      <a:pt x="58" y="501"/>
                      <a:pt x="55" y="506"/>
                      <a:pt x="55" y="506"/>
                    </a:cubicBezTo>
                    <a:cubicBezTo>
                      <a:pt x="55" y="506"/>
                      <a:pt x="52" y="507"/>
                      <a:pt x="51" y="506"/>
                    </a:cubicBezTo>
                    <a:cubicBezTo>
                      <a:pt x="50" y="506"/>
                      <a:pt x="47" y="501"/>
                      <a:pt x="46" y="502"/>
                    </a:cubicBezTo>
                    <a:cubicBezTo>
                      <a:pt x="45" y="503"/>
                      <a:pt x="44" y="505"/>
                      <a:pt x="44" y="506"/>
                    </a:cubicBezTo>
                    <a:cubicBezTo>
                      <a:pt x="44" y="507"/>
                      <a:pt x="46" y="509"/>
                      <a:pt x="45" y="510"/>
                    </a:cubicBezTo>
                    <a:cubicBezTo>
                      <a:pt x="45" y="511"/>
                      <a:pt x="40" y="512"/>
                      <a:pt x="39" y="513"/>
                    </a:cubicBezTo>
                    <a:cubicBezTo>
                      <a:pt x="39" y="514"/>
                      <a:pt x="39" y="512"/>
                      <a:pt x="37" y="516"/>
                    </a:cubicBezTo>
                    <a:cubicBezTo>
                      <a:pt x="36" y="520"/>
                      <a:pt x="37" y="520"/>
                      <a:pt x="36" y="520"/>
                    </a:cubicBezTo>
                    <a:cubicBezTo>
                      <a:pt x="34" y="521"/>
                      <a:pt x="30" y="518"/>
                      <a:pt x="30" y="518"/>
                    </a:cubicBezTo>
                    <a:cubicBezTo>
                      <a:pt x="30" y="518"/>
                      <a:pt x="27" y="515"/>
                      <a:pt x="27" y="518"/>
                    </a:cubicBezTo>
                    <a:cubicBezTo>
                      <a:pt x="27" y="522"/>
                      <a:pt x="26" y="526"/>
                      <a:pt x="26" y="526"/>
                    </a:cubicBezTo>
                    <a:cubicBezTo>
                      <a:pt x="29" y="528"/>
                      <a:pt x="29" y="528"/>
                      <a:pt x="29" y="528"/>
                    </a:cubicBezTo>
                    <a:cubicBezTo>
                      <a:pt x="29" y="528"/>
                      <a:pt x="28" y="530"/>
                      <a:pt x="27" y="530"/>
                    </a:cubicBezTo>
                    <a:cubicBezTo>
                      <a:pt x="27" y="530"/>
                      <a:pt x="25" y="529"/>
                      <a:pt x="24" y="527"/>
                    </a:cubicBezTo>
                    <a:cubicBezTo>
                      <a:pt x="23" y="526"/>
                      <a:pt x="24" y="526"/>
                      <a:pt x="21" y="525"/>
                    </a:cubicBezTo>
                    <a:cubicBezTo>
                      <a:pt x="18" y="524"/>
                      <a:pt x="16" y="522"/>
                      <a:pt x="16" y="524"/>
                    </a:cubicBezTo>
                    <a:cubicBezTo>
                      <a:pt x="16" y="525"/>
                      <a:pt x="15" y="527"/>
                      <a:pt x="16" y="528"/>
                    </a:cubicBezTo>
                    <a:cubicBezTo>
                      <a:pt x="17" y="530"/>
                      <a:pt x="19" y="532"/>
                      <a:pt x="19" y="532"/>
                    </a:cubicBezTo>
                    <a:cubicBezTo>
                      <a:pt x="20" y="532"/>
                      <a:pt x="20" y="532"/>
                      <a:pt x="20" y="532"/>
                    </a:cubicBezTo>
                    <a:cubicBezTo>
                      <a:pt x="20" y="532"/>
                      <a:pt x="19" y="535"/>
                      <a:pt x="18" y="535"/>
                    </a:cubicBezTo>
                    <a:cubicBezTo>
                      <a:pt x="17" y="536"/>
                      <a:pt x="16" y="534"/>
                      <a:pt x="15" y="534"/>
                    </a:cubicBezTo>
                    <a:cubicBezTo>
                      <a:pt x="15" y="534"/>
                      <a:pt x="12" y="536"/>
                      <a:pt x="12" y="536"/>
                    </a:cubicBezTo>
                    <a:cubicBezTo>
                      <a:pt x="12" y="536"/>
                      <a:pt x="13" y="538"/>
                      <a:pt x="13" y="539"/>
                    </a:cubicBezTo>
                    <a:cubicBezTo>
                      <a:pt x="13" y="540"/>
                      <a:pt x="10" y="541"/>
                      <a:pt x="10" y="542"/>
                    </a:cubicBezTo>
                    <a:cubicBezTo>
                      <a:pt x="9" y="542"/>
                      <a:pt x="8" y="543"/>
                      <a:pt x="8" y="544"/>
                    </a:cubicBezTo>
                    <a:cubicBezTo>
                      <a:pt x="8" y="545"/>
                      <a:pt x="9" y="548"/>
                      <a:pt x="10" y="547"/>
                    </a:cubicBezTo>
                    <a:cubicBezTo>
                      <a:pt x="11" y="547"/>
                      <a:pt x="16" y="548"/>
                      <a:pt x="16" y="548"/>
                    </a:cubicBezTo>
                    <a:cubicBezTo>
                      <a:pt x="16" y="548"/>
                      <a:pt x="15" y="550"/>
                      <a:pt x="14" y="551"/>
                    </a:cubicBezTo>
                    <a:cubicBezTo>
                      <a:pt x="13" y="551"/>
                      <a:pt x="12" y="553"/>
                      <a:pt x="11" y="554"/>
                    </a:cubicBezTo>
                    <a:cubicBezTo>
                      <a:pt x="10" y="556"/>
                      <a:pt x="12" y="560"/>
                      <a:pt x="14" y="561"/>
                    </a:cubicBezTo>
                    <a:cubicBezTo>
                      <a:pt x="17" y="562"/>
                      <a:pt x="20" y="562"/>
                      <a:pt x="20" y="564"/>
                    </a:cubicBezTo>
                    <a:cubicBezTo>
                      <a:pt x="19" y="565"/>
                      <a:pt x="14" y="569"/>
                      <a:pt x="13" y="570"/>
                    </a:cubicBezTo>
                    <a:cubicBezTo>
                      <a:pt x="12" y="570"/>
                      <a:pt x="10" y="571"/>
                      <a:pt x="10" y="573"/>
                    </a:cubicBezTo>
                    <a:cubicBezTo>
                      <a:pt x="10" y="575"/>
                      <a:pt x="10" y="576"/>
                      <a:pt x="8" y="577"/>
                    </a:cubicBezTo>
                    <a:cubicBezTo>
                      <a:pt x="6" y="578"/>
                      <a:pt x="5" y="577"/>
                      <a:pt x="5" y="580"/>
                    </a:cubicBezTo>
                    <a:cubicBezTo>
                      <a:pt x="5" y="582"/>
                      <a:pt x="6" y="583"/>
                      <a:pt x="7" y="583"/>
                    </a:cubicBezTo>
                    <a:cubicBezTo>
                      <a:pt x="8" y="583"/>
                      <a:pt x="8" y="583"/>
                      <a:pt x="8" y="583"/>
                    </a:cubicBezTo>
                    <a:cubicBezTo>
                      <a:pt x="16" y="582"/>
                      <a:pt x="16" y="582"/>
                      <a:pt x="16" y="582"/>
                    </a:cubicBezTo>
                    <a:cubicBezTo>
                      <a:pt x="16" y="582"/>
                      <a:pt x="15" y="585"/>
                      <a:pt x="15" y="586"/>
                    </a:cubicBezTo>
                    <a:cubicBezTo>
                      <a:pt x="15" y="587"/>
                      <a:pt x="9" y="593"/>
                      <a:pt x="9" y="593"/>
                    </a:cubicBezTo>
                    <a:cubicBezTo>
                      <a:pt x="9" y="593"/>
                      <a:pt x="10" y="596"/>
                      <a:pt x="9" y="596"/>
                    </a:cubicBezTo>
                    <a:cubicBezTo>
                      <a:pt x="7" y="597"/>
                      <a:pt x="5" y="598"/>
                      <a:pt x="4" y="599"/>
                    </a:cubicBezTo>
                    <a:cubicBezTo>
                      <a:pt x="4" y="600"/>
                      <a:pt x="4" y="602"/>
                      <a:pt x="4" y="603"/>
                    </a:cubicBezTo>
                    <a:cubicBezTo>
                      <a:pt x="5" y="605"/>
                      <a:pt x="7" y="608"/>
                      <a:pt x="7" y="609"/>
                    </a:cubicBezTo>
                    <a:cubicBezTo>
                      <a:pt x="8" y="610"/>
                      <a:pt x="6" y="612"/>
                      <a:pt x="6" y="612"/>
                    </a:cubicBezTo>
                    <a:cubicBezTo>
                      <a:pt x="4" y="620"/>
                      <a:pt x="4" y="620"/>
                      <a:pt x="4" y="620"/>
                    </a:cubicBezTo>
                    <a:cubicBezTo>
                      <a:pt x="4" y="620"/>
                      <a:pt x="4" y="624"/>
                      <a:pt x="4" y="625"/>
                    </a:cubicBezTo>
                    <a:cubicBezTo>
                      <a:pt x="4" y="626"/>
                      <a:pt x="0" y="627"/>
                      <a:pt x="2" y="630"/>
                    </a:cubicBezTo>
                    <a:cubicBezTo>
                      <a:pt x="4" y="632"/>
                      <a:pt x="5" y="633"/>
                      <a:pt x="6" y="634"/>
                    </a:cubicBezTo>
                    <a:cubicBezTo>
                      <a:pt x="8" y="634"/>
                      <a:pt x="13" y="634"/>
                      <a:pt x="13" y="635"/>
                    </a:cubicBezTo>
                    <a:cubicBezTo>
                      <a:pt x="13" y="635"/>
                      <a:pt x="13" y="636"/>
                      <a:pt x="10" y="637"/>
                    </a:cubicBezTo>
                    <a:cubicBezTo>
                      <a:pt x="8" y="637"/>
                      <a:pt x="6" y="636"/>
                      <a:pt x="6" y="638"/>
                    </a:cubicBezTo>
                    <a:cubicBezTo>
                      <a:pt x="5" y="639"/>
                      <a:pt x="1" y="645"/>
                      <a:pt x="1" y="645"/>
                    </a:cubicBezTo>
                    <a:cubicBezTo>
                      <a:pt x="6" y="651"/>
                      <a:pt x="6" y="651"/>
                      <a:pt x="6" y="651"/>
                    </a:cubicBezTo>
                    <a:cubicBezTo>
                      <a:pt x="6" y="651"/>
                      <a:pt x="8" y="649"/>
                      <a:pt x="9" y="649"/>
                    </a:cubicBezTo>
                    <a:cubicBezTo>
                      <a:pt x="10" y="648"/>
                      <a:pt x="13" y="649"/>
                      <a:pt x="13" y="650"/>
                    </a:cubicBezTo>
                    <a:cubicBezTo>
                      <a:pt x="13" y="650"/>
                      <a:pt x="11" y="653"/>
                      <a:pt x="10" y="653"/>
                    </a:cubicBezTo>
                    <a:cubicBezTo>
                      <a:pt x="10" y="654"/>
                      <a:pt x="7" y="655"/>
                      <a:pt x="7" y="656"/>
                    </a:cubicBezTo>
                    <a:cubicBezTo>
                      <a:pt x="7" y="656"/>
                      <a:pt x="10" y="660"/>
                      <a:pt x="10" y="660"/>
                    </a:cubicBezTo>
                    <a:cubicBezTo>
                      <a:pt x="10" y="660"/>
                      <a:pt x="12" y="660"/>
                      <a:pt x="12" y="662"/>
                    </a:cubicBezTo>
                    <a:cubicBezTo>
                      <a:pt x="12" y="663"/>
                      <a:pt x="8" y="665"/>
                      <a:pt x="8" y="665"/>
                    </a:cubicBezTo>
                    <a:cubicBezTo>
                      <a:pt x="9" y="668"/>
                      <a:pt x="9" y="668"/>
                      <a:pt x="9" y="668"/>
                    </a:cubicBezTo>
                    <a:cubicBezTo>
                      <a:pt x="6" y="674"/>
                      <a:pt x="6" y="674"/>
                      <a:pt x="6" y="674"/>
                    </a:cubicBezTo>
                    <a:cubicBezTo>
                      <a:pt x="11" y="677"/>
                      <a:pt x="11" y="677"/>
                      <a:pt x="11" y="677"/>
                    </a:cubicBezTo>
                    <a:cubicBezTo>
                      <a:pt x="11" y="677"/>
                      <a:pt x="15" y="677"/>
                      <a:pt x="14" y="680"/>
                    </a:cubicBezTo>
                    <a:cubicBezTo>
                      <a:pt x="12" y="682"/>
                      <a:pt x="9" y="684"/>
                      <a:pt x="9" y="685"/>
                    </a:cubicBezTo>
                    <a:cubicBezTo>
                      <a:pt x="9" y="687"/>
                      <a:pt x="8" y="689"/>
                      <a:pt x="10" y="690"/>
                    </a:cubicBezTo>
                    <a:cubicBezTo>
                      <a:pt x="12" y="690"/>
                      <a:pt x="12" y="691"/>
                      <a:pt x="13" y="690"/>
                    </a:cubicBezTo>
                    <a:cubicBezTo>
                      <a:pt x="15" y="689"/>
                      <a:pt x="17" y="688"/>
                      <a:pt x="17" y="688"/>
                    </a:cubicBezTo>
                    <a:cubicBezTo>
                      <a:pt x="17" y="688"/>
                      <a:pt x="20" y="686"/>
                      <a:pt x="22" y="686"/>
                    </a:cubicBezTo>
                    <a:cubicBezTo>
                      <a:pt x="23" y="686"/>
                      <a:pt x="25" y="687"/>
                      <a:pt x="26" y="688"/>
                    </a:cubicBezTo>
                    <a:cubicBezTo>
                      <a:pt x="26" y="689"/>
                      <a:pt x="26" y="690"/>
                      <a:pt x="27" y="691"/>
                    </a:cubicBezTo>
                    <a:cubicBezTo>
                      <a:pt x="28" y="691"/>
                      <a:pt x="26" y="696"/>
                      <a:pt x="26" y="696"/>
                    </a:cubicBezTo>
                    <a:cubicBezTo>
                      <a:pt x="23" y="700"/>
                      <a:pt x="23" y="700"/>
                      <a:pt x="23" y="700"/>
                    </a:cubicBezTo>
                    <a:cubicBezTo>
                      <a:pt x="23" y="700"/>
                      <a:pt x="26" y="704"/>
                      <a:pt x="25" y="704"/>
                    </a:cubicBezTo>
                    <a:cubicBezTo>
                      <a:pt x="25" y="704"/>
                      <a:pt x="20" y="705"/>
                      <a:pt x="19" y="705"/>
                    </a:cubicBezTo>
                    <a:cubicBezTo>
                      <a:pt x="18" y="705"/>
                      <a:pt x="17" y="704"/>
                      <a:pt x="17" y="706"/>
                    </a:cubicBezTo>
                    <a:cubicBezTo>
                      <a:pt x="16" y="708"/>
                      <a:pt x="13" y="713"/>
                      <a:pt x="13" y="713"/>
                    </a:cubicBezTo>
                    <a:cubicBezTo>
                      <a:pt x="13" y="713"/>
                      <a:pt x="12" y="715"/>
                      <a:pt x="13" y="717"/>
                    </a:cubicBezTo>
                    <a:cubicBezTo>
                      <a:pt x="14" y="719"/>
                      <a:pt x="18" y="726"/>
                      <a:pt x="18" y="726"/>
                    </a:cubicBezTo>
                    <a:cubicBezTo>
                      <a:pt x="18" y="727"/>
                      <a:pt x="20" y="730"/>
                      <a:pt x="23" y="732"/>
                    </a:cubicBezTo>
                    <a:cubicBezTo>
                      <a:pt x="26" y="734"/>
                      <a:pt x="28" y="734"/>
                      <a:pt x="28" y="736"/>
                    </a:cubicBezTo>
                    <a:cubicBezTo>
                      <a:pt x="29" y="738"/>
                      <a:pt x="29" y="738"/>
                      <a:pt x="29" y="738"/>
                    </a:cubicBezTo>
                    <a:cubicBezTo>
                      <a:pt x="33" y="742"/>
                      <a:pt x="33" y="742"/>
                      <a:pt x="33" y="742"/>
                    </a:cubicBezTo>
                    <a:cubicBezTo>
                      <a:pt x="33" y="742"/>
                      <a:pt x="35" y="743"/>
                      <a:pt x="38" y="743"/>
                    </a:cubicBezTo>
                    <a:cubicBezTo>
                      <a:pt x="41" y="744"/>
                      <a:pt x="45" y="744"/>
                      <a:pt x="45" y="745"/>
                    </a:cubicBezTo>
                    <a:cubicBezTo>
                      <a:pt x="46" y="745"/>
                      <a:pt x="42" y="748"/>
                      <a:pt x="42" y="748"/>
                    </a:cubicBezTo>
                    <a:cubicBezTo>
                      <a:pt x="42" y="748"/>
                      <a:pt x="37" y="752"/>
                      <a:pt x="39" y="753"/>
                    </a:cubicBezTo>
                    <a:cubicBezTo>
                      <a:pt x="41" y="754"/>
                      <a:pt x="55" y="757"/>
                      <a:pt x="55" y="757"/>
                    </a:cubicBezTo>
                    <a:cubicBezTo>
                      <a:pt x="55" y="757"/>
                      <a:pt x="57" y="758"/>
                      <a:pt x="57" y="759"/>
                    </a:cubicBezTo>
                    <a:cubicBezTo>
                      <a:pt x="57" y="760"/>
                      <a:pt x="60" y="758"/>
                      <a:pt x="60" y="758"/>
                    </a:cubicBezTo>
                    <a:cubicBezTo>
                      <a:pt x="61" y="757"/>
                      <a:pt x="65" y="759"/>
                      <a:pt x="66" y="759"/>
                    </a:cubicBezTo>
                    <a:cubicBezTo>
                      <a:pt x="66" y="759"/>
                      <a:pt x="72" y="758"/>
                      <a:pt x="72" y="758"/>
                    </a:cubicBezTo>
                    <a:cubicBezTo>
                      <a:pt x="77" y="756"/>
                      <a:pt x="77" y="756"/>
                      <a:pt x="77" y="756"/>
                    </a:cubicBezTo>
                    <a:cubicBezTo>
                      <a:pt x="77" y="756"/>
                      <a:pt x="80" y="751"/>
                      <a:pt x="82" y="752"/>
                    </a:cubicBezTo>
                    <a:cubicBezTo>
                      <a:pt x="85" y="753"/>
                      <a:pt x="84" y="755"/>
                      <a:pt x="86" y="755"/>
                    </a:cubicBezTo>
                    <a:cubicBezTo>
                      <a:pt x="87" y="755"/>
                      <a:pt x="89" y="755"/>
                      <a:pt x="91" y="752"/>
                    </a:cubicBezTo>
                    <a:cubicBezTo>
                      <a:pt x="93" y="750"/>
                      <a:pt x="95" y="748"/>
                      <a:pt x="96" y="747"/>
                    </a:cubicBezTo>
                    <a:cubicBezTo>
                      <a:pt x="97" y="747"/>
                      <a:pt x="109" y="740"/>
                      <a:pt x="109" y="740"/>
                    </a:cubicBezTo>
                    <a:cubicBezTo>
                      <a:pt x="117" y="726"/>
                      <a:pt x="117" y="726"/>
                      <a:pt x="117" y="726"/>
                    </a:cubicBezTo>
                    <a:cubicBezTo>
                      <a:pt x="120" y="716"/>
                      <a:pt x="120" y="716"/>
                      <a:pt x="120" y="716"/>
                    </a:cubicBezTo>
                    <a:cubicBezTo>
                      <a:pt x="120" y="716"/>
                      <a:pt x="124" y="711"/>
                      <a:pt x="127" y="711"/>
                    </a:cubicBezTo>
                    <a:cubicBezTo>
                      <a:pt x="129" y="711"/>
                      <a:pt x="136" y="708"/>
                      <a:pt x="135" y="706"/>
                    </a:cubicBezTo>
                    <a:cubicBezTo>
                      <a:pt x="135" y="703"/>
                      <a:pt x="138" y="702"/>
                      <a:pt x="138" y="706"/>
                    </a:cubicBezTo>
                    <a:cubicBezTo>
                      <a:pt x="139" y="710"/>
                      <a:pt x="138" y="714"/>
                      <a:pt x="140" y="712"/>
                    </a:cubicBezTo>
                    <a:cubicBezTo>
                      <a:pt x="143" y="710"/>
                      <a:pt x="148" y="704"/>
                      <a:pt x="148" y="704"/>
                    </a:cubicBezTo>
                    <a:cubicBezTo>
                      <a:pt x="148" y="704"/>
                      <a:pt x="151" y="701"/>
                      <a:pt x="153" y="700"/>
                    </a:cubicBezTo>
                    <a:cubicBezTo>
                      <a:pt x="155" y="700"/>
                      <a:pt x="158" y="693"/>
                      <a:pt x="158" y="693"/>
                    </a:cubicBezTo>
                    <a:cubicBezTo>
                      <a:pt x="158" y="693"/>
                      <a:pt x="162" y="690"/>
                      <a:pt x="164" y="693"/>
                    </a:cubicBezTo>
                    <a:cubicBezTo>
                      <a:pt x="165" y="697"/>
                      <a:pt x="169" y="702"/>
                      <a:pt x="169" y="704"/>
                    </a:cubicBezTo>
                    <a:cubicBezTo>
                      <a:pt x="169" y="704"/>
                      <a:pt x="171" y="705"/>
                      <a:pt x="173" y="706"/>
                    </a:cubicBezTo>
                    <a:cubicBezTo>
                      <a:pt x="173" y="704"/>
                      <a:pt x="173" y="704"/>
                      <a:pt x="173" y="704"/>
                    </a:cubicBezTo>
                    <a:cubicBezTo>
                      <a:pt x="173" y="698"/>
                      <a:pt x="173" y="698"/>
                      <a:pt x="173" y="698"/>
                    </a:cubicBezTo>
                    <a:cubicBezTo>
                      <a:pt x="173" y="698"/>
                      <a:pt x="180" y="704"/>
                      <a:pt x="180" y="704"/>
                    </a:cubicBezTo>
                    <a:cubicBezTo>
                      <a:pt x="181" y="705"/>
                      <a:pt x="181" y="711"/>
                      <a:pt x="181" y="711"/>
                    </a:cubicBezTo>
                    <a:cubicBezTo>
                      <a:pt x="183" y="711"/>
                      <a:pt x="183" y="711"/>
                      <a:pt x="183" y="711"/>
                    </a:cubicBezTo>
                    <a:cubicBezTo>
                      <a:pt x="183" y="710"/>
                      <a:pt x="183" y="710"/>
                      <a:pt x="183" y="710"/>
                    </a:cubicBezTo>
                    <a:cubicBezTo>
                      <a:pt x="185" y="711"/>
                      <a:pt x="185" y="711"/>
                      <a:pt x="185" y="711"/>
                    </a:cubicBezTo>
                    <a:cubicBezTo>
                      <a:pt x="186" y="710"/>
                      <a:pt x="186" y="710"/>
                      <a:pt x="186" y="710"/>
                    </a:cubicBezTo>
                    <a:cubicBezTo>
                      <a:pt x="187" y="704"/>
                      <a:pt x="187" y="704"/>
                      <a:pt x="187" y="704"/>
                    </a:cubicBezTo>
                    <a:cubicBezTo>
                      <a:pt x="188" y="697"/>
                      <a:pt x="188" y="697"/>
                      <a:pt x="188" y="697"/>
                    </a:cubicBezTo>
                    <a:cubicBezTo>
                      <a:pt x="191" y="691"/>
                      <a:pt x="191" y="691"/>
                      <a:pt x="191" y="691"/>
                    </a:cubicBezTo>
                    <a:cubicBezTo>
                      <a:pt x="191" y="685"/>
                      <a:pt x="191" y="685"/>
                      <a:pt x="191" y="685"/>
                    </a:cubicBezTo>
                    <a:cubicBezTo>
                      <a:pt x="187" y="678"/>
                      <a:pt x="187" y="678"/>
                      <a:pt x="187" y="678"/>
                    </a:cubicBezTo>
                    <a:cubicBezTo>
                      <a:pt x="185" y="672"/>
                      <a:pt x="185" y="672"/>
                      <a:pt x="185" y="672"/>
                    </a:cubicBezTo>
                    <a:cubicBezTo>
                      <a:pt x="188" y="671"/>
                      <a:pt x="188" y="671"/>
                      <a:pt x="188" y="671"/>
                    </a:cubicBezTo>
                    <a:cubicBezTo>
                      <a:pt x="188" y="670"/>
                      <a:pt x="188" y="670"/>
                      <a:pt x="188" y="670"/>
                    </a:cubicBezTo>
                    <a:cubicBezTo>
                      <a:pt x="189" y="670"/>
                      <a:pt x="189" y="670"/>
                      <a:pt x="189" y="670"/>
                    </a:cubicBezTo>
                    <a:cubicBezTo>
                      <a:pt x="191" y="668"/>
                      <a:pt x="191" y="668"/>
                      <a:pt x="191" y="668"/>
                    </a:cubicBezTo>
                    <a:cubicBezTo>
                      <a:pt x="192" y="663"/>
                      <a:pt x="192" y="663"/>
                      <a:pt x="192" y="663"/>
                    </a:cubicBezTo>
                    <a:cubicBezTo>
                      <a:pt x="190" y="661"/>
                      <a:pt x="190" y="661"/>
                      <a:pt x="190" y="661"/>
                    </a:cubicBezTo>
                    <a:cubicBezTo>
                      <a:pt x="190" y="658"/>
                      <a:pt x="190" y="658"/>
                      <a:pt x="190" y="658"/>
                    </a:cubicBezTo>
                    <a:cubicBezTo>
                      <a:pt x="190" y="658"/>
                      <a:pt x="192" y="656"/>
                      <a:pt x="192" y="656"/>
                    </a:cubicBezTo>
                    <a:cubicBezTo>
                      <a:pt x="192" y="656"/>
                      <a:pt x="192" y="656"/>
                      <a:pt x="192" y="656"/>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4" y="655"/>
                      <a:pt x="194" y="655"/>
                      <a:pt x="194" y="655"/>
                    </a:cubicBezTo>
                    <a:cubicBezTo>
                      <a:pt x="194" y="655"/>
                      <a:pt x="194" y="655"/>
                      <a:pt x="194" y="655"/>
                    </a:cubicBezTo>
                    <a:cubicBezTo>
                      <a:pt x="194" y="655"/>
                      <a:pt x="194" y="655"/>
                      <a:pt x="194" y="655"/>
                    </a:cubicBezTo>
                    <a:cubicBezTo>
                      <a:pt x="194" y="655"/>
                      <a:pt x="194" y="655"/>
                      <a:pt x="194" y="655"/>
                    </a:cubicBezTo>
                    <a:cubicBezTo>
                      <a:pt x="194" y="655"/>
                      <a:pt x="195" y="654"/>
                      <a:pt x="195" y="654"/>
                    </a:cubicBezTo>
                    <a:cubicBezTo>
                      <a:pt x="196" y="654"/>
                      <a:pt x="198" y="654"/>
                      <a:pt x="198" y="654"/>
                    </a:cubicBezTo>
                    <a:cubicBezTo>
                      <a:pt x="199" y="654"/>
                      <a:pt x="199" y="654"/>
                      <a:pt x="199" y="654"/>
                    </a:cubicBezTo>
                    <a:cubicBezTo>
                      <a:pt x="201" y="652"/>
                      <a:pt x="201" y="652"/>
                      <a:pt x="201" y="652"/>
                    </a:cubicBezTo>
                    <a:cubicBezTo>
                      <a:pt x="201" y="652"/>
                      <a:pt x="205" y="649"/>
                      <a:pt x="205" y="648"/>
                    </a:cubicBezTo>
                    <a:cubicBezTo>
                      <a:pt x="205" y="647"/>
                      <a:pt x="207" y="644"/>
                      <a:pt x="207" y="644"/>
                    </a:cubicBezTo>
                    <a:cubicBezTo>
                      <a:pt x="207" y="639"/>
                      <a:pt x="207" y="639"/>
                      <a:pt x="207" y="639"/>
                    </a:cubicBezTo>
                    <a:cubicBezTo>
                      <a:pt x="205" y="634"/>
                      <a:pt x="205" y="634"/>
                      <a:pt x="205" y="634"/>
                    </a:cubicBezTo>
                    <a:cubicBezTo>
                      <a:pt x="207" y="631"/>
                      <a:pt x="207" y="631"/>
                      <a:pt x="207" y="631"/>
                    </a:cubicBezTo>
                    <a:cubicBezTo>
                      <a:pt x="210" y="625"/>
                      <a:pt x="210" y="625"/>
                      <a:pt x="210" y="625"/>
                    </a:cubicBezTo>
                    <a:cubicBezTo>
                      <a:pt x="208" y="619"/>
                      <a:pt x="208" y="619"/>
                      <a:pt x="208" y="619"/>
                    </a:cubicBezTo>
                    <a:cubicBezTo>
                      <a:pt x="202" y="612"/>
                      <a:pt x="202" y="612"/>
                      <a:pt x="202" y="612"/>
                    </a:cubicBezTo>
                    <a:cubicBezTo>
                      <a:pt x="199" y="603"/>
                      <a:pt x="199" y="603"/>
                      <a:pt x="199" y="603"/>
                    </a:cubicBezTo>
                    <a:cubicBezTo>
                      <a:pt x="197" y="597"/>
                      <a:pt x="197" y="597"/>
                      <a:pt x="197" y="597"/>
                    </a:cubicBezTo>
                    <a:cubicBezTo>
                      <a:pt x="202" y="592"/>
                      <a:pt x="202" y="592"/>
                      <a:pt x="202" y="592"/>
                    </a:cubicBezTo>
                    <a:cubicBezTo>
                      <a:pt x="203" y="591"/>
                      <a:pt x="203" y="591"/>
                      <a:pt x="203" y="591"/>
                    </a:cubicBezTo>
                    <a:cubicBezTo>
                      <a:pt x="203" y="591"/>
                      <a:pt x="203" y="591"/>
                      <a:pt x="203" y="591"/>
                    </a:cubicBezTo>
                    <a:cubicBezTo>
                      <a:pt x="204" y="591"/>
                      <a:pt x="204" y="591"/>
                      <a:pt x="204" y="591"/>
                    </a:cubicBezTo>
                    <a:cubicBezTo>
                      <a:pt x="207" y="591"/>
                      <a:pt x="207" y="591"/>
                      <a:pt x="207" y="591"/>
                    </a:cubicBezTo>
                    <a:cubicBezTo>
                      <a:pt x="207" y="591"/>
                      <a:pt x="212" y="591"/>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89"/>
                      <a:pt x="212" y="589"/>
                      <a:pt x="212" y="589"/>
                    </a:cubicBezTo>
                    <a:cubicBezTo>
                      <a:pt x="212" y="589"/>
                      <a:pt x="212" y="589"/>
                      <a:pt x="212" y="589"/>
                    </a:cubicBezTo>
                    <a:cubicBezTo>
                      <a:pt x="212" y="589"/>
                      <a:pt x="212" y="589"/>
                      <a:pt x="212" y="589"/>
                    </a:cubicBezTo>
                    <a:cubicBezTo>
                      <a:pt x="212" y="589"/>
                      <a:pt x="212" y="589"/>
                      <a:pt x="212"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4" y="583"/>
                      <a:pt x="214" y="583"/>
                      <a:pt x="214" y="583"/>
                    </a:cubicBezTo>
                    <a:cubicBezTo>
                      <a:pt x="214" y="583"/>
                      <a:pt x="214" y="583"/>
                      <a:pt x="214" y="583"/>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3" y="573"/>
                      <a:pt x="213" y="573"/>
                      <a:pt x="213" y="573"/>
                    </a:cubicBezTo>
                    <a:cubicBezTo>
                      <a:pt x="207" y="568"/>
                      <a:pt x="207" y="568"/>
                      <a:pt x="207" y="568"/>
                    </a:cubicBezTo>
                    <a:cubicBezTo>
                      <a:pt x="200" y="563"/>
                      <a:pt x="200" y="563"/>
                      <a:pt x="200" y="563"/>
                    </a:cubicBezTo>
                    <a:cubicBezTo>
                      <a:pt x="197" y="555"/>
                      <a:pt x="197" y="555"/>
                      <a:pt x="197" y="555"/>
                    </a:cubicBezTo>
                    <a:cubicBezTo>
                      <a:pt x="196" y="524"/>
                      <a:pt x="196" y="524"/>
                      <a:pt x="196" y="524"/>
                    </a:cubicBezTo>
                    <a:cubicBezTo>
                      <a:pt x="196" y="524"/>
                      <a:pt x="189" y="511"/>
                      <a:pt x="189" y="510"/>
                    </a:cubicBezTo>
                    <a:cubicBezTo>
                      <a:pt x="188" y="508"/>
                      <a:pt x="188" y="506"/>
                      <a:pt x="190" y="504"/>
                    </a:cubicBezTo>
                    <a:cubicBezTo>
                      <a:pt x="191" y="503"/>
                      <a:pt x="190" y="501"/>
                      <a:pt x="190" y="501"/>
                    </a:cubicBezTo>
                    <a:cubicBezTo>
                      <a:pt x="189" y="494"/>
                      <a:pt x="189" y="494"/>
                      <a:pt x="189" y="494"/>
                    </a:cubicBezTo>
                    <a:cubicBezTo>
                      <a:pt x="191" y="491"/>
                      <a:pt x="191" y="491"/>
                      <a:pt x="191" y="491"/>
                    </a:cubicBezTo>
                    <a:cubicBezTo>
                      <a:pt x="191" y="485"/>
                      <a:pt x="191" y="485"/>
                      <a:pt x="191" y="485"/>
                    </a:cubicBezTo>
                    <a:cubicBezTo>
                      <a:pt x="187" y="477"/>
                      <a:pt x="187" y="477"/>
                      <a:pt x="187" y="477"/>
                    </a:cubicBezTo>
                    <a:cubicBezTo>
                      <a:pt x="187" y="477"/>
                      <a:pt x="187" y="471"/>
                      <a:pt x="187" y="470"/>
                    </a:cubicBezTo>
                    <a:cubicBezTo>
                      <a:pt x="187" y="468"/>
                      <a:pt x="190" y="464"/>
                      <a:pt x="190" y="464"/>
                    </a:cubicBezTo>
                    <a:cubicBezTo>
                      <a:pt x="191" y="457"/>
                      <a:pt x="191" y="457"/>
                      <a:pt x="191" y="457"/>
                    </a:cubicBezTo>
                    <a:cubicBezTo>
                      <a:pt x="193" y="447"/>
                      <a:pt x="193" y="447"/>
                      <a:pt x="193" y="447"/>
                    </a:cubicBezTo>
                    <a:cubicBezTo>
                      <a:pt x="206" y="430"/>
                      <a:pt x="206" y="430"/>
                      <a:pt x="206" y="430"/>
                    </a:cubicBezTo>
                    <a:cubicBezTo>
                      <a:pt x="209" y="430"/>
                      <a:pt x="209" y="430"/>
                      <a:pt x="209" y="430"/>
                    </a:cubicBezTo>
                    <a:cubicBezTo>
                      <a:pt x="230" y="429"/>
                      <a:pt x="230" y="429"/>
                      <a:pt x="230" y="429"/>
                    </a:cubicBezTo>
                    <a:cubicBezTo>
                      <a:pt x="231" y="427"/>
                      <a:pt x="231" y="427"/>
                      <a:pt x="231" y="427"/>
                    </a:cubicBezTo>
                    <a:cubicBezTo>
                      <a:pt x="232" y="426"/>
                      <a:pt x="232" y="426"/>
                      <a:pt x="232" y="426"/>
                    </a:cubicBezTo>
                    <a:cubicBezTo>
                      <a:pt x="234" y="420"/>
                      <a:pt x="234" y="420"/>
                      <a:pt x="234" y="420"/>
                    </a:cubicBezTo>
                    <a:cubicBezTo>
                      <a:pt x="233" y="404"/>
                      <a:pt x="233" y="404"/>
                      <a:pt x="233" y="404"/>
                    </a:cubicBezTo>
                    <a:cubicBezTo>
                      <a:pt x="224" y="402"/>
                      <a:pt x="224" y="402"/>
                      <a:pt x="224" y="402"/>
                    </a:cubicBezTo>
                    <a:cubicBezTo>
                      <a:pt x="222" y="397"/>
                      <a:pt x="222" y="397"/>
                      <a:pt x="222" y="397"/>
                    </a:cubicBezTo>
                    <a:cubicBezTo>
                      <a:pt x="237" y="371"/>
                      <a:pt x="237" y="371"/>
                      <a:pt x="237" y="371"/>
                    </a:cubicBezTo>
                    <a:cubicBezTo>
                      <a:pt x="236" y="365"/>
                      <a:pt x="236" y="365"/>
                      <a:pt x="236" y="365"/>
                    </a:cubicBezTo>
                    <a:cubicBezTo>
                      <a:pt x="240" y="362"/>
                      <a:pt x="240" y="362"/>
                      <a:pt x="240" y="362"/>
                    </a:cubicBezTo>
                    <a:cubicBezTo>
                      <a:pt x="240" y="362"/>
                      <a:pt x="239" y="358"/>
                      <a:pt x="238" y="356"/>
                    </a:cubicBezTo>
                    <a:cubicBezTo>
                      <a:pt x="237" y="355"/>
                      <a:pt x="239" y="349"/>
                      <a:pt x="239" y="349"/>
                    </a:cubicBezTo>
                    <a:cubicBezTo>
                      <a:pt x="240" y="342"/>
                      <a:pt x="240" y="342"/>
                      <a:pt x="240" y="342"/>
                    </a:cubicBezTo>
                    <a:cubicBezTo>
                      <a:pt x="242" y="334"/>
                      <a:pt x="242" y="334"/>
                      <a:pt x="242" y="334"/>
                    </a:cubicBezTo>
                    <a:cubicBezTo>
                      <a:pt x="237" y="317"/>
                      <a:pt x="237" y="317"/>
                      <a:pt x="237" y="317"/>
                    </a:cubicBezTo>
                    <a:cubicBezTo>
                      <a:pt x="240" y="314"/>
                      <a:pt x="240" y="314"/>
                      <a:pt x="240" y="314"/>
                    </a:cubicBezTo>
                    <a:cubicBezTo>
                      <a:pt x="244" y="314"/>
                      <a:pt x="244" y="314"/>
                      <a:pt x="244" y="314"/>
                    </a:cubicBezTo>
                    <a:cubicBezTo>
                      <a:pt x="245" y="314"/>
                      <a:pt x="247" y="313"/>
                      <a:pt x="249" y="313"/>
                    </a:cubicBezTo>
                    <a:cubicBezTo>
                      <a:pt x="251" y="312"/>
                      <a:pt x="252" y="311"/>
                      <a:pt x="255" y="308"/>
                    </a:cubicBezTo>
                    <a:cubicBezTo>
                      <a:pt x="256" y="306"/>
                      <a:pt x="256" y="306"/>
                      <a:pt x="256" y="306"/>
                    </a:cubicBezTo>
                    <a:cubicBezTo>
                      <a:pt x="257" y="301"/>
                      <a:pt x="257" y="301"/>
                      <a:pt x="257" y="301"/>
                    </a:cubicBezTo>
                    <a:cubicBezTo>
                      <a:pt x="257" y="292"/>
                      <a:pt x="257" y="292"/>
                      <a:pt x="257" y="292"/>
                    </a:cubicBezTo>
                    <a:cubicBezTo>
                      <a:pt x="262" y="279"/>
                      <a:pt x="262" y="279"/>
                      <a:pt x="262" y="279"/>
                    </a:cubicBezTo>
                    <a:cubicBezTo>
                      <a:pt x="262" y="279"/>
                      <a:pt x="270" y="269"/>
                      <a:pt x="271" y="267"/>
                    </a:cubicBezTo>
                    <a:cubicBezTo>
                      <a:pt x="272" y="265"/>
                      <a:pt x="275" y="258"/>
                      <a:pt x="275" y="258"/>
                    </a:cubicBezTo>
                    <a:cubicBezTo>
                      <a:pt x="275" y="258"/>
                      <a:pt x="273" y="250"/>
                      <a:pt x="272" y="248"/>
                    </a:cubicBezTo>
                    <a:cubicBezTo>
                      <a:pt x="270" y="247"/>
                      <a:pt x="267" y="241"/>
                      <a:pt x="267" y="241"/>
                    </a:cubicBezTo>
                    <a:cubicBezTo>
                      <a:pt x="267" y="236"/>
                      <a:pt x="267" y="236"/>
                      <a:pt x="267" y="236"/>
                    </a:cubicBezTo>
                    <a:cubicBezTo>
                      <a:pt x="273" y="232"/>
                      <a:pt x="273" y="232"/>
                      <a:pt x="273" y="232"/>
                    </a:cubicBezTo>
                    <a:cubicBezTo>
                      <a:pt x="275" y="228"/>
                      <a:pt x="275" y="228"/>
                      <a:pt x="275" y="228"/>
                    </a:cubicBezTo>
                    <a:cubicBezTo>
                      <a:pt x="275" y="228"/>
                      <a:pt x="275" y="221"/>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8"/>
                      <a:pt x="275" y="218"/>
                      <a:pt x="275" y="218"/>
                    </a:cubicBezTo>
                    <a:cubicBezTo>
                      <a:pt x="275" y="218"/>
                      <a:pt x="275" y="218"/>
                      <a:pt x="275" y="218"/>
                    </a:cubicBezTo>
                    <a:cubicBezTo>
                      <a:pt x="275" y="218"/>
                      <a:pt x="275" y="218"/>
                      <a:pt x="275" y="218"/>
                    </a:cubicBezTo>
                    <a:cubicBezTo>
                      <a:pt x="275" y="218"/>
                      <a:pt x="275" y="218"/>
                      <a:pt x="275"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7" y="216"/>
                      <a:pt x="277" y="216"/>
                      <a:pt x="277" y="216"/>
                    </a:cubicBezTo>
                    <a:cubicBezTo>
                      <a:pt x="277" y="216"/>
                      <a:pt x="277" y="216"/>
                      <a:pt x="277" y="216"/>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3"/>
                      <a:pt x="281" y="209"/>
                      <a:pt x="281" y="209"/>
                    </a:cubicBezTo>
                    <a:cubicBezTo>
                      <a:pt x="285" y="201"/>
                      <a:pt x="285" y="201"/>
                      <a:pt x="285" y="201"/>
                    </a:cubicBezTo>
                    <a:cubicBezTo>
                      <a:pt x="295" y="206"/>
                      <a:pt x="295" y="206"/>
                      <a:pt x="295" y="206"/>
                    </a:cubicBezTo>
                    <a:cubicBezTo>
                      <a:pt x="300" y="206"/>
                      <a:pt x="300" y="206"/>
                      <a:pt x="300" y="206"/>
                    </a:cubicBezTo>
                    <a:cubicBezTo>
                      <a:pt x="302" y="202"/>
                      <a:pt x="302" y="202"/>
                      <a:pt x="302" y="202"/>
                    </a:cubicBezTo>
                    <a:cubicBezTo>
                      <a:pt x="301" y="199"/>
                      <a:pt x="300" y="178"/>
                      <a:pt x="303" y="174"/>
                    </a:cubicBezTo>
                    <a:cubicBezTo>
                      <a:pt x="303" y="174"/>
                      <a:pt x="317" y="175"/>
                      <a:pt x="319" y="174"/>
                    </a:cubicBezTo>
                    <a:cubicBezTo>
                      <a:pt x="320" y="174"/>
                      <a:pt x="325" y="176"/>
                      <a:pt x="326" y="177"/>
                    </a:cubicBezTo>
                    <a:cubicBezTo>
                      <a:pt x="326" y="177"/>
                      <a:pt x="326" y="177"/>
                      <a:pt x="326" y="177"/>
                    </a:cubicBezTo>
                    <a:cubicBezTo>
                      <a:pt x="326" y="177"/>
                      <a:pt x="326" y="177"/>
                      <a:pt x="326" y="177"/>
                    </a:cubicBezTo>
                    <a:cubicBezTo>
                      <a:pt x="327" y="178"/>
                      <a:pt x="328" y="178"/>
                      <a:pt x="329" y="178"/>
                    </a:cubicBezTo>
                    <a:cubicBezTo>
                      <a:pt x="331" y="179"/>
                      <a:pt x="333" y="179"/>
                      <a:pt x="333" y="179"/>
                    </a:cubicBezTo>
                    <a:cubicBezTo>
                      <a:pt x="339" y="178"/>
                      <a:pt x="339" y="178"/>
                      <a:pt x="339" y="178"/>
                    </a:cubicBezTo>
                    <a:cubicBezTo>
                      <a:pt x="343" y="173"/>
                      <a:pt x="343" y="173"/>
                      <a:pt x="343" y="173"/>
                    </a:cubicBezTo>
                    <a:cubicBezTo>
                      <a:pt x="339" y="169"/>
                      <a:pt x="339" y="169"/>
                      <a:pt x="339" y="169"/>
                    </a:cubicBezTo>
                    <a:cubicBezTo>
                      <a:pt x="343" y="164"/>
                      <a:pt x="343" y="157"/>
                      <a:pt x="342" y="156"/>
                    </a:cubicBezTo>
                    <a:cubicBezTo>
                      <a:pt x="341" y="154"/>
                      <a:pt x="339" y="145"/>
                      <a:pt x="338" y="144"/>
                    </a:cubicBezTo>
                    <a:cubicBezTo>
                      <a:pt x="338" y="143"/>
                      <a:pt x="340" y="142"/>
                      <a:pt x="340" y="142"/>
                    </a:cubicBezTo>
                    <a:cubicBezTo>
                      <a:pt x="342" y="142"/>
                      <a:pt x="342" y="142"/>
                      <a:pt x="342" y="142"/>
                    </a:cubicBezTo>
                    <a:cubicBezTo>
                      <a:pt x="342" y="142"/>
                      <a:pt x="343" y="141"/>
                      <a:pt x="344" y="141"/>
                    </a:cubicBezTo>
                    <a:cubicBezTo>
                      <a:pt x="349" y="137"/>
                      <a:pt x="349" y="137"/>
                      <a:pt x="349" y="137"/>
                    </a:cubicBezTo>
                    <a:cubicBezTo>
                      <a:pt x="354" y="138"/>
                      <a:pt x="354" y="138"/>
                      <a:pt x="354" y="138"/>
                    </a:cubicBezTo>
                    <a:cubicBezTo>
                      <a:pt x="354" y="138"/>
                      <a:pt x="354" y="137"/>
                      <a:pt x="355" y="137"/>
                    </a:cubicBezTo>
                    <a:cubicBezTo>
                      <a:pt x="356" y="137"/>
                      <a:pt x="356" y="136"/>
                      <a:pt x="356" y="136"/>
                    </a:cubicBezTo>
                    <a:cubicBezTo>
                      <a:pt x="356" y="136"/>
                      <a:pt x="353" y="130"/>
                      <a:pt x="355" y="127"/>
                    </a:cubicBezTo>
                    <a:cubicBezTo>
                      <a:pt x="356" y="125"/>
                      <a:pt x="357"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2" y="125"/>
                      <a:pt x="362" y="125"/>
                      <a:pt x="362" y="125"/>
                    </a:cubicBezTo>
                    <a:cubicBezTo>
                      <a:pt x="362" y="125"/>
                      <a:pt x="362" y="125"/>
                      <a:pt x="362" y="125"/>
                    </a:cubicBezTo>
                    <a:cubicBezTo>
                      <a:pt x="362" y="125"/>
                      <a:pt x="362" y="125"/>
                      <a:pt x="362" y="125"/>
                    </a:cubicBezTo>
                    <a:cubicBezTo>
                      <a:pt x="362" y="125"/>
                      <a:pt x="362" y="125"/>
                      <a:pt x="362" y="125"/>
                    </a:cubicBezTo>
                    <a:cubicBezTo>
                      <a:pt x="363" y="125"/>
                      <a:pt x="363" y="125"/>
                      <a:pt x="363" y="125"/>
                    </a:cubicBezTo>
                    <a:cubicBezTo>
                      <a:pt x="363" y="125"/>
                      <a:pt x="363" y="125"/>
                      <a:pt x="363" y="125"/>
                    </a:cubicBezTo>
                    <a:cubicBezTo>
                      <a:pt x="363" y="125"/>
                      <a:pt x="363" y="125"/>
                      <a:pt x="363" y="125"/>
                    </a:cubicBezTo>
                    <a:cubicBezTo>
                      <a:pt x="363" y="125"/>
                      <a:pt x="363" y="125"/>
                      <a:pt x="363" y="125"/>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lose/>
                  </a:path>
                </a:pathLst>
              </a:custGeom>
              <a:pattFill prst="pct80">
                <a:fgClr>
                  <a:srgbClr val="00B05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1" name="Freeform 109"/>
              <p:cNvSpPr>
                <a:spLocks noEditPoints="1"/>
              </p:cNvSpPr>
              <p:nvPr/>
            </p:nvSpPr>
            <p:spPr bwMode="auto">
              <a:xfrm>
                <a:off x="3733036" y="1542151"/>
                <a:ext cx="664056" cy="1216708"/>
              </a:xfrm>
              <a:custGeom>
                <a:avLst/>
                <a:gdLst>
                  <a:gd name="T0" fmla="*/ 29 w 291"/>
                  <a:gd name="T1" fmla="*/ 540 h 550"/>
                  <a:gd name="T2" fmla="*/ 96 w 291"/>
                  <a:gd name="T3" fmla="*/ 541 h 550"/>
                  <a:gd name="T4" fmla="*/ 173 w 291"/>
                  <a:gd name="T5" fmla="*/ 531 h 550"/>
                  <a:gd name="T6" fmla="*/ 212 w 291"/>
                  <a:gd name="T7" fmla="*/ 534 h 550"/>
                  <a:gd name="T8" fmla="*/ 254 w 291"/>
                  <a:gd name="T9" fmla="*/ 506 h 550"/>
                  <a:gd name="T10" fmla="*/ 285 w 291"/>
                  <a:gd name="T11" fmla="*/ 469 h 550"/>
                  <a:gd name="T12" fmla="*/ 250 w 291"/>
                  <a:gd name="T13" fmla="*/ 407 h 550"/>
                  <a:gd name="T14" fmla="*/ 238 w 291"/>
                  <a:gd name="T15" fmla="*/ 368 h 550"/>
                  <a:gd name="T16" fmla="*/ 207 w 291"/>
                  <a:gd name="T17" fmla="*/ 282 h 550"/>
                  <a:gd name="T18" fmla="*/ 158 w 291"/>
                  <a:gd name="T19" fmla="*/ 243 h 550"/>
                  <a:gd name="T20" fmla="*/ 165 w 291"/>
                  <a:gd name="T21" fmla="*/ 227 h 550"/>
                  <a:gd name="T22" fmla="*/ 220 w 291"/>
                  <a:gd name="T23" fmla="*/ 173 h 550"/>
                  <a:gd name="T24" fmla="*/ 167 w 291"/>
                  <a:gd name="T25" fmla="*/ 157 h 550"/>
                  <a:gd name="T26" fmla="*/ 143 w 291"/>
                  <a:gd name="T27" fmla="*/ 156 h 550"/>
                  <a:gd name="T28" fmla="*/ 166 w 291"/>
                  <a:gd name="T29" fmla="*/ 136 h 550"/>
                  <a:gd name="T30" fmla="*/ 157 w 291"/>
                  <a:gd name="T31" fmla="*/ 107 h 550"/>
                  <a:gd name="T32" fmla="*/ 136 w 291"/>
                  <a:gd name="T33" fmla="*/ 106 h 550"/>
                  <a:gd name="T34" fmla="*/ 128 w 291"/>
                  <a:gd name="T35" fmla="*/ 138 h 550"/>
                  <a:gd name="T36" fmla="*/ 111 w 291"/>
                  <a:gd name="T37" fmla="*/ 142 h 550"/>
                  <a:gd name="T38" fmla="*/ 107 w 291"/>
                  <a:gd name="T39" fmla="*/ 165 h 550"/>
                  <a:gd name="T40" fmla="*/ 90 w 291"/>
                  <a:gd name="T41" fmla="*/ 144 h 550"/>
                  <a:gd name="T42" fmla="*/ 84 w 291"/>
                  <a:gd name="T43" fmla="*/ 159 h 550"/>
                  <a:gd name="T44" fmla="*/ 104 w 291"/>
                  <a:gd name="T45" fmla="*/ 172 h 550"/>
                  <a:gd name="T46" fmla="*/ 84 w 291"/>
                  <a:gd name="T47" fmla="*/ 191 h 550"/>
                  <a:gd name="T48" fmla="*/ 95 w 291"/>
                  <a:gd name="T49" fmla="*/ 210 h 550"/>
                  <a:gd name="T50" fmla="*/ 65 w 291"/>
                  <a:gd name="T51" fmla="*/ 241 h 550"/>
                  <a:gd name="T52" fmla="*/ 87 w 291"/>
                  <a:gd name="T53" fmla="*/ 231 h 550"/>
                  <a:gd name="T54" fmla="*/ 83 w 291"/>
                  <a:gd name="T55" fmla="*/ 256 h 550"/>
                  <a:gd name="T56" fmla="*/ 101 w 291"/>
                  <a:gd name="T57" fmla="*/ 237 h 550"/>
                  <a:gd name="T58" fmla="*/ 98 w 291"/>
                  <a:gd name="T59" fmla="*/ 306 h 550"/>
                  <a:gd name="T60" fmla="*/ 133 w 291"/>
                  <a:gd name="T61" fmla="*/ 306 h 550"/>
                  <a:gd name="T62" fmla="*/ 142 w 291"/>
                  <a:gd name="T63" fmla="*/ 337 h 550"/>
                  <a:gd name="T64" fmla="*/ 144 w 291"/>
                  <a:gd name="T65" fmla="*/ 382 h 550"/>
                  <a:gd name="T66" fmla="*/ 97 w 291"/>
                  <a:gd name="T67" fmla="*/ 376 h 550"/>
                  <a:gd name="T68" fmla="*/ 103 w 291"/>
                  <a:gd name="T69" fmla="*/ 422 h 550"/>
                  <a:gd name="T70" fmla="*/ 62 w 291"/>
                  <a:gd name="T71" fmla="*/ 461 h 550"/>
                  <a:gd name="T72" fmla="*/ 101 w 291"/>
                  <a:gd name="T73" fmla="*/ 472 h 550"/>
                  <a:gd name="T74" fmla="*/ 139 w 291"/>
                  <a:gd name="T75" fmla="*/ 482 h 550"/>
                  <a:gd name="T76" fmla="*/ 50 w 291"/>
                  <a:gd name="T77" fmla="*/ 266 h 550"/>
                  <a:gd name="T78" fmla="*/ 80 w 291"/>
                  <a:gd name="T79" fmla="*/ 314 h 550"/>
                  <a:gd name="T80" fmla="*/ 41 w 291"/>
                  <a:gd name="T81" fmla="*/ 324 h 550"/>
                  <a:gd name="T82" fmla="*/ 13 w 291"/>
                  <a:gd name="T83" fmla="*/ 287 h 550"/>
                  <a:gd name="T84" fmla="*/ 75 w 291"/>
                  <a:gd name="T85" fmla="*/ 227 h 550"/>
                  <a:gd name="T86" fmla="*/ 103 w 291"/>
                  <a:gd name="T87" fmla="*/ 263 h 550"/>
                  <a:gd name="T88" fmla="*/ 65 w 291"/>
                  <a:gd name="T89" fmla="*/ 199 h 550"/>
                  <a:gd name="T90" fmla="*/ 78 w 291"/>
                  <a:gd name="T91" fmla="*/ 171 h 550"/>
                  <a:gd name="T92" fmla="*/ 46 w 291"/>
                  <a:gd name="T93" fmla="*/ 177 h 550"/>
                  <a:gd name="T94" fmla="*/ 59 w 291"/>
                  <a:gd name="T95" fmla="*/ 158 h 550"/>
                  <a:gd name="T96" fmla="*/ 69 w 291"/>
                  <a:gd name="T97" fmla="*/ 132 h 550"/>
                  <a:gd name="T98" fmla="*/ 80 w 291"/>
                  <a:gd name="T99" fmla="*/ 106 h 550"/>
                  <a:gd name="T100" fmla="*/ 94 w 291"/>
                  <a:gd name="T101" fmla="*/ 116 h 550"/>
                  <a:gd name="T102" fmla="*/ 267 w 291"/>
                  <a:gd name="T103" fmla="*/ 15 h 550"/>
                  <a:gd name="T104" fmla="*/ 245 w 291"/>
                  <a:gd name="T105" fmla="*/ 27 h 550"/>
                  <a:gd name="T106" fmla="*/ 269 w 291"/>
                  <a:gd name="T107" fmla="*/ 2 h 550"/>
                  <a:gd name="T108" fmla="*/ 259 w 291"/>
                  <a:gd name="T109" fmla="*/ 29 h 550"/>
                  <a:gd name="T110" fmla="*/ 243 w 291"/>
                  <a:gd name="T111" fmla="*/ 64 h 550"/>
                  <a:gd name="T112" fmla="*/ 221 w 291"/>
                  <a:gd name="T113" fmla="*/ 72 h 550"/>
                  <a:gd name="T114" fmla="*/ 205 w 291"/>
                  <a:gd name="T115" fmla="*/ 80 h 550"/>
                  <a:gd name="T116" fmla="*/ 204 w 291"/>
                  <a:gd name="T117" fmla="*/ 75 h 550"/>
                  <a:gd name="T118" fmla="*/ 191 w 291"/>
                  <a:gd name="T119" fmla="*/ 91 h 550"/>
                  <a:gd name="T120" fmla="*/ 187 w 291"/>
                  <a:gd name="T121" fmla="*/ 9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550">
                    <a:moveTo>
                      <a:pt x="73" y="501"/>
                    </a:moveTo>
                    <a:cubicBezTo>
                      <a:pt x="69" y="504"/>
                      <a:pt x="69" y="504"/>
                      <a:pt x="69" y="504"/>
                    </a:cubicBezTo>
                    <a:cubicBezTo>
                      <a:pt x="69" y="508"/>
                      <a:pt x="69" y="508"/>
                      <a:pt x="69" y="508"/>
                    </a:cubicBezTo>
                    <a:cubicBezTo>
                      <a:pt x="67" y="512"/>
                      <a:pt x="67" y="512"/>
                      <a:pt x="67" y="512"/>
                    </a:cubicBezTo>
                    <a:cubicBezTo>
                      <a:pt x="67" y="512"/>
                      <a:pt x="65" y="513"/>
                      <a:pt x="65" y="514"/>
                    </a:cubicBezTo>
                    <a:cubicBezTo>
                      <a:pt x="64" y="515"/>
                      <a:pt x="60" y="518"/>
                      <a:pt x="60" y="518"/>
                    </a:cubicBezTo>
                    <a:cubicBezTo>
                      <a:pt x="60" y="518"/>
                      <a:pt x="60" y="519"/>
                      <a:pt x="59" y="519"/>
                    </a:cubicBezTo>
                    <a:cubicBezTo>
                      <a:pt x="58" y="519"/>
                      <a:pt x="51" y="522"/>
                      <a:pt x="51" y="522"/>
                    </a:cubicBezTo>
                    <a:cubicBezTo>
                      <a:pt x="49" y="526"/>
                      <a:pt x="49" y="526"/>
                      <a:pt x="49" y="526"/>
                    </a:cubicBezTo>
                    <a:cubicBezTo>
                      <a:pt x="45" y="527"/>
                      <a:pt x="45" y="527"/>
                      <a:pt x="45" y="527"/>
                    </a:cubicBezTo>
                    <a:cubicBezTo>
                      <a:pt x="42" y="532"/>
                      <a:pt x="42" y="532"/>
                      <a:pt x="42" y="532"/>
                    </a:cubicBezTo>
                    <a:cubicBezTo>
                      <a:pt x="37" y="534"/>
                      <a:pt x="37" y="534"/>
                      <a:pt x="37" y="534"/>
                    </a:cubicBezTo>
                    <a:cubicBezTo>
                      <a:pt x="33" y="535"/>
                      <a:pt x="33" y="535"/>
                      <a:pt x="33" y="535"/>
                    </a:cubicBezTo>
                    <a:cubicBezTo>
                      <a:pt x="29" y="533"/>
                      <a:pt x="29" y="533"/>
                      <a:pt x="29" y="533"/>
                    </a:cubicBezTo>
                    <a:cubicBezTo>
                      <a:pt x="26" y="535"/>
                      <a:pt x="26" y="535"/>
                      <a:pt x="26" y="535"/>
                    </a:cubicBezTo>
                    <a:cubicBezTo>
                      <a:pt x="23" y="537"/>
                      <a:pt x="23" y="537"/>
                      <a:pt x="23" y="537"/>
                    </a:cubicBezTo>
                    <a:cubicBezTo>
                      <a:pt x="24" y="541"/>
                      <a:pt x="24" y="541"/>
                      <a:pt x="24" y="541"/>
                    </a:cubicBezTo>
                    <a:cubicBezTo>
                      <a:pt x="27" y="543"/>
                      <a:pt x="27" y="543"/>
                      <a:pt x="27" y="543"/>
                    </a:cubicBezTo>
                    <a:cubicBezTo>
                      <a:pt x="29" y="540"/>
                      <a:pt x="29" y="540"/>
                      <a:pt x="29" y="540"/>
                    </a:cubicBezTo>
                    <a:cubicBezTo>
                      <a:pt x="35" y="542"/>
                      <a:pt x="35" y="542"/>
                      <a:pt x="35" y="542"/>
                    </a:cubicBezTo>
                    <a:cubicBezTo>
                      <a:pt x="35" y="542"/>
                      <a:pt x="37" y="545"/>
                      <a:pt x="38" y="546"/>
                    </a:cubicBezTo>
                    <a:cubicBezTo>
                      <a:pt x="38" y="547"/>
                      <a:pt x="38" y="550"/>
                      <a:pt x="39" y="550"/>
                    </a:cubicBezTo>
                    <a:cubicBezTo>
                      <a:pt x="40" y="549"/>
                      <a:pt x="45" y="546"/>
                      <a:pt x="45" y="546"/>
                    </a:cubicBezTo>
                    <a:cubicBezTo>
                      <a:pt x="43" y="542"/>
                      <a:pt x="43" y="542"/>
                      <a:pt x="43" y="542"/>
                    </a:cubicBezTo>
                    <a:cubicBezTo>
                      <a:pt x="43" y="542"/>
                      <a:pt x="46" y="541"/>
                      <a:pt x="48" y="541"/>
                    </a:cubicBezTo>
                    <a:cubicBezTo>
                      <a:pt x="50" y="541"/>
                      <a:pt x="52" y="542"/>
                      <a:pt x="53" y="540"/>
                    </a:cubicBezTo>
                    <a:cubicBezTo>
                      <a:pt x="53" y="539"/>
                      <a:pt x="56" y="539"/>
                      <a:pt x="56" y="539"/>
                    </a:cubicBezTo>
                    <a:cubicBezTo>
                      <a:pt x="56" y="539"/>
                      <a:pt x="58" y="536"/>
                      <a:pt x="58" y="536"/>
                    </a:cubicBezTo>
                    <a:cubicBezTo>
                      <a:pt x="58" y="535"/>
                      <a:pt x="61" y="533"/>
                      <a:pt x="61" y="533"/>
                    </a:cubicBezTo>
                    <a:cubicBezTo>
                      <a:pt x="61" y="533"/>
                      <a:pt x="68" y="536"/>
                      <a:pt x="69" y="536"/>
                    </a:cubicBezTo>
                    <a:cubicBezTo>
                      <a:pt x="70" y="536"/>
                      <a:pt x="77" y="534"/>
                      <a:pt x="77" y="534"/>
                    </a:cubicBezTo>
                    <a:cubicBezTo>
                      <a:pt x="80" y="537"/>
                      <a:pt x="80" y="537"/>
                      <a:pt x="80" y="537"/>
                    </a:cubicBezTo>
                    <a:cubicBezTo>
                      <a:pt x="80" y="537"/>
                      <a:pt x="80" y="539"/>
                      <a:pt x="82" y="540"/>
                    </a:cubicBezTo>
                    <a:cubicBezTo>
                      <a:pt x="84" y="540"/>
                      <a:pt x="85" y="540"/>
                      <a:pt x="85" y="540"/>
                    </a:cubicBezTo>
                    <a:cubicBezTo>
                      <a:pt x="88" y="544"/>
                      <a:pt x="88" y="544"/>
                      <a:pt x="88" y="544"/>
                    </a:cubicBezTo>
                    <a:cubicBezTo>
                      <a:pt x="91" y="546"/>
                      <a:pt x="91" y="546"/>
                      <a:pt x="91" y="546"/>
                    </a:cubicBezTo>
                    <a:cubicBezTo>
                      <a:pt x="91" y="546"/>
                      <a:pt x="94" y="546"/>
                      <a:pt x="94" y="545"/>
                    </a:cubicBezTo>
                    <a:cubicBezTo>
                      <a:pt x="94" y="544"/>
                      <a:pt x="95" y="542"/>
                      <a:pt x="96" y="541"/>
                    </a:cubicBezTo>
                    <a:cubicBezTo>
                      <a:pt x="97" y="541"/>
                      <a:pt x="100" y="540"/>
                      <a:pt x="100" y="540"/>
                    </a:cubicBezTo>
                    <a:cubicBezTo>
                      <a:pt x="100" y="540"/>
                      <a:pt x="100" y="538"/>
                      <a:pt x="100" y="537"/>
                    </a:cubicBezTo>
                    <a:cubicBezTo>
                      <a:pt x="100" y="535"/>
                      <a:pt x="100" y="532"/>
                      <a:pt x="101" y="531"/>
                    </a:cubicBezTo>
                    <a:cubicBezTo>
                      <a:pt x="101" y="531"/>
                      <a:pt x="104" y="527"/>
                      <a:pt x="104" y="527"/>
                    </a:cubicBezTo>
                    <a:cubicBezTo>
                      <a:pt x="109" y="526"/>
                      <a:pt x="109" y="526"/>
                      <a:pt x="109" y="526"/>
                    </a:cubicBezTo>
                    <a:cubicBezTo>
                      <a:pt x="121" y="525"/>
                      <a:pt x="121" y="525"/>
                      <a:pt x="121" y="525"/>
                    </a:cubicBezTo>
                    <a:cubicBezTo>
                      <a:pt x="125" y="525"/>
                      <a:pt x="125" y="525"/>
                      <a:pt x="125" y="525"/>
                    </a:cubicBezTo>
                    <a:cubicBezTo>
                      <a:pt x="130" y="529"/>
                      <a:pt x="130" y="529"/>
                      <a:pt x="130" y="529"/>
                    </a:cubicBezTo>
                    <a:cubicBezTo>
                      <a:pt x="135" y="534"/>
                      <a:pt x="135" y="534"/>
                      <a:pt x="135" y="534"/>
                    </a:cubicBezTo>
                    <a:cubicBezTo>
                      <a:pt x="135" y="534"/>
                      <a:pt x="138" y="538"/>
                      <a:pt x="138" y="537"/>
                    </a:cubicBezTo>
                    <a:cubicBezTo>
                      <a:pt x="139" y="535"/>
                      <a:pt x="140" y="531"/>
                      <a:pt x="141" y="531"/>
                    </a:cubicBezTo>
                    <a:cubicBezTo>
                      <a:pt x="142" y="531"/>
                      <a:pt x="145" y="535"/>
                      <a:pt x="145" y="535"/>
                    </a:cubicBezTo>
                    <a:cubicBezTo>
                      <a:pt x="149" y="536"/>
                      <a:pt x="149" y="536"/>
                      <a:pt x="149" y="536"/>
                    </a:cubicBezTo>
                    <a:cubicBezTo>
                      <a:pt x="152" y="536"/>
                      <a:pt x="152" y="536"/>
                      <a:pt x="152" y="536"/>
                    </a:cubicBezTo>
                    <a:cubicBezTo>
                      <a:pt x="155" y="533"/>
                      <a:pt x="155" y="533"/>
                      <a:pt x="155" y="533"/>
                    </a:cubicBezTo>
                    <a:cubicBezTo>
                      <a:pt x="153" y="530"/>
                      <a:pt x="153" y="530"/>
                      <a:pt x="153" y="530"/>
                    </a:cubicBezTo>
                    <a:cubicBezTo>
                      <a:pt x="157" y="531"/>
                      <a:pt x="157" y="531"/>
                      <a:pt x="157" y="531"/>
                    </a:cubicBezTo>
                    <a:cubicBezTo>
                      <a:pt x="168" y="532"/>
                      <a:pt x="168" y="532"/>
                      <a:pt x="168" y="532"/>
                    </a:cubicBezTo>
                    <a:cubicBezTo>
                      <a:pt x="173" y="531"/>
                      <a:pt x="173" y="531"/>
                      <a:pt x="173" y="531"/>
                    </a:cubicBezTo>
                    <a:cubicBezTo>
                      <a:pt x="177" y="530"/>
                      <a:pt x="177" y="530"/>
                      <a:pt x="177" y="530"/>
                    </a:cubicBezTo>
                    <a:cubicBezTo>
                      <a:pt x="177" y="532"/>
                      <a:pt x="177" y="532"/>
                      <a:pt x="177" y="532"/>
                    </a:cubicBezTo>
                    <a:cubicBezTo>
                      <a:pt x="171" y="534"/>
                      <a:pt x="171" y="534"/>
                      <a:pt x="171" y="534"/>
                    </a:cubicBezTo>
                    <a:cubicBezTo>
                      <a:pt x="171" y="534"/>
                      <a:pt x="168" y="534"/>
                      <a:pt x="169" y="535"/>
                    </a:cubicBezTo>
                    <a:cubicBezTo>
                      <a:pt x="170" y="537"/>
                      <a:pt x="175" y="539"/>
                      <a:pt x="175" y="539"/>
                    </a:cubicBezTo>
                    <a:cubicBezTo>
                      <a:pt x="175" y="539"/>
                      <a:pt x="172" y="540"/>
                      <a:pt x="176" y="540"/>
                    </a:cubicBezTo>
                    <a:cubicBezTo>
                      <a:pt x="180" y="540"/>
                      <a:pt x="182" y="539"/>
                      <a:pt x="182" y="539"/>
                    </a:cubicBezTo>
                    <a:cubicBezTo>
                      <a:pt x="185" y="536"/>
                      <a:pt x="185" y="536"/>
                      <a:pt x="185" y="536"/>
                    </a:cubicBezTo>
                    <a:cubicBezTo>
                      <a:pt x="183" y="534"/>
                      <a:pt x="183" y="534"/>
                      <a:pt x="183" y="534"/>
                    </a:cubicBezTo>
                    <a:cubicBezTo>
                      <a:pt x="178" y="533"/>
                      <a:pt x="178" y="533"/>
                      <a:pt x="178" y="533"/>
                    </a:cubicBezTo>
                    <a:cubicBezTo>
                      <a:pt x="179" y="529"/>
                      <a:pt x="179" y="529"/>
                      <a:pt x="179" y="529"/>
                    </a:cubicBezTo>
                    <a:cubicBezTo>
                      <a:pt x="180" y="529"/>
                      <a:pt x="180" y="529"/>
                      <a:pt x="180" y="529"/>
                    </a:cubicBezTo>
                    <a:cubicBezTo>
                      <a:pt x="183" y="532"/>
                      <a:pt x="183" y="532"/>
                      <a:pt x="183" y="532"/>
                    </a:cubicBezTo>
                    <a:cubicBezTo>
                      <a:pt x="186" y="530"/>
                      <a:pt x="186" y="530"/>
                      <a:pt x="186" y="530"/>
                    </a:cubicBezTo>
                    <a:cubicBezTo>
                      <a:pt x="190" y="531"/>
                      <a:pt x="190" y="531"/>
                      <a:pt x="190" y="531"/>
                    </a:cubicBezTo>
                    <a:cubicBezTo>
                      <a:pt x="192" y="535"/>
                      <a:pt x="192" y="535"/>
                      <a:pt x="192" y="535"/>
                    </a:cubicBezTo>
                    <a:cubicBezTo>
                      <a:pt x="192" y="535"/>
                      <a:pt x="194" y="537"/>
                      <a:pt x="196" y="535"/>
                    </a:cubicBezTo>
                    <a:cubicBezTo>
                      <a:pt x="198" y="534"/>
                      <a:pt x="200" y="533"/>
                      <a:pt x="200" y="533"/>
                    </a:cubicBezTo>
                    <a:cubicBezTo>
                      <a:pt x="212" y="534"/>
                      <a:pt x="212" y="534"/>
                      <a:pt x="212" y="534"/>
                    </a:cubicBezTo>
                    <a:cubicBezTo>
                      <a:pt x="212" y="534"/>
                      <a:pt x="218" y="533"/>
                      <a:pt x="219" y="535"/>
                    </a:cubicBezTo>
                    <a:cubicBezTo>
                      <a:pt x="220" y="536"/>
                      <a:pt x="223" y="538"/>
                      <a:pt x="223" y="538"/>
                    </a:cubicBezTo>
                    <a:cubicBezTo>
                      <a:pt x="228" y="539"/>
                      <a:pt x="228" y="539"/>
                      <a:pt x="228" y="539"/>
                    </a:cubicBezTo>
                    <a:cubicBezTo>
                      <a:pt x="233" y="539"/>
                      <a:pt x="233" y="539"/>
                      <a:pt x="233" y="539"/>
                    </a:cubicBezTo>
                    <a:cubicBezTo>
                      <a:pt x="233" y="539"/>
                      <a:pt x="235" y="537"/>
                      <a:pt x="236" y="536"/>
                    </a:cubicBezTo>
                    <a:cubicBezTo>
                      <a:pt x="238" y="536"/>
                      <a:pt x="241" y="534"/>
                      <a:pt x="242" y="534"/>
                    </a:cubicBezTo>
                    <a:cubicBezTo>
                      <a:pt x="244" y="534"/>
                      <a:pt x="249" y="533"/>
                      <a:pt x="249" y="533"/>
                    </a:cubicBezTo>
                    <a:cubicBezTo>
                      <a:pt x="250" y="533"/>
                      <a:pt x="251" y="534"/>
                      <a:pt x="253" y="533"/>
                    </a:cubicBezTo>
                    <a:cubicBezTo>
                      <a:pt x="254" y="533"/>
                      <a:pt x="257" y="528"/>
                      <a:pt x="257" y="528"/>
                    </a:cubicBezTo>
                    <a:cubicBezTo>
                      <a:pt x="257" y="528"/>
                      <a:pt x="258" y="526"/>
                      <a:pt x="260" y="526"/>
                    </a:cubicBezTo>
                    <a:cubicBezTo>
                      <a:pt x="262" y="526"/>
                      <a:pt x="265" y="526"/>
                      <a:pt x="266" y="525"/>
                    </a:cubicBezTo>
                    <a:cubicBezTo>
                      <a:pt x="267" y="523"/>
                      <a:pt x="268" y="522"/>
                      <a:pt x="269" y="521"/>
                    </a:cubicBezTo>
                    <a:cubicBezTo>
                      <a:pt x="270" y="520"/>
                      <a:pt x="272" y="517"/>
                      <a:pt x="271" y="516"/>
                    </a:cubicBezTo>
                    <a:cubicBezTo>
                      <a:pt x="271" y="515"/>
                      <a:pt x="272" y="511"/>
                      <a:pt x="272" y="511"/>
                    </a:cubicBezTo>
                    <a:cubicBezTo>
                      <a:pt x="272" y="511"/>
                      <a:pt x="269" y="511"/>
                      <a:pt x="268" y="511"/>
                    </a:cubicBezTo>
                    <a:cubicBezTo>
                      <a:pt x="267" y="510"/>
                      <a:pt x="263" y="511"/>
                      <a:pt x="262" y="510"/>
                    </a:cubicBezTo>
                    <a:cubicBezTo>
                      <a:pt x="261" y="510"/>
                      <a:pt x="257" y="510"/>
                      <a:pt x="257" y="510"/>
                    </a:cubicBezTo>
                    <a:cubicBezTo>
                      <a:pt x="256" y="508"/>
                      <a:pt x="256" y="508"/>
                      <a:pt x="256" y="508"/>
                    </a:cubicBezTo>
                    <a:cubicBezTo>
                      <a:pt x="256" y="508"/>
                      <a:pt x="255" y="507"/>
                      <a:pt x="254" y="506"/>
                    </a:cubicBezTo>
                    <a:cubicBezTo>
                      <a:pt x="253" y="506"/>
                      <a:pt x="254" y="506"/>
                      <a:pt x="252" y="505"/>
                    </a:cubicBezTo>
                    <a:cubicBezTo>
                      <a:pt x="251" y="505"/>
                      <a:pt x="249" y="503"/>
                      <a:pt x="249" y="503"/>
                    </a:cubicBezTo>
                    <a:cubicBezTo>
                      <a:pt x="246" y="502"/>
                      <a:pt x="246" y="502"/>
                      <a:pt x="246" y="502"/>
                    </a:cubicBezTo>
                    <a:cubicBezTo>
                      <a:pt x="242" y="502"/>
                      <a:pt x="242" y="502"/>
                      <a:pt x="242" y="502"/>
                    </a:cubicBezTo>
                    <a:cubicBezTo>
                      <a:pt x="246" y="500"/>
                      <a:pt x="246" y="500"/>
                      <a:pt x="246" y="500"/>
                    </a:cubicBezTo>
                    <a:cubicBezTo>
                      <a:pt x="246" y="500"/>
                      <a:pt x="250" y="500"/>
                      <a:pt x="251" y="500"/>
                    </a:cubicBezTo>
                    <a:cubicBezTo>
                      <a:pt x="252" y="501"/>
                      <a:pt x="256" y="501"/>
                      <a:pt x="256" y="500"/>
                    </a:cubicBezTo>
                    <a:cubicBezTo>
                      <a:pt x="257" y="500"/>
                      <a:pt x="260" y="495"/>
                      <a:pt x="260" y="495"/>
                    </a:cubicBezTo>
                    <a:cubicBezTo>
                      <a:pt x="259" y="492"/>
                      <a:pt x="259" y="492"/>
                      <a:pt x="259" y="492"/>
                    </a:cubicBezTo>
                    <a:cubicBezTo>
                      <a:pt x="257" y="490"/>
                      <a:pt x="257" y="490"/>
                      <a:pt x="257" y="490"/>
                    </a:cubicBezTo>
                    <a:cubicBezTo>
                      <a:pt x="253" y="491"/>
                      <a:pt x="253" y="491"/>
                      <a:pt x="253" y="491"/>
                    </a:cubicBezTo>
                    <a:cubicBezTo>
                      <a:pt x="259" y="488"/>
                      <a:pt x="259" y="488"/>
                      <a:pt x="259" y="488"/>
                    </a:cubicBezTo>
                    <a:cubicBezTo>
                      <a:pt x="261" y="486"/>
                      <a:pt x="261" y="486"/>
                      <a:pt x="261" y="486"/>
                    </a:cubicBezTo>
                    <a:cubicBezTo>
                      <a:pt x="264" y="488"/>
                      <a:pt x="264" y="488"/>
                      <a:pt x="264" y="488"/>
                    </a:cubicBezTo>
                    <a:cubicBezTo>
                      <a:pt x="264" y="488"/>
                      <a:pt x="269" y="489"/>
                      <a:pt x="269" y="488"/>
                    </a:cubicBezTo>
                    <a:cubicBezTo>
                      <a:pt x="270" y="487"/>
                      <a:pt x="271" y="485"/>
                      <a:pt x="271" y="485"/>
                    </a:cubicBezTo>
                    <a:cubicBezTo>
                      <a:pt x="271" y="482"/>
                      <a:pt x="271" y="482"/>
                      <a:pt x="271" y="482"/>
                    </a:cubicBezTo>
                    <a:cubicBezTo>
                      <a:pt x="281" y="475"/>
                      <a:pt x="281" y="475"/>
                      <a:pt x="281" y="475"/>
                    </a:cubicBezTo>
                    <a:cubicBezTo>
                      <a:pt x="285" y="469"/>
                      <a:pt x="285" y="469"/>
                      <a:pt x="285" y="469"/>
                    </a:cubicBezTo>
                    <a:cubicBezTo>
                      <a:pt x="286" y="463"/>
                      <a:pt x="286" y="463"/>
                      <a:pt x="286" y="463"/>
                    </a:cubicBezTo>
                    <a:cubicBezTo>
                      <a:pt x="291" y="454"/>
                      <a:pt x="291" y="454"/>
                      <a:pt x="291" y="454"/>
                    </a:cubicBezTo>
                    <a:cubicBezTo>
                      <a:pt x="290" y="442"/>
                      <a:pt x="290" y="442"/>
                      <a:pt x="290" y="442"/>
                    </a:cubicBezTo>
                    <a:cubicBezTo>
                      <a:pt x="285" y="434"/>
                      <a:pt x="285" y="434"/>
                      <a:pt x="285" y="434"/>
                    </a:cubicBezTo>
                    <a:cubicBezTo>
                      <a:pt x="285" y="434"/>
                      <a:pt x="279" y="429"/>
                      <a:pt x="277" y="428"/>
                    </a:cubicBezTo>
                    <a:cubicBezTo>
                      <a:pt x="275" y="428"/>
                      <a:pt x="264" y="425"/>
                      <a:pt x="264" y="425"/>
                    </a:cubicBezTo>
                    <a:cubicBezTo>
                      <a:pt x="256" y="423"/>
                      <a:pt x="256" y="423"/>
                      <a:pt x="256" y="423"/>
                    </a:cubicBezTo>
                    <a:cubicBezTo>
                      <a:pt x="252" y="425"/>
                      <a:pt x="252" y="425"/>
                      <a:pt x="252" y="425"/>
                    </a:cubicBezTo>
                    <a:cubicBezTo>
                      <a:pt x="251" y="428"/>
                      <a:pt x="251" y="428"/>
                      <a:pt x="251" y="428"/>
                    </a:cubicBezTo>
                    <a:cubicBezTo>
                      <a:pt x="248" y="430"/>
                      <a:pt x="248" y="430"/>
                      <a:pt x="248" y="430"/>
                    </a:cubicBezTo>
                    <a:cubicBezTo>
                      <a:pt x="248" y="430"/>
                      <a:pt x="245" y="432"/>
                      <a:pt x="245" y="432"/>
                    </a:cubicBezTo>
                    <a:cubicBezTo>
                      <a:pt x="244" y="432"/>
                      <a:pt x="242" y="429"/>
                      <a:pt x="242" y="429"/>
                    </a:cubicBezTo>
                    <a:cubicBezTo>
                      <a:pt x="242" y="429"/>
                      <a:pt x="239" y="426"/>
                      <a:pt x="239" y="426"/>
                    </a:cubicBezTo>
                    <a:cubicBezTo>
                      <a:pt x="238" y="426"/>
                      <a:pt x="235" y="425"/>
                      <a:pt x="235" y="425"/>
                    </a:cubicBezTo>
                    <a:cubicBezTo>
                      <a:pt x="239" y="422"/>
                      <a:pt x="239" y="422"/>
                      <a:pt x="239" y="422"/>
                    </a:cubicBezTo>
                    <a:cubicBezTo>
                      <a:pt x="244" y="420"/>
                      <a:pt x="244" y="420"/>
                      <a:pt x="244" y="420"/>
                    </a:cubicBezTo>
                    <a:cubicBezTo>
                      <a:pt x="244" y="420"/>
                      <a:pt x="246" y="418"/>
                      <a:pt x="246" y="417"/>
                    </a:cubicBezTo>
                    <a:cubicBezTo>
                      <a:pt x="247" y="417"/>
                      <a:pt x="249" y="415"/>
                      <a:pt x="249" y="415"/>
                    </a:cubicBezTo>
                    <a:cubicBezTo>
                      <a:pt x="250" y="407"/>
                      <a:pt x="250" y="407"/>
                      <a:pt x="250" y="407"/>
                    </a:cubicBezTo>
                    <a:cubicBezTo>
                      <a:pt x="248" y="399"/>
                      <a:pt x="248" y="399"/>
                      <a:pt x="248" y="399"/>
                    </a:cubicBezTo>
                    <a:cubicBezTo>
                      <a:pt x="245" y="395"/>
                      <a:pt x="245" y="395"/>
                      <a:pt x="245" y="395"/>
                    </a:cubicBezTo>
                    <a:cubicBezTo>
                      <a:pt x="243" y="391"/>
                      <a:pt x="243" y="391"/>
                      <a:pt x="243" y="391"/>
                    </a:cubicBezTo>
                    <a:cubicBezTo>
                      <a:pt x="241" y="391"/>
                      <a:pt x="241" y="391"/>
                      <a:pt x="241" y="391"/>
                    </a:cubicBezTo>
                    <a:cubicBezTo>
                      <a:pt x="237" y="388"/>
                      <a:pt x="237" y="388"/>
                      <a:pt x="237" y="388"/>
                    </a:cubicBezTo>
                    <a:cubicBezTo>
                      <a:pt x="234" y="384"/>
                      <a:pt x="234" y="384"/>
                      <a:pt x="234" y="384"/>
                    </a:cubicBezTo>
                    <a:cubicBezTo>
                      <a:pt x="233" y="381"/>
                      <a:pt x="233" y="381"/>
                      <a:pt x="233" y="381"/>
                    </a:cubicBezTo>
                    <a:cubicBezTo>
                      <a:pt x="234" y="379"/>
                      <a:pt x="234" y="379"/>
                      <a:pt x="234" y="379"/>
                    </a:cubicBezTo>
                    <a:cubicBezTo>
                      <a:pt x="235" y="380"/>
                      <a:pt x="235" y="380"/>
                      <a:pt x="235" y="380"/>
                    </a:cubicBezTo>
                    <a:cubicBezTo>
                      <a:pt x="235" y="380"/>
                      <a:pt x="235" y="382"/>
                      <a:pt x="236" y="382"/>
                    </a:cubicBezTo>
                    <a:cubicBezTo>
                      <a:pt x="236" y="383"/>
                      <a:pt x="237" y="384"/>
                      <a:pt x="237" y="384"/>
                    </a:cubicBezTo>
                    <a:cubicBezTo>
                      <a:pt x="238" y="385"/>
                      <a:pt x="242" y="387"/>
                      <a:pt x="242" y="387"/>
                    </a:cubicBezTo>
                    <a:cubicBezTo>
                      <a:pt x="244" y="387"/>
                      <a:pt x="244" y="387"/>
                      <a:pt x="244" y="387"/>
                    </a:cubicBezTo>
                    <a:cubicBezTo>
                      <a:pt x="246" y="390"/>
                      <a:pt x="246" y="390"/>
                      <a:pt x="246" y="390"/>
                    </a:cubicBezTo>
                    <a:cubicBezTo>
                      <a:pt x="246" y="390"/>
                      <a:pt x="247" y="387"/>
                      <a:pt x="247" y="387"/>
                    </a:cubicBezTo>
                    <a:cubicBezTo>
                      <a:pt x="247" y="386"/>
                      <a:pt x="244" y="382"/>
                      <a:pt x="244" y="382"/>
                    </a:cubicBezTo>
                    <a:cubicBezTo>
                      <a:pt x="243" y="382"/>
                      <a:pt x="242" y="378"/>
                      <a:pt x="242" y="378"/>
                    </a:cubicBezTo>
                    <a:cubicBezTo>
                      <a:pt x="241" y="377"/>
                      <a:pt x="239" y="371"/>
                      <a:pt x="239" y="371"/>
                    </a:cubicBezTo>
                    <a:cubicBezTo>
                      <a:pt x="239" y="371"/>
                      <a:pt x="238" y="369"/>
                      <a:pt x="238" y="368"/>
                    </a:cubicBezTo>
                    <a:cubicBezTo>
                      <a:pt x="238" y="368"/>
                      <a:pt x="238" y="363"/>
                      <a:pt x="238" y="363"/>
                    </a:cubicBezTo>
                    <a:cubicBezTo>
                      <a:pt x="240" y="362"/>
                      <a:pt x="240" y="362"/>
                      <a:pt x="240" y="362"/>
                    </a:cubicBezTo>
                    <a:cubicBezTo>
                      <a:pt x="242" y="360"/>
                      <a:pt x="242" y="360"/>
                      <a:pt x="242" y="360"/>
                    </a:cubicBezTo>
                    <a:cubicBezTo>
                      <a:pt x="242" y="360"/>
                      <a:pt x="241" y="360"/>
                      <a:pt x="241" y="359"/>
                    </a:cubicBezTo>
                    <a:cubicBezTo>
                      <a:pt x="240" y="357"/>
                      <a:pt x="238" y="355"/>
                      <a:pt x="238" y="355"/>
                    </a:cubicBezTo>
                    <a:cubicBezTo>
                      <a:pt x="238" y="355"/>
                      <a:pt x="236" y="354"/>
                      <a:pt x="235" y="353"/>
                    </a:cubicBezTo>
                    <a:cubicBezTo>
                      <a:pt x="235" y="351"/>
                      <a:pt x="234" y="349"/>
                      <a:pt x="234" y="349"/>
                    </a:cubicBezTo>
                    <a:cubicBezTo>
                      <a:pt x="234" y="348"/>
                      <a:pt x="233" y="342"/>
                      <a:pt x="233" y="342"/>
                    </a:cubicBezTo>
                    <a:cubicBezTo>
                      <a:pt x="228" y="337"/>
                      <a:pt x="228" y="337"/>
                      <a:pt x="228" y="337"/>
                    </a:cubicBezTo>
                    <a:cubicBezTo>
                      <a:pt x="228" y="337"/>
                      <a:pt x="226" y="335"/>
                      <a:pt x="225" y="334"/>
                    </a:cubicBezTo>
                    <a:cubicBezTo>
                      <a:pt x="225" y="334"/>
                      <a:pt x="222" y="333"/>
                      <a:pt x="222" y="333"/>
                    </a:cubicBezTo>
                    <a:cubicBezTo>
                      <a:pt x="221" y="333"/>
                      <a:pt x="216" y="330"/>
                      <a:pt x="216" y="330"/>
                    </a:cubicBezTo>
                    <a:cubicBezTo>
                      <a:pt x="216" y="330"/>
                      <a:pt x="212" y="325"/>
                      <a:pt x="212" y="324"/>
                    </a:cubicBezTo>
                    <a:cubicBezTo>
                      <a:pt x="212" y="323"/>
                      <a:pt x="210" y="317"/>
                      <a:pt x="210" y="317"/>
                    </a:cubicBezTo>
                    <a:cubicBezTo>
                      <a:pt x="210" y="313"/>
                      <a:pt x="210" y="313"/>
                      <a:pt x="210" y="313"/>
                    </a:cubicBezTo>
                    <a:cubicBezTo>
                      <a:pt x="208" y="305"/>
                      <a:pt x="208" y="305"/>
                      <a:pt x="208" y="305"/>
                    </a:cubicBezTo>
                    <a:cubicBezTo>
                      <a:pt x="207" y="297"/>
                      <a:pt x="207" y="297"/>
                      <a:pt x="207" y="297"/>
                    </a:cubicBezTo>
                    <a:cubicBezTo>
                      <a:pt x="207" y="289"/>
                      <a:pt x="207" y="289"/>
                      <a:pt x="207" y="289"/>
                    </a:cubicBezTo>
                    <a:cubicBezTo>
                      <a:pt x="207" y="282"/>
                      <a:pt x="207" y="282"/>
                      <a:pt x="207" y="282"/>
                    </a:cubicBezTo>
                    <a:cubicBezTo>
                      <a:pt x="207" y="276"/>
                      <a:pt x="207" y="276"/>
                      <a:pt x="207" y="276"/>
                    </a:cubicBezTo>
                    <a:cubicBezTo>
                      <a:pt x="202" y="270"/>
                      <a:pt x="202" y="270"/>
                      <a:pt x="202" y="270"/>
                    </a:cubicBezTo>
                    <a:cubicBezTo>
                      <a:pt x="200" y="264"/>
                      <a:pt x="200" y="264"/>
                      <a:pt x="200" y="264"/>
                    </a:cubicBezTo>
                    <a:cubicBezTo>
                      <a:pt x="194" y="258"/>
                      <a:pt x="194" y="258"/>
                      <a:pt x="194" y="258"/>
                    </a:cubicBezTo>
                    <a:cubicBezTo>
                      <a:pt x="190" y="253"/>
                      <a:pt x="190" y="253"/>
                      <a:pt x="190" y="253"/>
                    </a:cubicBezTo>
                    <a:cubicBezTo>
                      <a:pt x="187" y="252"/>
                      <a:pt x="187" y="252"/>
                      <a:pt x="187" y="252"/>
                    </a:cubicBezTo>
                    <a:cubicBezTo>
                      <a:pt x="182" y="246"/>
                      <a:pt x="182" y="246"/>
                      <a:pt x="182" y="246"/>
                    </a:cubicBezTo>
                    <a:cubicBezTo>
                      <a:pt x="178" y="245"/>
                      <a:pt x="178" y="245"/>
                      <a:pt x="178" y="245"/>
                    </a:cubicBezTo>
                    <a:cubicBezTo>
                      <a:pt x="174" y="247"/>
                      <a:pt x="174" y="247"/>
                      <a:pt x="174" y="247"/>
                    </a:cubicBezTo>
                    <a:cubicBezTo>
                      <a:pt x="170" y="248"/>
                      <a:pt x="170" y="248"/>
                      <a:pt x="170" y="248"/>
                    </a:cubicBezTo>
                    <a:cubicBezTo>
                      <a:pt x="166" y="249"/>
                      <a:pt x="166" y="249"/>
                      <a:pt x="166" y="249"/>
                    </a:cubicBezTo>
                    <a:cubicBezTo>
                      <a:pt x="159" y="246"/>
                      <a:pt x="159" y="246"/>
                      <a:pt x="159" y="246"/>
                    </a:cubicBezTo>
                    <a:cubicBezTo>
                      <a:pt x="156" y="243"/>
                      <a:pt x="156" y="243"/>
                      <a:pt x="156" y="243"/>
                    </a:cubicBezTo>
                    <a:cubicBezTo>
                      <a:pt x="152" y="242"/>
                      <a:pt x="152" y="242"/>
                      <a:pt x="152" y="242"/>
                    </a:cubicBezTo>
                    <a:cubicBezTo>
                      <a:pt x="150" y="242"/>
                      <a:pt x="150" y="242"/>
                      <a:pt x="150" y="242"/>
                    </a:cubicBezTo>
                    <a:cubicBezTo>
                      <a:pt x="150" y="242"/>
                      <a:pt x="150" y="241"/>
                      <a:pt x="150" y="241"/>
                    </a:cubicBezTo>
                    <a:cubicBezTo>
                      <a:pt x="150" y="241"/>
                      <a:pt x="152" y="241"/>
                      <a:pt x="152" y="241"/>
                    </a:cubicBezTo>
                    <a:cubicBezTo>
                      <a:pt x="152" y="241"/>
                      <a:pt x="154" y="242"/>
                      <a:pt x="155" y="242"/>
                    </a:cubicBezTo>
                    <a:cubicBezTo>
                      <a:pt x="155" y="242"/>
                      <a:pt x="158" y="243"/>
                      <a:pt x="158" y="243"/>
                    </a:cubicBezTo>
                    <a:cubicBezTo>
                      <a:pt x="158" y="243"/>
                      <a:pt x="159" y="244"/>
                      <a:pt x="160" y="244"/>
                    </a:cubicBezTo>
                    <a:cubicBezTo>
                      <a:pt x="161" y="244"/>
                      <a:pt x="164" y="244"/>
                      <a:pt x="164" y="244"/>
                    </a:cubicBezTo>
                    <a:cubicBezTo>
                      <a:pt x="167" y="242"/>
                      <a:pt x="167" y="242"/>
                      <a:pt x="167" y="242"/>
                    </a:cubicBezTo>
                    <a:cubicBezTo>
                      <a:pt x="168" y="239"/>
                      <a:pt x="168" y="239"/>
                      <a:pt x="168" y="239"/>
                    </a:cubicBezTo>
                    <a:cubicBezTo>
                      <a:pt x="171" y="238"/>
                      <a:pt x="171" y="238"/>
                      <a:pt x="171" y="238"/>
                    </a:cubicBezTo>
                    <a:cubicBezTo>
                      <a:pt x="173" y="237"/>
                      <a:pt x="173" y="237"/>
                      <a:pt x="173" y="237"/>
                    </a:cubicBezTo>
                    <a:cubicBezTo>
                      <a:pt x="175" y="237"/>
                      <a:pt x="175" y="237"/>
                      <a:pt x="175" y="237"/>
                    </a:cubicBezTo>
                    <a:cubicBezTo>
                      <a:pt x="175" y="237"/>
                      <a:pt x="176" y="239"/>
                      <a:pt x="178" y="238"/>
                    </a:cubicBezTo>
                    <a:cubicBezTo>
                      <a:pt x="180" y="238"/>
                      <a:pt x="181" y="237"/>
                      <a:pt x="181" y="237"/>
                    </a:cubicBezTo>
                    <a:cubicBezTo>
                      <a:pt x="181" y="237"/>
                      <a:pt x="185" y="235"/>
                      <a:pt x="184" y="235"/>
                    </a:cubicBezTo>
                    <a:cubicBezTo>
                      <a:pt x="184" y="234"/>
                      <a:pt x="184" y="233"/>
                      <a:pt x="183" y="233"/>
                    </a:cubicBezTo>
                    <a:cubicBezTo>
                      <a:pt x="183" y="232"/>
                      <a:pt x="181" y="230"/>
                      <a:pt x="181" y="230"/>
                    </a:cubicBezTo>
                    <a:cubicBezTo>
                      <a:pt x="181" y="230"/>
                      <a:pt x="180" y="230"/>
                      <a:pt x="180" y="229"/>
                    </a:cubicBezTo>
                    <a:cubicBezTo>
                      <a:pt x="180" y="228"/>
                      <a:pt x="180" y="226"/>
                      <a:pt x="180" y="226"/>
                    </a:cubicBezTo>
                    <a:cubicBezTo>
                      <a:pt x="178" y="224"/>
                      <a:pt x="178" y="224"/>
                      <a:pt x="178" y="224"/>
                    </a:cubicBezTo>
                    <a:cubicBezTo>
                      <a:pt x="178" y="224"/>
                      <a:pt x="177" y="224"/>
                      <a:pt x="176" y="224"/>
                    </a:cubicBezTo>
                    <a:cubicBezTo>
                      <a:pt x="175" y="224"/>
                      <a:pt x="174" y="225"/>
                      <a:pt x="174" y="225"/>
                    </a:cubicBezTo>
                    <a:cubicBezTo>
                      <a:pt x="170" y="226"/>
                      <a:pt x="170" y="226"/>
                      <a:pt x="170" y="226"/>
                    </a:cubicBezTo>
                    <a:cubicBezTo>
                      <a:pt x="165" y="227"/>
                      <a:pt x="165" y="227"/>
                      <a:pt x="165" y="227"/>
                    </a:cubicBezTo>
                    <a:cubicBezTo>
                      <a:pt x="165" y="226"/>
                      <a:pt x="165" y="226"/>
                      <a:pt x="165" y="226"/>
                    </a:cubicBezTo>
                    <a:cubicBezTo>
                      <a:pt x="170" y="225"/>
                      <a:pt x="170" y="225"/>
                      <a:pt x="170" y="225"/>
                    </a:cubicBezTo>
                    <a:cubicBezTo>
                      <a:pt x="173" y="223"/>
                      <a:pt x="173" y="223"/>
                      <a:pt x="173" y="223"/>
                    </a:cubicBezTo>
                    <a:cubicBezTo>
                      <a:pt x="173" y="223"/>
                      <a:pt x="173" y="222"/>
                      <a:pt x="174" y="222"/>
                    </a:cubicBezTo>
                    <a:cubicBezTo>
                      <a:pt x="175" y="222"/>
                      <a:pt x="178" y="223"/>
                      <a:pt x="178" y="223"/>
                    </a:cubicBezTo>
                    <a:cubicBezTo>
                      <a:pt x="179" y="223"/>
                      <a:pt x="183" y="223"/>
                      <a:pt x="183" y="223"/>
                    </a:cubicBezTo>
                    <a:cubicBezTo>
                      <a:pt x="183" y="223"/>
                      <a:pt x="186" y="221"/>
                      <a:pt x="186" y="220"/>
                    </a:cubicBezTo>
                    <a:cubicBezTo>
                      <a:pt x="187" y="220"/>
                      <a:pt x="191" y="218"/>
                      <a:pt x="191" y="218"/>
                    </a:cubicBezTo>
                    <a:cubicBezTo>
                      <a:pt x="191" y="215"/>
                      <a:pt x="191" y="215"/>
                      <a:pt x="191" y="215"/>
                    </a:cubicBezTo>
                    <a:cubicBezTo>
                      <a:pt x="191" y="215"/>
                      <a:pt x="192" y="212"/>
                      <a:pt x="193" y="212"/>
                    </a:cubicBezTo>
                    <a:cubicBezTo>
                      <a:pt x="193" y="212"/>
                      <a:pt x="197" y="209"/>
                      <a:pt x="197" y="209"/>
                    </a:cubicBezTo>
                    <a:cubicBezTo>
                      <a:pt x="201" y="205"/>
                      <a:pt x="201" y="205"/>
                      <a:pt x="201" y="205"/>
                    </a:cubicBezTo>
                    <a:cubicBezTo>
                      <a:pt x="203" y="200"/>
                      <a:pt x="203" y="200"/>
                      <a:pt x="203" y="200"/>
                    </a:cubicBezTo>
                    <a:cubicBezTo>
                      <a:pt x="205" y="196"/>
                      <a:pt x="205" y="196"/>
                      <a:pt x="205" y="196"/>
                    </a:cubicBezTo>
                    <a:cubicBezTo>
                      <a:pt x="205" y="196"/>
                      <a:pt x="209" y="193"/>
                      <a:pt x="208" y="192"/>
                    </a:cubicBezTo>
                    <a:cubicBezTo>
                      <a:pt x="208" y="190"/>
                      <a:pt x="208" y="187"/>
                      <a:pt x="208" y="187"/>
                    </a:cubicBezTo>
                    <a:cubicBezTo>
                      <a:pt x="208" y="187"/>
                      <a:pt x="211" y="185"/>
                      <a:pt x="212" y="184"/>
                    </a:cubicBezTo>
                    <a:cubicBezTo>
                      <a:pt x="212" y="183"/>
                      <a:pt x="219" y="178"/>
                      <a:pt x="219" y="178"/>
                    </a:cubicBezTo>
                    <a:cubicBezTo>
                      <a:pt x="220" y="173"/>
                      <a:pt x="220" y="173"/>
                      <a:pt x="220" y="173"/>
                    </a:cubicBezTo>
                    <a:cubicBezTo>
                      <a:pt x="219" y="171"/>
                      <a:pt x="219" y="171"/>
                      <a:pt x="219" y="171"/>
                    </a:cubicBezTo>
                    <a:cubicBezTo>
                      <a:pt x="218" y="168"/>
                      <a:pt x="218" y="168"/>
                      <a:pt x="218" y="168"/>
                    </a:cubicBezTo>
                    <a:cubicBezTo>
                      <a:pt x="216" y="165"/>
                      <a:pt x="216" y="165"/>
                      <a:pt x="216" y="165"/>
                    </a:cubicBezTo>
                    <a:cubicBezTo>
                      <a:pt x="214" y="162"/>
                      <a:pt x="214" y="162"/>
                      <a:pt x="214" y="162"/>
                    </a:cubicBezTo>
                    <a:cubicBezTo>
                      <a:pt x="210" y="162"/>
                      <a:pt x="210" y="162"/>
                      <a:pt x="210" y="162"/>
                    </a:cubicBezTo>
                    <a:cubicBezTo>
                      <a:pt x="210" y="162"/>
                      <a:pt x="209" y="164"/>
                      <a:pt x="209" y="163"/>
                    </a:cubicBezTo>
                    <a:cubicBezTo>
                      <a:pt x="208" y="163"/>
                      <a:pt x="206" y="161"/>
                      <a:pt x="206" y="161"/>
                    </a:cubicBezTo>
                    <a:cubicBezTo>
                      <a:pt x="202" y="162"/>
                      <a:pt x="202" y="162"/>
                      <a:pt x="202" y="162"/>
                    </a:cubicBezTo>
                    <a:cubicBezTo>
                      <a:pt x="197" y="161"/>
                      <a:pt x="197" y="161"/>
                      <a:pt x="197" y="161"/>
                    </a:cubicBezTo>
                    <a:cubicBezTo>
                      <a:pt x="196" y="159"/>
                      <a:pt x="196" y="159"/>
                      <a:pt x="196" y="159"/>
                    </a:cubicBezTo>
                    <a:cubicBezTo>
                      <a:pt x="192" y="159"/>
                      <a:pt x="192" y="159"/>
                      <a:pt x="192" y="159"/>
                    </a:cubicBezTo>
                    <a:cubicBezTo>
                      <a:pt x="190" y="158"/>
                      <a:pt x="190" y="158"/>
                      <a:pt x="190" y="158"/>
                    </a:cubicBezTo>
                    <a:cubicBezTo>
                      <a:pt x="186" y="159"/>
                      <a:pt x="186" y="159"/>
                      <a:pt x="186" y="159"/>
                    </a:cubicBezTo>
                    <a:cubicBezTo>
                      <a:pt x="183" y="159"/>
                      <a:pt x="183" y="159"/>
                      <a:pt x="183" y="159"/>
                    </a:cubicBezTo>
                    <a:cubicBezTo>
                      <a:pt x="181" y="158"/>
                      <a:pt x="181" y="158"/>
                      <a:pt x="181" y="158"/>
                    </a:cubicBezTo>
                    <a:cubicBezTo>
                      <a:pt x="178" y="155"/>
                      <a:pt x="178" y="155"/>
                      <a:pt x="178" y="155"/>
                    </a:cubicBezTo>
                    <a:cubicBezTo>
                      <a:pt x="172" y="155"/>
                      <a:pt x="172" y="155"/>
                      <a:pt x="172" y="155"/>
                    </a:cubicBezTo>
                    <a:cubicBezTo>
                      <a:pt x="171" y="157"/>
                      <a:pt x="171" y="157"/>
                      <a:pt x="171" y="157"/>
                    </a:cubicBezTo>
                    <a:cubicBezTo>
                      <a:pt x="167" y="157"/>
                      <a:pt x="167" y="157"/>
                      <a:pt x="167" y="157"/>
                    </a:cubicBezTo>
                    <a:cubicBezTo>
                      <a:pt x="167" y="157"/>
                      <a:pt x="166" y="157"/>
                      <a:pt x="165" y="157"/>
                    </a:cubicBezTo>
                    <a:cubicBezTo>
                      <a:pt x="165" y="157"/>
                      <a:pt x="163" y="158"/>
                      <a:pt x="163" y="158"/>
                    </a:cubicBezTo>
                    <a:cubicBezTo>
                      <a:pt x="161" y="159"/>
                      <a:pt x="161" y="159"/>
                      <a:pt x="161" y="159"/>
                    </a:cubicBezTo>
                    <a:cubicBezTo>
                      <a:pt x="159" y="159"/>
                      <a:pt x="159" y="159"/>
                      <a:pt x="159" y="159"/>
                    </a:cubicBezTo>
                    <a:cubicBezTo>
                      <a:pt x="155" y="158"/>
                      <a:pt x="155" y="158"/>
                      <a:pt x="155" y="158"/>
                    </a:cubicBezTo>
                    <a:cubicBezTo>
                      <a:pt x="153" y="161"/>
                      <a:pt x="153" y="161"/>
                      <a:pt x="153" y="161"/>
                    </a:cubicBezTo>
                    <a:cubicBezTo>
                      <a:pt x="150" y="162"/>
                      <a:pt x="150" y="162"/>
                      <a:pt x="150" y="162"/>
                    </a:cubicBezTo>
                    <a:cubicBezTo>
                      <a:pt x="147" y="165"/>
                      <a:pt x="147" y="165"/>
                      <a:pt x="147" y="165"/>
                    </a:cubicBezTo>
                    <a:cubicBezTo>
                      <a:pt x="148" y="162"/>
                      <a:pt x="148" y="162"/>
                      <a:pt x="148" y="162"/>
                    </a:cubicBezTo>
                    <a:cubicBezTo>
                      <a:pt x="150" y="160"/>
                      <a:pt x="150" y="160"/>
                      <a:pt x="150" y="160"/>
                    </a:cubicBezTo>
                    <a:cubicBezTo>
                      <a:pt x="153" y="159"/>
                      <a:pt x="153" y="159"/>
                      <a:pt x="153" y="159"/>
                    </a:cubicBezTo>
                    <a:cubicBezTo>
                      <a:pt x="155" y="156"/>
                      <a:pt x="155" y="156"/>
                      <a:pt x="155" y="156"/>
                    </a:cubicBezTo>
                    <a:cubicBezTo>
                      <a:pt x="155" y="156"/>
                      <a:pt x="157" y="155"/>
                      <a:pt x="157" y="154"/>
                    </a:cubicBezTo>
                    <a:cubicBezTo>
                      <a:pt x="158" y="154"/>
                      <a:pt x="160" y="152"/>
                      <a:pt x="160" y="152"/>
                    </a:cubicBezTo>
                    <a:cubicBezTo>
                      <a:pt x="157" y="151"/>
                      <a:pt x="157" y="151"/>
                      <a:pt x="157" y="151"/>
                    </a:cubicBezTo>
                    <a:cubicBezTo>
                      <a:pt x="154" y="153"/>
                      <a:pt x="154" y="153"/>
                      <a:pt x="154" y="153"/>
                    </a:cubicBezTo>
                    <a:cubicBezTo>
                      <a:pt x="154" y="153"/>
                      <a:pt x="153" y="153"/>
                      <a:pt x="152" y="153"/>
                    </a:cubicBezTo>
                    <a:cubicBezTo>
                      <a:pt x="152" y="153"/>
                      <a:pt x="149" y="154"/>
                      <a:pt x="149" y="154"/>
                    </a:cubicBezTo>
                    <a:cubicBezTo>
                      <a:pt x="143" y="156"/>
                      <a:pt x="143" y="156"/>
                      <a:pt x="143" y="156"/>
                    </a:cubicBezTo>
                    <a:cubicBezTo>
                      <a:pt x="149" y="153"/>
                      <a:pt x="149" y="153"/>
                      <a:pt x="149" y="153"/>
                    </a:cubicBezTo>
                    <a:cubicBezTo>
                      <a:pt x="149" y="153"/>
                      <a:pt x="151" y="152"/>
                      <a:pt x="152" y="151"/>
                    </a:cubicBezTo>
                    <a:cubicBezTo>
                      <a:pt x="153" y="151"/>
                      <a:pt x="155" y="150"/>
                      <a:pt x="155" y="150"/>
                    </a:cubicBezTo>
                    <a:cubicBezTo>
                      <a:pt x="156" y="150"/>
                      <a:pt x="158" y="149"/>
                      <a:pt x="158" y="149"/>
                    </a:cubicBezTo>
                    <a:cubicBezTo>
                      <a:pt x="159" y="150"/>
                      <a:pt x="161" y="151"/>
                      <a:pt x="162" y="150"/>
                    </a:cubicBezTo>
                    <a:cubicBezTo>
                      <a:pt x="162" y="150"/>
                      <a:pt x="163" y="148"/>
                      <a:pt x="164" y="148"/>
                    </a:cubicBezTo>
                    <a:cubicBezTo>
                      <a:pt x="164" y="147"/>
                      <a:pt x="166" y="145"/>
                      <a:pt x="166" y="145"/>
                    </a:cubicBezTo>
                    <a:cubicBezTo>
                      <a:pt x="160" y="145"/>
                      <a:pt x="160" y="145"/>
                      <a:pt x="160" y="145"/>
                    </a:cubicBezTo>
                    <a:cubicBezTo>
                      <a:pt x="160" y="145"/>
                      <a:pt x="159" y="146"/>
                      <a:pt x="158" y="146"/>
                    </a:cubicBezTo>
                    <a:cubicBezTo>
                      <a:pt x="157" y="145"/>
                      <a:pt x="155" y="145"/>
                      <a:pt x="154" y="144"/>
                    </a:cubicBezTo>
                    <a:cubicBezTo>
                      <a:pt x="154" y="144"/>
                      <a:pt x="153" y="143"/>
                      <a:pt x="153" y="143"/>
                    </a:cubicBezTo>
                    <a:cubicBezTo>
                      <a:pt x="152" y="143"/>
                      <a:pt x="150" y="141"/>
                      <a:pt x="150" y="141"/>
                    </a:cubicBezTo>
                    <a:cubicBezTo>
                      <a:pt x="151" y="140"/>
                      <a:pt x="151" y="140"/>
                      <a:pt x="151" y="140"/>
                    </a:cubicBezTo>
                    <a:cubicBezTo>
                      <a:pt x="153" y="142"/>
                      <a:pt x="153" y="142"/>
                      <a:pt x="153" y="142"/>
                    </a:cubicBezTo>
                    <a:cubicBezTo>
                      <a:pt x="153" y="142"/>
                      <a:pt x="154" y="143"/>
                      <a:pt x="155" y="143"/>
                    </a:cubicBezTo>
                    <a:cubicBezTo>
                      <a:pt x="156" y="143"/>
                      <a:pt x="157" y="142"/>
                      <a:pt x="159" y="142"/>
                    </a:cubicBezTo>
                    <a:cubicBezTo>
                      <a:pt x="160" y="143"/>
                      <a:pt x="162" y="140"/>
                      <a:pt x="162" y="140"/>
                    </a:cubicBezTo>
                    <a:cubicBezTo>
                      <a:pt x="162" y="140"/>
                      <a:pt x="160" y="140"/>
                      <a:pt x="163" y="139"/>
                    </a:cubicBezTo>
                    <a:cubicBezTo>
                      <a:pt x="165" y="137"/>
                      <a:pt x="164" y="138"/>
                      <a:pt x="166" y="136"/>
                    </a:cubicBezTo>
                    <a:cubicBezTo>
                      <a:pt x="168" y="135"/>
                      <a:pt x="173" y="132"/>
                      <a:pt x="173" y="132"/>
                    </a:cubicBezTo>
                    <a:cubicBezTo>
                      <a:pt x="179" y="130"/>
                      <a:pt x="179" y="130"/>
                      <a:pt x="179" y="130"/>
                    </a:cubicBezTo>
                    <a:cubicBezTo>
                      <a:pt x="183" y="125"/>
                      <a:pt x="183" y="125"/>
                      <a:pt x="183" y="125"/>
                    </a:cubicBezTo>
                    <a:cubicBezTo>
                      <a:pt x="186" y="125"/>
                      <a:pt x="186" y="125"/>
                      <a:pt x="186" y="125"/>
                    </a:cubicBezTo>
                    <a:cubicBezTo>
                      <a:pt x="190" y="121"/>
                      <a:pt x="190" y="121"/>
                      <a:pt x="190" y="121"/>
                    </a:cubicBezTo>
                    <a:cubicBezTo>
                      <a:pt x="192" y="119"/>
                      <a:pt x="192" y="119"/>
                      <a:pt x="192" y="119"/>
                    </a:cubicBezTo>
                    <a:cubicBezTo>
                      <a:pt x="191" y="114"/>
                      <a:pt x="191" y="114"/>
                      <a:pt x="191" y="114"/>
                    </a:cubicBezTo>
                    <a:cubicBezTo>
                      <a:pt x="193" y="110"/>
                      <a:pt x="193" y="110"/>
                      <a:pt x="193" y="110"/>
                    </a:cubicBezTo>
                    <a:cubicBezTo>
                      <a:pt x="193" y="107"/>
                      <a:pt x="193" y="107"/>
                      <a:pt x="193" y="107"/>
                    </a:cubicBezTo>
                    <a:cubicBezTo>
                      <a:pt x="190" y="106"/>
                      <a:pt x="190" y="106"/>
                      <a:pt x="190" y="106"/>
                    </a:cubicBezTo>
                    <a:cubicBezTo>
                      <a:pt x="184" y="106"/>
                      <a:pt x="184" y="106"/>
                      <a:pt x="184" y="106"/>
                    </a:cubicBezTo>
                    <a:cubicBezTo>
                      <a:pt x="184" y="106"/>
                      <a:pt x="183" y="109"/>
                      <a:pt x="182" y="108"/>
                    </a:cubicBezTo>
                    <a:cubicBezTo>
                      <a:pt x="182" y="108"/>
                      <a:pt x="178" y="105"/>
                      <a:pt x="177" y="105"/>
                    </a:cubicBezTo>
                    <a:cubicBezTo>
                      <a:pt x="177" y="105"/>
                      <a:pt x="173" y="108"/>
                      <a:pt x="173" y="108"/>
                    </a:cubicBezTo>
                    <a:cubicBezTo>
                      <a:pt x="171" y="108"/>
                      <a:pt x="171" y="108"/>
                      <a:pt x="171" y="108"/>
                    </a:cubicBezTo>
                    <a:cubicBezTo>
                      <a:pt x="171" y="108"/>
                      <a:pt x="170" y="108"/>
                      <a:pt x="168" y="108"/>
                    </a:cubicBezTo>
                    <a:cubicBezTo>
                      <a:pt x="166" y="107"/>
                      <a:pt x="162" y="106"/>
                      <a:pt x="162" y="106"/>
                    </a:cubicBezTo>
                    <a:cubicBezTo>
                      <a:pt x="159" y="108"/>
                      <a:pt x="159" y="108"/>
                      <a:pt x="159" y="108"/>
                    </a:cubicBezTo>
                    <a:cubicBezTo>
                      <a:pt x="157" y="107"/>
                      <a:pt x="157" y="107"/>
                      <a:pt x="157" y="107"/>
                    </a:cubicBezTo>
                    <a:cubicBezTo>
                      <a:pt x="153" y="110"/>
                      <a:pt x="153" y="110"/>
                      <a:pt x="153" y="110"/>
                    </a:cubicBezTo>
                    <a:cubicBezTo>
                      <a:pt x="153" y="108"/>
                      <a:pt x="153" y="108"/>
                      <a:pt x="153" y="108"/>
                    </a:cubicBezTo>
                    <a:cubicBezTo>
                      <a:pt x="155" y="105"/>
                      <a:pt x="155" y="105"/>
                      <a:pt x="155" y="105"/>
                    </a:cubicBezTo>
                    <a:cubicBezTo>
                      <a:pt x="155" y="105"/>
                      <a:pt x="154" y="104"/>
                      <a:pt x="153" y="104"/>
                    </a:cubicBezTo>
                    <a:cubicBezTo>
                      <a:pt x="153" y="104"/>
                      <a:pt x="151" y="103"/>
                      <a:pt x="151" y="103"/>
                    </a:cubicBezTo>
                    <a:cubicBezTo>
                      <a:pt x="149" y="106"/>
                      <a:pt x="149" y="106"/>
                      <a:pt x="149" y="106"/>
                    </a:cubicBezTo>
                    <a:cubicBezTo>
                      <a:pt x="145" y="108"/>
                      <a:pt x="145" y="108"/>
                      <a:pt x="145" y="108"/>
                    </a:cubicBezTo>
                    <a:cubicBezTo>
                      <a:pt x="146" y="107"/>
                      <a:pt x="146" y="107"/>
                      <a:pt x="146" y="107"/>
                    </a:cubicBezTo>
                    <a:cubicBezTo>
                      <a:pt x="149" y="105"/>
                      <a:pt x="149" y="105"/>
                      <a:pt x="149" y="105"/>
                    </a:cubicBezTo>
                    <a:cubicBezTo>
                      <a:pt x="149" y="103"/>
                      <a:pt x="149" y="103"/>
                      <a:pt x="149" y="103"/>
                    </a:cubicBezTo>
                    <a:cubicBezTo>
                      <a:pt x="149" y="103"/>
                      <a:pt x="148" y="103"/>
                      <a:pt x="148" y="103"/>
                    </a:cubicBezTo>
                    <a:cubicBezTo>
                      <a:pt x="147" y="103"/>
                      <a:pt x="146" y="102"/>
                      <a:pt x="146" y="102"/>
                    </a:cubicBezTo>
                    <a:cubicBezTo>
                      <a:pt x="144" y="101"/>
                      <a:pt x="144" y="101"/>
                      <a:pt x="144" y="101"/>
                    </a:cubicBezTo>
                    <a:cubicBezTo>
                      <a:pt x="143" y="99"/>
                      <a:pt x="143" y="99"/>
                      <a:pt x="143" y="99"/>
                    </a:cubicBezTo>
                    <a:cubicBezTo>
                      <a:pt x="140" y="100"/>
                      <a:pt x="140" y="100"/>
                      <a:pt x="140" y="100"/>
                    </a:cubicBezTo>
                    <a:cubicBezTo>
                      <a:pt x="139" y="102"/>
                      <a:pt x="139" y="102"/>
                      <a:pt x="139" y="102"/>
                    </a:cubicBezTo>
                    <a:cubicBezTo>
                      <a:pt x="137" y="103"/>
                      <a:pt x="137" y="103"/>
                      <a:pt x="137" y="103"/>
                    </a:cubicBezTo>
                    <a:cubicBezTo>
                      <a:pt x="135" y="103"/>
                      <a:pt x="135" y="103"/>
                      <a:pt x="135" y="103"/>
                    </a:cubicBezTo>
                    <a:cubicBezTo>
                      <a:pt x="136" y="106"/>
                      <a:pt x="136" y="106"/>
                      <a:pt x="136" y="106"/>
                    </a:cubicBezTo>
                    <a:cubicBezTo>
                      <a:pt x="135" y="109"/>
                      <a:pt x="135" y="109"/>
                      <a:pt x="135" y="109"/>
                    </a:cubicBezTo>
                    <a:cubicBezTo>
                      <a:pt x="132" y="109"/>
                      <a:pt x="132" y="109"/>
                      <a:pt x="132" y="109"/>
                    </a:cubicBezTo>
                    <a:cubicBezTo>
                      <a:pt x="132" y="109"/>
                      <a:pt x="132" y="113"/>
                      <a:pt x="133" y="113"/>
                    </a:cubicBezTo>
                    <a:cubicBezTo>
                      <a:pt x="133" y="113"/>
                      <a:pt x="134" y="115"/>
                      <a:pt x="134" y="115"/>
                    </a:cubicBezTo>
                    <a:cubicBezTo>
                      <a:pt x="134" y="117"/>
                      <a:pt x="134" y="117"/>
                      <a:pt x="134" y="117"/>
                    </a:cubicBezTo>
                    <a:cubicBezTo>
                      <a:pt x="135" y="118"/>
                      <a:pt x="135" y="118"/>
                      <a:pt x="135" y="118"/>
                    </a:cubicBezTo>
                    <a:cubicBezTo>
                      <a:pt x="135" y="118"/>
                      <a:pt x="134" y="118"/>
                      <a:pt x="133" y="118"/>
                    </a:cubicBezTo>
                    <a:cubicBezTo>
                      <a:pt x="133" y="118"/>
                      <a:pt x="132" y="116"/>
                      <a:pt x="132" y="116"/>
                    </a:cubicBezTo>
                    <a:cubicBezTo>
                      <a:pt x="128" y="116"/>
                      <a:pt x="128" y="116"/>
                      <a:pt x="128" y="116"/>
                    </a:cubicBezTo>
                    <a:cubicBezTo>
                      <a:pt x="127" y="116"/>
                      <a:pt x="127" y="116"/>
                      <a:pt x="127" y="116"/>
                    </a:cubicBezTo>
                    <a:cubicBezTo>
                      <a:pt x="126" y="119"/>
                      <a:pt x="126" y="119"/>
                      <a:pt x="126" y="119"/>
                    </a:cubicBezTo>
                    <a:cubicBezTo>
                      <a:pt x="127" y="122"/>
                      <a:pt x="127" y="122"/>
                      <a:pt x="127" y="122"/>
                    </a:cubicBezTo>
                    <a:cubicBezTo>
                      <a:pt x="126" y="124"/>
                      <a:pt x="126" y="124"/>
                      <a:pt x="126" y="124"/>
                    </a:cubicBezTo>
                    <a:cubicBezTo>
                      <a:pt x="125" y="125"/>
                      <a:pt x="125" y="125"/>
                      <a:pt x="125" y="125"/>
                    </a:cubicBezTo>
                    <a:cubicBezTo>
                      <a:pt x="125" y="125"/>
                      <a:pt x="123" y="127"/>
                      <a:pt x="123" y="127"/>
                    </a:cubicBezTo>
                    <a:cubicBezTo>
                      <a:pt x="123" y="128"/>
                      <a:pt x="124" y="131"/>
                      <a:pt x="124" y="131"/>
                    </a:cubicBezTo>
                    <a:cubicBezTo>
                      <a:pt x="124" y="131"/>
                      <a:pt x="125" y="133"/>
                      <a:pt x="126" y="133"/>
                    </a:cubicBezTo>
                    <a:cubicBezTo>
                      <a:pt x="126" y="134"/>
                      <a:pt x="128" y="135"/>
                      <a:pt x="128" y="135"/>
                    </a:cubicBezTo>
                    <a:cubicBezTo>
                      <a:pt x="128" y="138"/>
                      <a:pt x="128" y="138"/>
                      <a:pt x="128" y="138"/>
                    </a:cubicBezTo>
                    <a:cubicBezTo>
                      <a:pt x="126" y="135"/>
                      <a:pt x="126" y="135"/>
                      <a:pt x="126" y="135"/>
                    </a:cubicBezTo>
                    <a:cubicBezTo>
                      <a:pt x="126" y="135"/>
                      <a:pt x="125" y="134"/>
                      <a:pt x="124" y="133"/>
                    </a:cubicBezTo>
                    <a:cubicBezTo>
                      <a:pt x="124" y="133"/>
                      <a:pt x="123" y="131"/>
                      <a:pt x="123" y="131"/>
                    </a:cubicBezTo>
                    <a:cubicBezTo>
                      <a:pt x="123" y="131"/>
                      <a:pt x="121" y="132"/>
                      <a:pt x="121" y="132"/>
                    </a:cubicBezTo>
                    <a:cubicBezTo>
                      <a:pt x="121" y="132"/>
                      <a:pt x="120" y="132"/>
                      <a:pt x="121" y="133"/>
                    </a:cubicBezTo>
                    <a:cubicBezTo>
                      <a:pt x="121" y="134"/>
                      <a:pt x="119" y="135"/>
                      <a:pt x="119" y="135"/>
                    </a:cubicBezTo>
                    <a:cubicBezTo>
                      <a:pt x="119" y="135"/>
                      <a:pt x="116" y="136"/>
                      <a:pt x="116" y="135"/>
                    </a:cubicBezTo>
                    <a:cubicBezTo>
                      <a:pt x="116" y="134"/>
                      <a:pt x="116" y="133"/>
                      <a:pt x="115" y="132"/>
                    </a:cubicBezTo>
                    <a:cubicBezTo>
                      <a:pt x="115" y="132"/>
                      <a:pt x="114" y="132"/>
                      <a:pt x="114" y="132"/>
                    </a:cubicBezTo>
                    <a:cubicBezTo>
                      <a:pt x="114" y="133"/>
                      <a:pt x="113" y="134"/>
                      <a:pt x="113" y="134"/>
                    </a:cubicBezTo>
                    <a:cubicBezTo>
                      <a:pt x="114" y="137"/>
                      <a:pt x="114" y="137"/>
                      <a:pt x="114" y="137"/>
                    </a:cubicBezTo>
                    <a:cubicBezTo>
                      <a:pt x="114" y="137"/>
                      <a:pt x="113" y="139"/>
                      <a:pt x="113" y="139"/>
                    </a:cubicBezTo>
                    <a:cubicBezTo>
                      <a:pt x="113" y="138"/>
                      <a:pt x="112" y="136"/>
                      <a:pt x="112" y="135"/>
                    </a:cubicBezTo>
                    <a:cubicBezTo>
                      <a:pt x="112" y="135"/>
                      <a:pt x="112" y="133"/>
                      <a:pt x="111" y="133"/>
                    </a:cubicBezTo>
                    <a:cubicBezTo>
                      <a:pt x="111" y="133"/>
                      <a:pt x="109" y="135"/>
                      <a:pt x="109" y="135"/>
                    </a:cubicBezTo>
                    <a:cubicBezTo>
                      <a:pt x="109" y="135"/>
                      <a:pt x="108" y="135"/>
                      <a:pt x="108" y="136"/>
                    </a:cubicBezTo>
                    <a:cubicBezTo>
                      <a:pt x="108" y="136"/>
                      <a:pt x="107" y="139"/>
                      <a:pt x="108" y="140"/>
                    </a:cubicBezTo>
                    <a:cubicBezTo>
                      <a:pt x="109" y="141"/>
                      <a:pt x="109" y="141"/>
                      <a:pt x="110" y="141"/>
                    </a:cubicBezTo>
                    <a:cubicBezTo>
                      <a:pt x="111" y="141"/>
                      <a:pt x="111" y="142"/>
                      <a:pt x="111" y="142"/>
                    </a:cubicBezTo>
                    <a:cubicBezTo>
                      <a:pt x="107" y="142"/>
                      <a:pt x="107" y="142"/>
                      <a:pt x="107" y="142"/>
                    </a:cubicBezTo>
                    <a:cubicBezTo>
                      <a:pt x="107" y="142"/>
                      <a:pt x="106" y="143"/>
                      <a:pt x="107" y="144"/>
                    </a:cubicBezTo>
                    <a:cubicBezTo>
                      <a:pt x="107" y="144"/>
                      <a:pt x="107" y="146"/>
                      <a:pt x="107" y="146"/>
                    </a:cubicBezTo>
                    <a:cubicBezTo>
                      <a:pt x="107" y="146"/>
                      <a:pt x="109" y="148"/>
                      <a:pt x="109" y="148"/>
                    </a:cubicBezTo>
                    <a:cubicBezTo>
                      <a:pt x="109" y="148"/>
                      <a:pt x="108" y="150"/>
                      <a:pt x="108" y="150"/>
                    </a:cubicBezTo>
                    <a:cubicBezTo>
                      <a:pt x="108" y="150"/>
                      <a:pt x="106" y="149"/>
                      <a:pt x="106" y="149"/>
                    </a:cubicBezTo>
                    <a:cubicBezTo>
                      <a:pt x="105" y="148"/>
                      <a:pt x="105" y="149"/>
                      <a:pt x="104" y="149"/>
                    </a:cubicBezTo>
                    <a:cubicBezTo>
                      <a:pt x="104" y="150"/>
                      <a:pt x="103" y="151"/>
                      <a:pt x="103" y="152"/>
                    </a:cubicBezTo>
                    <a:cubicBezTo>
                      <a:pt x="103" y="152"/>
                      <a:pt x="104" y="153"/>
                      <a:pt x="104" y="154"/>
                    </a:cubicBezTo>
                    <a:cubicBezTo>
                      <a:pt x="103" y="156"/>
                      <a:pt x="103" y="158"/>
                      <a:pt x="103" y="158"/>
                    </a:cubicBezTo>
                    <a:cubicBezTo>
                      <a:pt x="103" y="158"/>
                      <a:pt x="102" y="158"/>
                      <a:pt x="103" y="159"/>
                    </a:cubicBezTo>
                    <a:cubicBezTo>
                      <a:pt x="104" y="160"/>
                      <a:pt x="106" y="160"/>
                      <a:pt x="107" y="160"/>
                    </a:cubicBezTo>
                    <a:cubicBezTo>
                      <a:pt x="108" y="160"/>
                      <a:pt x="108" y="160"/>
                      <a:pt x="108" y="160"/>
                    </a:cubicBezTo>
                    <a:cubicBezTo>
                      <a:pt x="109" y="160"/>
                      <a:pt x="110" y="160"/>
                      <a:pt x="111" y="161"/>
                    </a:cubicBezTo>
                    <a:cubicBezTo>
                      <a:pt x="111" y="161"/>
                      <a:pt x="112" y="161"/>
                      <a:pt x="112" y="161"/>
                    </a:cubicBezTo>
                    <a:cubicBezTo>
                      <a:pt x="112" y="161"/>
                      <a:pt x="111" y="163"/>
                      <a:pt x="110" y="162"/>
                    </a:cubicBezTo>
                    <a:cubicBezTo>
                      <a:pt x="109" y="161"/>
                      <a:pt x="107" y="161"/>
                      <a:pt x="106" y="161"/>
                    </a:cubicBezTo>
                    <a:cubicBezTo>
                      <a:pt x="105" y="161"/>
                      <a:pt x="106" y="163"/>
                      <a:pt x="106" y="163"/>
                    </a:cubicBezTo>
                    <a:cubicBezTo>
                      <a:pt x="107" y="165"/>
                      <a:pt x="107" y="165"/>
                      <a:pt x="107" y="165"/>
                    </a:cubicBezTo>
                    <a:cubicBezTo>
                      <a:pt x="107" y="165"/>
                      <a:pt x="108" y="166"/>
                      <a:pt x="107" y="166"/>
                    </a:cubicBezTo>
                    <a:cubicBezTo>
                      <a:pt x="106" y="166"/>
                      <a:pt x="104" y="165"/>
                      <a:pt x="104" y="165"/>
                    </a:cubicBezTo>
                    <a:cubicBezTo>
                      <a:pt x="104" y="165"/>
                      <a:pt x="104" y="165"/>
                      <a:pt x="103" y="165"/>
                    </a:cubicBezTo>
                    <a:cubicBezTo>
                      <a:pt x="103" y="165"/>
                      <a:pt x="102" y="166"/>
                      <a:pt x="101" y="166"/>
                    </a:cubicBezTo>
                    <a:cubicBezTo>
                      <a:pt x="100" y="166"/>
                      <a:pt x="100" y="166"/>
                      <a:pt x="99" y="165"/>
                    </a:cubicBezTo>
                    <a:cubicBezTo>
                      <a:pt x="98" y="165"/>
                      <a:pt x="96" y="163"/>
                      <a:pt x="96" y="163"/>
                    </a:cubicBezTo>
                    <a:cubicBezTo>
                      <a:pt x="96" y="163"/>
                      <a:pt x="95" y="163"/>
                      <a:pt x="95" y="162"/>
                    </a:cubicBezTo>
                    <a:cubicBezTo>
                      <a:pt x="95" y="161"/>
                      <a:pt x="96" y="159"/>
                      <a:pt x="96" y="159"/>
                    </a:cubicBezTo>
                    <a:cubicBezTo>
                      <a:pt x="97" y="158"/>
                      <a:pt x="96" y="158"/>
                      <a:pt x="97" y="158"/>
                    </a:cubicBezTo>
                    <a:cubicBezTo>
                      <a:pt x="98" y="158"/>
                      <a:pt x="101" y="158"/>
                      <a:pt x="99" y="156"/>
                    </a:cubicBezTo>
                    <a:cubicBezTo>
                      <a:pt x="98" y="154"/>
                      <a:pt x="98" y="154"/>
                      <a:pt x="97" y="154"/>
                    </a:cubicBezTo>
                    <a:cubicBezTo>
                      <a:pt x="96" y="155"/>
                      <a:pt x="94" y="156"/>
                      <a:pt x="94" y="156"/>
                    </a:cubicBezTo>
                    <a:cubicBezTo>
                      <a:pt x="94" y="156"/>
                      <a:pt x="93" y="155"/>
                      <a:pt x="94" y="152"/>
                    </a:cubicBezTo>
                    <a:cubicBezTo>
                      <a:pt x="95" y="149"/>
                      <a:pt x="94" y="149"/>
                      <a:pt x="95" y="148"/>
                    </a:cubicBezTo>
                    <a:cubicBezTo>
                      <a:pt x="96" y="147"/>
                      <a:pt x="97" y="146"/>
                      <a:pt x="97" y="146"/>
                    </a:cubicBezTo>
                    <a:cubicBezTo>
                      <a:pt x="97" y="146"/>
                      <a:pt x="97" y="145"/>
                      <a:pt x="95" y="143"/>
                    </a:cubicBezTo>
                    <a:cubicBezTo>
                      <a:pt x="94" y="141"/>
                      <a:pt x="93" y="139"/>
                      <a:pt x="93" y="139"/>
                    </a:cubicBezTo>
                    <a:cubicBezTo>
                      <a:pt x="92" y="138"/>
                      <a:pt x="90" y="140"/>
                      <a:pt x="90" y="140"/>
                    </a:cubicBezTo>
                    <a:cubicBezTo>
                      <a:pt x="90" y="141"/>
                      <a:pt x="89" y="143"/>
                      <a:pt x="90" y="144"/>
                    </a:cubicBezTo>
                    <a:cubicBezTo>
                      <a:pt x="90" y="145"/>
                      <a:pt x="90" y="146"/>
                      <a:pt x="89" y="147"/>
                    </a:cubicBezTo>
                    <a:cubicBezTo>
                      <a:pt x="88" y="147"/>
                      <a:pt x="88" y="148"/>
                      <a:pt x="87" y="147"/>
                    </a:cubicBezTo>
                    <a:cubicBezTo>
                      <a:pt x="86" y="146"/>
                      <a:pt x="87" y="147"/>
                      <a:pt x="86" y="145"/>
                    </a:cubicBezTo>
                    <a:cubicBezTo>
                      <a:pt x="85" y="144"/>
                      <a:pt x="86" y="144"/>
                      <a:pt x="85" y="144"/>
                    </a:cubicBezTo>
                    <a:cubicBezTo>
                      <a:pt x="84" y="143"/>
                      <a:pt x="83" y="142"/>
                      <a:pt x="83" y="142"/>
                    </a:cubicBezTo>
                    <a:cubicBezTo>
                      <a:pt x="83" y="142"/>
                      <a:pt x="80" y="141"/>
                      <a:pt x="80" y="142"/>
                    </a:cubicBezTo>
                    <a:cubicBezTo>
                      <a:pt x="80" y="143"/>
                      <a:pt x="80" y="143"/>
                      <a:pt x="81" y="144"/>
                    </a:cubicBezTo>
                    <a:cubicBezTo>
                      <a:pt x="81" y="145"/>
                      <a:pt x="82" y="145"/>
                      <a:pt x="82" y="146"/>
                    </a:cubicBezTo>
                    <a:cubicBezTo>
                      <a:pt x="82" y="147"/>
                      <a:pt x="81" y="147"/>
                      <a:pt x="81" y="147"/>
                    </a:cubicBezTo>
                    <a:cubicBezTo>
                      <a:pt x="81" y="147"/>
                      <a:pt x="80" y="146"/>
                      <a:pt x="79" y="146"/>
                    </a:cubicBezTo>
                    <a:cubicBezTo>
                      <a:pt x="79" y="146"/>
                      <a:pt x="77" y="148"/>
                      <a:pt x="77" y="148"/>
                    </a:cubicBezTo>
                    <a:cubicBezTo>
                      <a:pt x="77" y="148"/>
                      <a:pt x="77" y="149"/>
                      <a:pt x="77" y="150"/>
                    </a:cubicBezTo>
                    <a:cubicBezTo>
                      <a:pt x="77" y="150"/>
                      <a:pt x="77" y="151"/>
                      <a:pt x="77" y="152"/>
                    </a:cubicBezTo>
                    <a:cubicBezTo>
                      <a:pt x="78" y="153"/>
                      <a:pt x="78" y="155"/>
                      <a:pt x="79" y="155"/>
                    </a:cubicBezTo>
                    <a:cubicBezTo>
                      <a:pt x="81" y="155"/>
                      <a:pt x="85" y="153"/>
                      <a:pt x="85" y="153"/>
                    </a:cubicBezTo>
                    <a:cubicBezTo>
                      <a:pt x="85" y="154"/>
                      <a:pt x="87" y="155"/>
                      <a:pt x="88" y="156"/>
                    </a:cubicBezTo>
                    <a:cubicBezTo>
                      <a:pt x="88" y="156"/>
                      <a:pt x="88" y="158"/>
                      <a:pt x="88" y="158"/>
                    </a:cubicBezTo>
                    <a:cubicBezTo>
                      <a:pt x="88" y="158"/>
                      <a:pt x="87" y="159"/>
                      <a:pt x="86" y="159"/>
                    </a:cubicBezTo>
                    <a:cubicBezTo>
                      <a:pt x="85" y="159"/>
                      <a:pt x="84" y="157"/>
                      <a:pt x="84" y="159"/>
                    </a:cubicBezTo>
                    <a:cubicBezTo>
                      <a:pt x="84" y="160"/>
                      <a:pt x="83" y="162"/>
                      <a:pt x="84" y="163"/>
                    </a:cubicBezTo>
                    <a:cubicBezTo>
                      <a:pt x="85" y="164"/>
                      <a:pt x="85" y="166"/>
                      <a:pt x="87" y="166"/>
                    </a:cubicBezTo>
                    <a:cubicBezTo>
                      <a:pt x="89" y="167"/>
                      <a:pt x="89" y="168"/>
                      <a:pt x="90" y="167"/>
                    </a:cubicBezTo>
                    <a:cubicBezTo>
                      <a:pt x="91" y="166"/>
                      <a:pt x="91" y="165"/>
                      <a:pt x="92" y="166"/>
                    </a:cubicBezTo>
                    <a:cubicBezTo>
                      <a:pt x="93" y="166"/>
                      <a:pt x="94" y="166"/>
                      <a:pt x="95" y="167"/>
                    </a:cubicBezTo>
                    <a:cubicBezTo>
                      <a:pt x="95" y="168"/>
                      <a:pt x="94" y="168"/>
                      <a:pt x="94" y="168"/>
                    </a:cubicBezTo>
                    <a:cubicBezTo>
                      <a:pt x="94" y="168"/>
                      <a:pt x="93" y="168"/>
                      <a:pt x="93" y="169"/>
                    </a:cubicBezTo>
                    <a:cubicBezTo>
                      <a:pt x="93" y="169"/>
                      <a:pt x="92" y="170"/>
                      <a:pt x="93" y="170"/>
                    </a:cubicBezTo>
                    <a:cubicBezTo>
                      <a:pt x="95" y="170"/>
                      <a:pt x="96" y="170"/>
                      <a:pt x="96" y="170"/>
                    </a:cubicBezTo>
                    <a:cubicBezTo>
                      <a:pt x="96" y="170"/>
                      <a:pt x="97" y="168"/>
                      <a:pt x="98" y="169"/>
                    </a:cubicBezTo>
                    <a:cubicBezTo>
                      <a:pt x="98" y="170"/>
                      <a:pt x="97" y="170"/>
                      <a:pt x="96" y="171"/>
                    </a:cubicBezTo>
                    <a:cubicBezTo>
                      <a:pt x="95" y="172"/>
                      <a:pt x="95" y="172"/>
                      <a:pt x="95" y="173"/>
                    </a:cubicBezTo>
                    <a:cubicBezTo>
                      <a:pt x="95" y="174"/>
                      <a:pt x="94" y="174"/>
                      <a:pt x="94" y="175"/>
                    </a:cubicBezTo>
                    <a:cubicBezTo>
                      <a:pt x="94" y="176"/>
                      <a:pt x="92" y="180"/>
                      <a:pt x="95" y="177"/>
                    </a:cubicBezTo>
                    <a:cubicBezTo>
                      <a:pt x="99" y="174"/>
                      <a:pt x="99" y="175"/>
                      <a:pt x="99" y="174"/>
                    </a:cubicBezTo>
                    <a:cubicBezTo>
                      <a:pt x="99" y="173"/>
                      <a:pt x="99" y="173"/>
                      <a:pt x="101" y="172"/>
                    </a:cubicBezTo>
                    <a:cubicBezTo>
                      <a:pt x="102" y="171"/>
                      <a:pt x="103" y="171"/>
                      <a:pt x="104" y="171"/>
                    </a:cubicBezTo>
                    <a:cubicBezTo>
                      <a:pt x="104" y="170"/>
                      <a:pt x="106" y="170"/>
                      <a:pt x="105" y="171"/>
                    </a:cubicBezTo>
                    <a:cubicBezTo>
                      <a:pt x="104" y="172"/>
                      <a:pt x="103" y="171"/>
                      <a:pt x="104" y="172"/>
                    </a:cubicBezTo>
                    <a:cubicBezTo>
                      <a:pt x="105" y="173"/>
                      <a:pt x="105" y="174"/>
                      <a:pt x="106" y="174"/>
                    </a:cubicBezTo>
                    <a:cubicBezTo>
                      <a:pt x="107" y="174"/>
                      <a:pt x="107" y="174"/>
                      <a:pt x="107" y="174"/>
                    </a:cubicBezTo>
                    <a:cubicBezTo>
                      <a:pt x="107" y="174"/>
                      <a:pt x="105" y="174"/>
                      <a:pt x="104" y="174"/>
                    </a:cubicBezTo>
                    <a:cubicBezTo>
                      <a:pt x="104" y="174"/>
                      <a:pt x="103" y="174"/>
                      <a:pt x="103" y="174"/>
                    </a:cubicBezTo>
                    <a:cubicBezTo>
                      <a:pt x="102" y="174"/>
                      <a:pt x="102" y="175"/>
                      <a:pt x="102" y="175"/>
                    </a:cubicBezTo>
                    <a:cubicBezTo>
                      <a:pt x="101" y="176"/>
                      <a:pt x="101" y="176"/>
                      <a:pt x="101" y="176"/>
                    </a:cubicBezTo>
                    <a:cubicBezTo>
                      <a:pt x="101" y="176"/>
                      <a:pt x="102" y="177"/>
                      <a:pt x="102" y="178"/>
                    </a:cubicBezTo>
                    <a:cubicBezTo>
                      <a:pt x="102" y="178"/>
                      <a:pt x="102" y="178"/>
                      <a:pt x="101" y="178"/>
                    </a:cubicBezTo>
                    <a:cubicBezTo>
                      <a:pt x="100" y="178"/>
                      <a:pt x="101" y="177"/>
                      <a:pt x="99" y="178"/>
                    </a:cubicBezTo>
                    <a:cubicBezTo>
                      <a:pt x="97" y="178"/>
                      <a:pt x="98" y="176"/>
                      <a:pt x="97" y="179"/>
                    </a:cubicBezTo>
                    <a:cubicBezTo>
                      <a:pt x="96" y="182"/>
                      <a:pt x="95" y="182"/>
                      <a:pt x="95" y="182"/>
                    </a:cubicBezTo>
                    <a:cubicBezTo>
                      <a:pt x="95" y="182"/>
                      <a:pt x="95" y="182"/>
                      <a:pt x="95" y="183"/>
                    </a:cubicBezTo>
                    <a:cubicBezTo>
                      <a:pt x="95" y="183"/>
                      <a:pt x="96" y="184"/>
                      <a:pt x="97" y="185"/>
                    </a:cubicBezTo>
                    <a:cubicBezTo>
                      <a:pt x="99" y="186"/>
                      <a:pt x="100" y="187"/>
                      <a:pt x="100" y="187"/>
                    </a:cubicBezTo>
                    <a:cubicBezTo>
                      <a:pt x="100" y="187"/>
                      <a:pt x="99" y="187"/>
                      <a:pt x="98" y="187"/>
                    </a:cubicBezTo>
                    <a:cubicBezTo>
                      <a:pt x="96" y="188"/>
                      <a:pt x="95" y="188"/>
                      <a:pt x="94" y="189"/>
                    </a:cubicBezTo>
                    <a:cubicBezTo>
                      <a:pt x="94" y="189"/>
                      <a:pt x="93" y="190"/>
                      <a:pt x="92" y="190"/>
                    </a:cubicBezTo>
                    <a:cubicBezTo>
                      <a:pt x="91" y="190"/>
                      <a:pt x="88" y="189"/>
                      <a:pt x="87" y="190"/>
                    </a:cubicBezTo>
                    <a:cubicBezTo>
                      <a:pt x="86" y="190"/>
                      <a:pt x="85" y="190"/>
                      <a:pt x="84" y="191"/>
                    </a:cubicBezTo>
                    <a:cubicBezTo>
                      <a:pt x="84" y="191"/>
                      <a:pt x="84" y="192"/>
                      <a:pt x="84" y="192"/>
                    </a:cubicBezTo>
                    <a:cubicBezTo>
                      <a:pt x="84" y="192"/>
                      <a:pt x="83" y="193"/>
                      <a:pt x="84" y="193"/>
                    </a:cubicBezTo>
                    <a:cubicBezTo>
                      <a:pt x="85" y="193"/>
                      <a:pt x="89" y="193"/>
                      <a:pt x="89" y="193"/>
                    </a:cubicBezTo>
                    <a:cubicBezTo>
                      <a:pt x="90" y="193"/>
                      <a:pt x="90" y="194"/>
                      <a:pt x="90" y="194"/>
                    </a:cubicBezTo>
                    <a:cubicBezTo>
                      <a:pt x="88" y="194"/>
                      <a:pt x="88" y="194"/>
                      <a:pt x="88" y="194"/>
                    </a:cubicBezTo>
                    <a:cubicBezTo>
                      <a:pt x="88" y="194"/>
                      <a:pt x="86" y="194"/>
                      <a:pt x="85" y="194"/>
                    </a:cubicBezTo>
                    <a:cubicBezTo>
                      <a:pt x="85" y="194"/>
                      <a:pt x="82" y="195"/>
                      <a:pt x="82" y="195"/>
                    </a:cubicBezTo>
                    <a:cubicBezTo>
                      <a:pt x="82" y="195"/>
                      <a:pt x="80" y="197"/>
                      <a:pt x="80" y="198"/>
                    </a:cubicBezTo>
                    <a:cubicBezTo>
                      <a:pt x="80" y="198"/>
                      <a:pt x="80" y="199"/>
                      <a:pt x="81" y="201"/>
                    </a:cubicBezTo>
                    <a:cubicBezTo>
                      <a:pt x="83" y="202"/>
                      <a:pt x="83" y="203"/>
                      <a:pt x="83" y="204"/>
                    </a:cubicBezTo>
                    <a:cubicBezTo>
                      <a:pt x="83" y="204"/>
                      <a:pt x="83" y="204"/>
                      <a:pt x="83" y="205"/>
                    </a:cubicBezTo>
                    <a:cubicBezTo>
                      <a:pt x="82" y="205"/>
                      <a:pt x="80" y="207"/>
                      <a:pt x="80" y="207"/>
                    </a:cubicBezTo>
                    <a:cubicBezTo>
                      <a:pt x="80" y="207"/>
                      <a:pt x="80" y="207"/>
                      <a:pt x="80" y="209"/>
                    </a:cubicBezTo>
                    <a:cubicBezTo>
                      <a:pt x="79" y="210"/>
                      <a:pt x="77" y="213"/>
                      <a:pt x="79" y="213"/>
                    </a:cubicBezTo>
                    <a:cubicBezTo>
                      <a:pt x="81" y="214"/>
                      <a:pt x="80" y="215"/>
                      <a:pt x="82" y="214"/>
                    </a:cubicBezTo>
                    <a:cubicBezTo>
                      <a:pt x="85" y="213"/>
                      <a:pt x="82" y="212"/>
                      <a:pt x="86" y="213"/>
                    </a:cubicBezTo>
                    <a:cubicBezTo>
                      <a:pt x="90" y="214"/>
                      <a:pt x="91" y="213"/>
                      <a:pt x="92" y="213"/>
                    </a:cubicBezTo>
                    <a:cubicBezTo>
                      <a:pt x="93" y="212"/>
                      <a:pt x="93" y="212"/>
                      <a:pt x="94" y="211"/>
                    </a:cubicBezTo>
                    <a:cubicBezTo>
                      <a:pt x="94" y="211"/>
                      <a:pt x="92" y="210"/>
                      <a:pt x="95" y="210"/>
                    </a:cubicBezTo>
                    <a:cubicBezTo>
                      <a:pt x="98" y="209"/>
                      <a:pt x="98" y="209"/>
                      <a:pt x="98" y="209"/>
                    </a:cubicBezTo>
                    <a:cubicBezTo>
                      <a:pt x="98" y="209"/>
                      <a:pt x="96" y="206"/>
                      <a:pt x="98" y="208"/>
                    </a:cubicBezTo>
                    <a:cubicBezTo>
                      <a:pt x="101" y="210"/>
                      <a:pt x="101" y="211"/>
                      <a:pt x="101" y="211"/>
                    </a:cubicBezTo>
                    <a:cubicBezTo>
                      <a:pt x="99" y="213"/>
                      <a:pt x="99" y="213"/>
                      <a:pt x="99" y="213"/>
                    </a:cubicBezTo>
                    <a:cubicBezTo>
                      <a:pt x="99" y="214"/>
                      <a:pt x="99" y="214"/>
                      <a:pt x="99" y="214"/>
                    </a:cubicBezTo>
                    <a:cubicBezTo>
                      <a:pt x="99" y="214"/>
                      <a:pt x="97" y="214"/>
                      <a:pt x="96" y="216"/>
                    </a:cubicBezTo>
                    <a:cubicBezTo>
                      <a:pt x="95" y="218"/>
                      <a:pt x="92" y="221"/>
                      <a:pt x="92" y="222"/>
                    </a:cubicBezTo>
                    <a:cubicBezTo>
                      <a:pt x="92" y="222"/>
                      <a:pt x="93" y="221"/>
                      <a:pt x="91" y="223"/>
                    </a:cubicBezTo>
                    <a:cubicBezTo>
                      <a:pt x="88" y="225"/>
                      <a:pt x="87" y="225"/>
                      <a:pt x="85" y="226"/>
                    </a:cubicBezTo>
                    <a:cubicBezTo>
                      <a:pt x="84" y="228"/>
                      <a:pt x="84" y="227"/>
                      <a:pt x="83" y="228"/>
                    </a:cubicBezTo>
                    <a:cubicBezTo>
                      <a:pt x="83" y="229"/>
                      <a:pt x="82" y="230"/>
                      <a:pt x="82" y="230"/>
                    </a:cubicBezTo>
                    <a:cubicBezTo>
                      <a:pt x="81" y="232"/>
                      <a:pt x="81" y="232"/>
                      <a:pt x="81" y="232"/>
                    </a:cubicBezTo>
                    <a:cubicBezTo>
                      <a:pt x="78" y="233"/>
                      <a:pt x="78" y="233"/>
                      <a:pt x="78" y="233"/>
                    </a:cubicBezTo>
                    <a:cubicBezTo>
                      <a:pt x="75" y="232"/>
                      <a:pt x="75" y="232"/>
                      <a:pt x="75" y="232"/>
                    </a:cubicBezTo>
                    <a:cubicBezTo>
                      <a:pt x="73" y="234"/>
                      <a:pt x="73" y="234"/>
                      <a:pt x="73" y="234"/>
                    </a:cubicBezTo>
                    <a:cubicBezTo>
                      <a:pt x="73" y="234"/>
                      <a:pt x="70" y="233"/>
                      <a:pt x="69" y="233"/>
                    </a:cubicBezTo>
                    <a:cubicBezTo>
                      <a:pt x="68" y="234"/>
                      <a:pt x="67" y="235"/>
                      <a:pt x="67" y="235"/>
                    </a:cubicBezTo>
                    <a:cubicBezTo>
                      <a:pt x="67" y="235"/>
                      <a:pt x="66" y="235"/>
                      <a:pt x="66" y="237"/>
                    </a:cubicBezTo>
                    <a:cubicBezTo>
                      <a:pt x="66" y="238"/>
                      <a:pt x="65" y="241"/>
                      <a:pt x="65" y="241"/>
                    </a:cubicBezTo>
                    <a:cubicBezTo>
                      <a:pt x="63" y="243"/>
                      <a:pt x="63" y="243"/>
                      <a:pt x="63" y="243"/>
                    </a:cubicBezTo>
                    <a:cubicBezTo>
                      <a:pt x="63" y="243"/>
                      <a:pt x="62" y="245"/>
                      <a:pt x="64" y="244"/>
                    </a:cubicBezTo>
                    <a:cubicBezTo>
                      <a:pt x="66" y="243"/>
                      <a:pt x="67" y="242"/>
                      <a:pt x="68" y="241"/>
                    </a:cubicBezTo>
                    <a:cubicBezTo>
                      <a:pt x="68" y="241"/>
                      <a:pt x="70" y="240"/>
                      <a:pt x="70" y="240"/>
                    </a:cubicBezTo>
                    <a:cubicBezTo>
                      <a:pt x="70" y="242"/>
                      <a:pt x="70" y="242"/>
                      <a:pt x="70" y="242"/>
                    </a:cubicBezTo>
                    <a:cubicBezTo>
                      <a:pt x="69" y="246"/>
                      <a:pt x="69" y="246"/>
                      <a:pt x="69" y="246"/>
                    </a:cubicBezTo>
                    <a:cubicBezTo>
                      <a:pt x="68" y="247"/>
                      <a:pt x="68" y="247"/>
                      <a:pt x="68" y="247"/>
                    </a:cubicBezTo>
                    <a:cubicBezTo>
                      <a:pt x="67" y="248"/>
                      <a:pt x="67" y="248"/>
                      <a:pt x="67" y="248"/>
                    </a:cubicBezTo>
                    <a:cubicBezTo>
                      <a:pt x="67" y="248"/>
                      <a:pt x="65" y="252"/>
                      <a:pt x="67" y="252"/>
                    </a:cubicBezTo>
                    <a:cubicBezTo>
                      <a:pt x="69" y="251"/>
                      <a:pt x="68" y="251"/>
                      <a:pt x="70" y="250"/>
                    </a:cubicBezTo>
                    <a:cubicBezTo>
                      <a:pt x="72" y="250"/>
                      <a:pt x="71" y="249"/>
                      <a:pt x="75" y="248"/>
                    </a:cubicBezTo>
                    <a:cubicBezTo>
                      <a:pt x="78" y="248"/>
                      <a:pt x="78" y="246"/>
                      <a:pt x="78" y="245"/>
                    </a:cubicBezTo>
                    <a:cubicBezTo>
                      <a:pt x="78" y="245"/>
                      <a:pt x="78" y="244"/>
                      <a:pt x="78" y="243"/>
                    </a:cubicBezTo>
                    <a:cubicBezTo>
                      <a:pt x="78" y="242"/>
                      <a:pt x="76" y="241"/>
                      <a:pt x="79" y="240"/>
                    </a:cubicBezTo>
                    <a:cubicBezTo>
                      <a:pt x="81" y="240"/>
                      <a:pt x="80" y="241"/>
                      <a:pt x="81" y="240"/>
                    </a:cubicBezTo>
                    <a:cubicBezTo>
                      <a:pt x="82" y="239"/>
                      <a:pt x="82" y="241"/>
                      <a:pt x="82" y="238"/>
                    </a:cubicBezTo>
                    <a:cubicBezTo>
                      <a:pt x="82" y="236"/>
                      <a:pt x="82" y="236"/>
                      <a:pt x="84" y="235"/>
                    </a:cubicBezTo>
                    <a:cubicBezTo>
                      <a:pt x="86" y="233"/>
                      <a:pt x="85" y="234"/>
                      <a:pt x="86" y="233"/>
                    </a:cubicBezTo>
                    <a:cubicBezTo>
                      <a:pt x="87" y="232"/>
                      <a:pt x="86" y="232"/>
                      <a:pt x="87" y="231"/>
                    </a:cubicBezTo>
                    <a:cubicBezTo>
                      <a:pt x="89" y="230"/>
                      <a:pt x="89" y="230"/>
                      <a:pt x="89" y="230"/>
                    </a:cubicBezTo>
                    <a:cubicBezTo>
                      <a:pt x="89" y="229"/>
                      <a:pt x="92" y="227"/>
                      <a:pt x="92" y="227"/>
                    </a:cubicBezTo>
                    <a:cubicBezTo>
                      <a:pt x="92" y="225"/>
                      <a:pt x="92" y="225"/>
                      <a:pt x="92" y="225"/>
                    </a:cubicBezTo>
                    <a:cubicBezTo>
                      <a:pt x="96" y="223"/>
                      <a:pt x="96" y="223"/>
                      <a:pt x="96" y="223"/>
                    </a:cubicBezTo>
                    <a:cubicBezTo>
                      <a:pt x="96" y="223"/>
                      <a:pt x="97" y="222"/>
                      <a:pt x="97" y="223"/>
                    </a:cubicBezTo>
                    <a:cubicBezTo>
                      <a:pt x="96" y="224"/>
                      <a:pt x="95" y="226"/>
                      <a:pt x="95" y="226"/>
                    </a:cubicBezTo>
                    <a:cubicBezTo>
                      <a:pt x="95" y="228"/>
                      <a:pt x="95" y="228"/>
                      <a:pt x="95" y="228"/>
                    </a:cubicBezTo>
                    <a:cubicBezTo>
                      <a:pt x="92" y="230"/>
                      <a:pt x="92" y="230"/>
                      <a:pt x="92" y="230"/>
                    </a:cubicBezTo>
                    <a:cubicBezTo>
                      <a:pt x="92" y="230"/>
                      <a:pt x="94" y="231"/>
                      <a:pt x="93" y="232"/>
                    </a:cubicBezTo>
                    <a:cubicBezTo>
                      <a:pt x="92" y="233"/>
                      <a:pt x="90" y="234"/>
                      <a:pt x="90" y="234"/>
                    </a:cubicBezTo>
                    <a:cubicBezTo>
                      <a:pt x="90" y="236"/>
                      <a:pt x="90" y="236"/>
                      <a:pt x="90" y="236"/>
                    </a:cubicBezTo>
                    <a:cubicBezTo>
                      <a:pt x="91" y="237"/>
                      <a:pt x="91" y="237"/>
                      <a:pt x="91" y="237"/>
                    </a:cubicBezTo>
                    <a:cubicBezTo>
                      <a:pt x="89" y="241"/>
                      <a:pt x="89" y="241"/>
                      <a:pt x="89" y="241"/>
                    </a:cubicBezTo>
                    <a:cubicBezTo>
                      <a:pt x="91" y="243"/>
                      <a:pt x="91" y="243"/>
                      <a:pt x="91" y="243"/>
                    </a:cubicBezTo>
                    <a:cubicBezTo>
                      <a:pt x="92" y="245"/>
                      <a:pt x="92" y="245"/>
                      <a:pt x="92" y="245"/>
                    </a:cubicBezTo>
                    <a:cubicBezTo>
                      <a:pt x="92" y="245"/>
                      <a:pt x="91" y="246"/>
                      <a:pt x="90" y="247"/>
                    </a:cubicBezTo>
                    <a:cubicBezTo>
                      <a:pt x="89" y="247"/>
                      <a:pt x="87" y="250"/>
                      <a:pt x="87" y="250"/>
                    </a:cubicBezTo>
                    <a:cubicBezTo>
                      <a:pt x="85" y="253"/>
                      <a:pt x="85" y="253"/>
                      <a:pt x="85" y="253"/>
                    </a:cubicBezTo>
                    <a:cubicBezTo>
                      <a:pt x="83" y="256"/>
                      <a:pt x="83" y="256"/>
                      <a:pt x="83" y="256"/>
                    </a:cubicBezTo>
                    <a:cubicBezTo>
                      <a:pt x="83" y="259"/>
                      <a:pt x="83" y="259"/>
                      <a:pt x="83" y="259"/>
                    </a:cubicBezTo>
                    <a:cubicBezTo>
                      <a:pt x="82" y="263"/>
                      <a:pt x="82" y="263"/>
                      <a:pt x="82" y="263"/>
                    </a:cubicBezTo>
                    <a:cubicBezTo>
                      <a:pt x="80" y="264"/>
                      <a:pt x="80" y="264"/>
                      <a:pt x="80" y="264"/>
                    </a:cubicBezTo>
                    <a:cubicBezTo>
                      <a:pt x="80" y="264"/>
                      <a:pt x="79" y="267"/>
                      <a:pt x="81" y="267"/>
                    </a:cubicBezTo>
                    <a:cubicBezTo>
                      <a:pt x="83" y="268"/>
                      <a:pt x="83" y="268"/>
                      <a:pt x="84" y="268"/>
                    </a:cubicBezTo>
                    <a:cubicBezTo>
                      <a:pt x="86" y="268"/>
                      <a:pt x="85" y="268"/>
                      <a:pt x="86" y="268"/>
                    </a:cubicBezTo>
                    <a:cubicBezTo>
                      <a:pt x="87" y="268"/>
                      <a:pt x="89" y="268"/>
                      <a:pt x="89" y="266"/>
                    </a:cubicBezTo>
                    <a:cubicBezTo>
                      <a:pt x="89" y="264"/>
                      <a:pt x="89" y="262"/>
                      <a:pt x="89" y="261"/>
                    </a:cubicBezTo>
                    <a:cubicBezTo>
                      <a:pt x="89" y="261"/>
                      <a:pt x="91" y="258"/>
                      <a:pt x="91" y="258"/>
                    </a:cubicBezTo>
                    <a:cubicBezTo>
                      <a:pt x="91" y="254"/>
                      <a:pt x="91" y="254"/>
                      <a:pt x="91" y="254"/>
                    </a:cubicBezTo>
                    <a:cubicBezTo>
                      <a:pt x="91" y="254"/>
                      <a:pt x="91" y="253"/>
                      <a:pt x="93" y="251"/>
                    </a:cubicBezTo>
                    <a:cubicBezTo>
                      <a:pt x="95" y="250"/>
                      <a:pt x="94" y="250"/>
                      <a:pt x="95" y="250"/>
                    </a:cubicBezTo>
                    <a:cubicBezTo>
                      <a:pt x="96" y="249"/>
                      <a:pt x="96" y="248"/>
                      <a:pt x="96" y="247"/>
                    </a:cubicBezTo>
                    <a:cubicBezTo>
                      <a:pt x="97" y="246"/>
                      <a:pt x="97" y="246"/>
                      <a:pt x="97" y="246"/>
                    </a:cubicBezTo>
                    <a:cubicBezTo>
                      <a:pt x="98" y="244"/>
                      <a:pt x="98" y="244"/>
                      <a:pt x="98" y="244"/>
                    </a:cubicBezTo>
                    <a:cubicBezTo>
                      <a:pt x="98" y="236"/>
                      <a:pt x="98" y="236"/>
                      <a:pt x="98" y="236"/>
                    </a:cubicBezTo>
                    <a:cubicBezTo>
                      <a:pt x="98" y="236"/>
                      <a:pt x="98" y="234"/>
                      <a:pt x="99" y="234"/>
                    </a:cubicBezTo>
                    <a:cubicBezTo>
                      <a:pt x="100" y="234"/>
                      <a:pt x="101" y="234"/>
                      <a:pt x="101" y="234"/>
                    </a:cubicBezTo>
                    <a:cubicBezTo>
                      <a:pt x="101" y="234"/>
                      <a:pt x="101" y="235"/>
                      <a:pt x="101" y="237"/>
                    </a:cubicBezTo>
                    <a:cubicBezTo>
                      <a:pt x="100" y="239"/>
                      <a:pt x="101" y="242"/>
                      <a:pt x="101" y="242"/>
                    </a:cubicBezTo>
                    <a:cubicBezTo>
                      <a:pt x="108" y="248"/>
                      <a:pt x="108" y="248"/>
                      <a:pt x="108" y="248"/>
                    </a:cubicBezTo>
                    <a:cubicBezTo>
                      <a:pt x="108" y="248"/>
                      <a:pt x="111" y="253"/>
                      <a:pt x="111" y="254"/>
                    </a:cubicBezTo>
                    <a:cubicBezTo>
                      <a:pt x="111" y="254"/>
                      <a:pt x="116" y="258"/>
                      <a:pt x="116" y="258"/>
                    </a:cubicBezTo>
                    <a:cubicBezTo>
                      <a:pt x="116" y="258"/>
                      <a:pt x="117" y="259"/>
                      <a:pt x="116" y="260"/>
                    </a:cubicBezTo>
                    <a:cubicBezTo>
                      <a:pt x="116" y="261"/>
                      <a:pt x="117" y="262"/>
                      <a:pt x="117" y="263"/>
                    </a:cubicBezTo>
                    <a:cubicBezTo>
                      <a:pt x="116" y="264"/>
                      <a:pt x="115" y="267"/>
                      <a:pt x="115" y="267"/>
                    </a:cubicBezTo>
                    <a:cubicBezTo>
                      <a:pt x="113" y="268"/>
                      <a:pt x="113" y="268"/>
                      <a:pt x="113" y="268"/>
                    </a:cubicBezTo>
                    <a:cubicBezTo>
                      <a:pt x="110" y="271"/>
                      <a:pt x="110" y="271"/>
                      <a:pt x="110" y="271"/>
                    </a:cubicBezTo>
                    <a:cubicBezTo>
                      <a:pt x="109" y="275"/>
                      <a:pt x="109" y="275"/>
                      <a:pt x="109" y="275"/>
                    </a:cubicBezTo>
                    <a:cubicBezTo>
                      <a:pt x="107" y="278"/>
                      <a:pt x="107" y="278"/>
                      <a:pt x="107" y="278"/>
                    </a:cubicBezTo>
                    <a:cubicBezTo>
                      <a:pt x="103" y="280"/>
                      <a:pt x="103" y="280"/>
                      <a:pt x="103" y="280"/>
                    </a:cubicBezTo>
                    <a:cubicBezTo>
                      <a:pt x="98" y="285"/>
                      <a:pt x="98" y="285"/>
                      <a:pt x="98" y="285"/>
                    </a:cubicBezTo>
                    <a:cubicBezTo>
                      <a:pt x="96" y="289"/>
                      <a:pt x="96" y="289"/>
                      <a:pt x="96" y="289"/>
                    </a:cubicBezTo>
                    <a:cubicBezTo>
                      <a:pt x="93" y="293"/>
                      <a:pt x="93" y="293"/>
                      <a:pt x="93" y="293"/>
                    </a:cubicBezTo>
                    <a:cubicBezTo>
                      <a:pt x="93" y="296"/>
                      <a:pt x="93" y="296"/>
                      <a:pt x="93" y="296"/>
                    </a:cubicBezTo>
                    <a:cubicBezTo>
                      <a:pt x="93" y="296"/>
                      <a:pt x="95" y="300"/>
                      <a:pt x="96" y="300"/>
                    </a:cubicBezTo>
                    <a:cubicBezTo>
                      <a:pt x="96" y="300"/>
                      <a:pt x="97" y="301"/>
                      <a:pt x="97" y="301"/>
                    </a:cubicBezTo>
                    <a:cubicBezTo>
                      <a:pt x="98" y="306"/>
                      <a:pt x="98" y="306"/>
                      <a:pt x="98" y="306"/>
                    </a:cubicBezTo>
                    <a:cubicBezTo>
                      <a:pt x="98" y="306"/>
                      <a:pt x="98" y="309"/>
                      <a:pt x="99" y="309"/>
                    </a:cubicBezTo>
                    <a:cubicBezTo>
                      <a:pt x="100" y="308"/>
                      <a:pt x="101" y="305"/>
                      <a:pt x="101" y="305"/>
                    </a:cubicBezTo>
                    <a:cubicBezTo>
                      <a:pt x="101" y="305"/>
                      <a:pt x="99" y="303"/>
                      <a:pt x="99" y="301"/>
                    </a:cubicBezTo>
                    <a:cubicBezTo>
                      <a:pt x="99" y="299"/>
                      <a:pt x="101" y="296"/>
                      <a:pt x="101" y="296"/>
                    </a:cubicBezTo>
                    <a:cubicBezTo>
                      <a:pt x="103" y="295"/>
                      <a:pt x="103" y="295"/>
                      <a:pt x="103" y="295"/>
                    </a:cubicBezTo>
                    <a:cubicBezTo>
                      <a:pt x="103" y="295"/>
                      <a:pt x="102" y="295"/>
                      <a:pt x="103" y="296"/>
                    </a:cubicBezTo>
                    <a:cubicBezTo>
                      <a:pt x="104" y="298"/>
                      <a:pt x="104" y="297"/>
                      <a:pt x="105" y="298"/>
                    </a:cubicBezTo>
                    <a:cubicBezTo>
                      <a:pt x="105" y="299"/>
                      <a:pt x="108" y="302"/>
                      <a:pt x="108" y="302"/>
                    </a:cubicBezTo>
                    <a:cubicBezTo>
                      <a:pt x="108" y="302"/>
                      <a:pt x="111" y="305"/>
                      <a:pt x="112" y="306"/>
                    </a:cubicBezTo>
                    <a:cubicBezTo>
                      <a:pt x="113" y="307"/>
                      <a:pt x="114" y="309"/>
                      <a:pt x="115" y="309"/>
                    </a:cubicBezTo>
                    <a:cubicBezTo>
                      <a:pt x="116" y="308"/>
                      <a:pt x="117" y="309"/>
                      <a:pt x="117" y="307"/>
                    </a:cubicBezTo>
                    <a:cubicBezTo>
                      <a:pt x="117" y="305"/>
                      <a:pt x="118" y="305"/>
                      <a:pt x="118" y="303"/>
                    </a:cubicBezTo>
                    <a:cubicBezTo>
                      <a:pt x="117" y="302"/>
                      <a:pt x="117" y="299"/>
                      <a:pt x="117" y="299"/>
                    </a:cubicBezTo>
                    <a:cubicBezTo>
                      <a:pt x="117" y="299"/>
                      <a:pt x="117" y="298"/>
                      <a:pt x="118" y="298"/>
                    </a:cubicBezTo>
                    <a:cubicBezTo>
                      <a:pt x="120" y="298"/>
                      <a:pt x="120" y="300"/>
                      <a:pt x="120" y="300"/>
                    </a:cubicBezTo>
                    <a:cubicBezTo>
                      <a:pt x="120" y="300"/>
                      <a:pt x="121" y="303"/>
                      <a:pt x="122" y="304"/>
                    </a:cubicBezTo>
                    <a:cubicBezTo>
                      <a:pt x="123" y="304"/>
                      <a:pt x="124" y="304"/>
                      <a:pt x="125" y="305"/>
                    </a:cubicBezTo>
                    <a:cubicBezTo>
                      <a:pt x="126" y="307"/>
                      <a:pt x="131" y="308"/>
                      <a:pt x="131" y="308"/>
                    </a:cubicBezTo>
                    <a:cubicBezTo>
                      <a:pt x="131" y="308"/>
                      <a:pt x="132" y="307"/>
                      <a:pt x="133" y="306"/>
                    </a:cubicBezTo>
                    <a:cubicBezTo>
                      <a:pt x="133" y="305"/>
                      <a:pt x="135" y="305"/>
                      <a:pt x="135" y="305"/>
                    </a:cubicBezTo>
                    <a:cubicBezTo>
                      <a:pt x="135" y="305"/>
                      <a:pt x="134" y="303"/>
                      <a:pt x="137" y="304"/>
                    </a:cubicBezTo>
                    <a:cubicBezTo>
                      <a:pt x="139" y="304"/>
                      <a:pt x="140" y="305"/>
                      <a:pt x="140" y="304"/>
                    </a:cubicBezTo>
                    <a:cubicBezTo>
                      <a:pt x="141" y="303"/>
                      <a:pt x="143" y="299"/>
                      <a:pt x="143" y="299"/>
                    </a:cubicBezTo>
                    <a:cubicBezTo>
                      <a:pt x="143" y="299"/>
                      <a:pt x="142" y="296"/>
                      <a:pt x="145" y="297"/>
                    </a:cubicBezTo>
                    <a:cubicBezTo>
                      <a:pt x="147" y="299"/>
                      <a:pt x="158" y="301"/>
                      <a:pt x="158" y="301"/>
                    </a:cubicBezTo>
                    <a:cubicBezTo>
                      <a:pt x="157" y="303"/>
                      <a:pt x="157" y="303"/>
                      <a:pt x="157" y="303"/>
                    </a:cubicBezTo>
                    <a:cubicBezTo>
                      <a:pt x="153" y="302"/>
                      <a:pt x="153" y="302"/>
                      <a:pt x="153" y="302"/>
                    </a:cubicBezTo>
                    <a:cubicBezTo>
                      <a:pt x="150" y="303"/>
                      <a:pt x="150" y="303"/>
                      <a:pt x="150" y="303"/>
                    </a:cubicBezTo>
                    <a:cubicBezTo>
                      <a:pt x="150" y="303"/>
                      <a:pt x="149" y="303"/>
                      <a:pt x="148" y="305"/>
                    </a:cubicBezTo>
                    <a:cubicBezTo>
                      <a:pt x="148" y="306"/>
                      <a:pt x="148" y="307"/>
                      <a:pt x="147" y="308"/>
                    </a:cubicBezTo>
                    <a:cubicBezTo>
                      <a:pt x="147" y="309"/>
                      <a:pt x="146" y="310"/>
                      <a:pt x="145" y="310"/>
                    </a:cubicBezTo>
                    <a:cubicBezTo>
                      <a:pt x="145" y="311"/>
                      <a:pt x="141" y="314"/>
                      <a:pt x="141" y="314"/>
                    </a:cubicBezTo>
                    <a:cubicBezTo>
                      <a:pt x="139" y="317"/>
                      <a:pt x="139" y="317"/>
                      <a:pt x="139" y="317"/>
                    </a:cubicBezTo>
                    <a:cubicBezTo>
                      <a:pt x="137" y="322"/>
                      <a:pt x="137" y="322"/>
                      <a:pt x="137" y="322"/>
                    </a:cubicBezTo>
                    <a:cubicBezTo>
                      <a:pt x="137" y="322"/>
                      <a:pt x="137" y="326"/>
                      <a:pt x="138" y="326"/>
                    </a:cubicBezTo>
                    <a:cubicBezTo>
                      <a:pt x="139" y="327"/>
                      <a:pt x="141" y="330"/>
                      <a:pt x="141" y="330"/>
                    </a:cubicBezTo>
                    <a:cubicBezTo>
                      <a:pt x="141" y="330"/>
                      <a:pt x="141" y="332"/>
                      <a:pt x="141" y="333"/>
                    </a:cubicBezTo>
                    <a:cubicBezTo>
                      <a:pt x="141" y="334"/>
                      <a:pt x="141" y="335"/>
                      <a:pt x="142" y="337"/>
                    </a:cubicBezTo>
                    <a:cubicBezTo>
                      <a:pt x="143" y="338"/>
                      <a:pt x="144" y="342"/>
                      <a:pt x="144" y="342"/>
                    </a:cubicBezTo>
                    <a:cubicBezTo>
                      <a:pt x="145" y="342"/>
                      <a:pt x="145" y="342"/>
                      <a:pt x="145" y="342"/>
                    </a:cubicBezTo>
                    <a:cubicBezTo>
                      <a:pt x="145" y="345"/>
                      <a:pt x="145" y="345"/>
                      <a:pt x="145" y="345"/>
                    </a:cubicBezTo>
                    <a:cubicBezTo>
                      <a:pt x="145" y="345"/>
                      <a:pt x="145" y="348"/>
                      <a:pt x="146" y="348"/>
                    </a:cubicBezTo>
                    <a:cubicBezTo>
                      <a:pt x="148" y="348"/>
                      <a:pt x="151" y="346"/>
                      <a:pt x="151" y="346"/>
                    </a:cubicBezTo>
                    <a:cubicBezTo>
                      <a:pt x="159" y="344"/>
                      <a:pt x="159" y="344"/>
                      <a:pt x="159" y="344"/>
                    </a:cubicBezTo>
                    <a:cubicBezTo>
                      <a:pt x="159" y="344"/>
                      <a:pt x="158" y="348"/>
                      <a:pt x="158" y="349"/>
                    </a:cubicBezTo>
                    <a:cubicBezTo>
                      <a:pt x="158" y="350"/>
                      <a:pt x="156" y="350"/>
                      <a:pt x="155" y="351"/>
                    </a:cubicBezTo>
                    <a:cubicBezTo>
                      <a:pt x="155" y="352"/>
                      <a:pt x="155" y="353"/>
                      <a:pt x="155" y="353"/>
                    </a:cubicBezTo>
                    <a:cubicBezTo>
                      <a:pt x="155" y="353"/>
                      <a:pt x="154" y="356"/>
                      <a:pt x="153" y="356"/>
                    </a:cubicBezTo>
                    <a:cubicBezTo>
                      <a:pt x="151" y="356"/>
                      <a:pt x="149" y="357"/>
                      <a:pt x="149" y="357"/>
                    </a:cubicBezTo>
                    <a:cubicBezTo>
                      <a:pt x="149" y="357"/>
                      <a:pt x="148" y="355"/>
                      <a:pt x="148" y="358"/>
                    </a:cubicBezTo>
                    <a:cubicBezTo>
                      <a:pt x="147" y="360"/>
                      <a:pt x="146" y="362"/>
                      <a:pt x="146" y="363"/>
                    </a:cubicBezTo>
                    <a:cubicBezTo>
                      <a:pt x="146" y="364"/>
                      <a:pt x="144" y="365"/>
                      <a:pt x="147" y="366"/>
                    </a:cubicBezTo>
                    <a:cubicBezTo>
                      <a:pt x="149" y="366"/>
                      <a:pt x="149" y="369"/>
                      <a:pt x="149" y="369"/>
                    </a:cubicBezTo>
                    <a:cubicBezTo>
                      <a:pt x="149" y="369"/>
                      <a:pt x="147" y="371"/>
                      <a:pt x="146" y="372"/>
                    </a:cubicBezTo>
                    <a:cubicBezTo>
                      <a:pt x="145" y="373"/>
                      <a:pt x="144" y="372"/>
                      <a:pt x="144" y="373"/>
                    </a:cubicBezTo>
                    <a:cubicBezTo>
                      <a:pt x="144" y="374"/>
                      <a:pt x="146" y="379"/>
                      <a:pt x="146" y="379"/>
                    </a:cubicBezTo>
                    <a:cubicBezTo>
                      <a:pt x="146" y="379"/>
                      <a:pt x="146" y="382"/>
                      <a:pt x="144" y="382"/>
                    </a:cubicBezTo>
                    <a:cubicBezTo>
                      <a:pt x="142" y="382"/>
                      <a:pt x="142" y="382"/>
                      <a:pt x="141" y="382"/>
                    </a:cubicBezTo>
                    <a:cubicBezTo>
                      <a:pt x="140" y="382"/>
                      <a:pt x="139" y="382"/>
                      <a:pt x="139" y="382"/>
                    </a:cubicBezTo>
                    <a:cubicBezTo>
                      <a:pt x="139" y="382"/>
                      <a:pt x="140" y="383"/>
                      <a:pt x="140" y="385"/>
                    </a:cubicBezTo>
                    <a:cubicBezTo>
                      <a:pt x="140" y="387"/>
                      <a:pt x="140" y="389"/>
                      <a:pt x="140" y="389"/>
                    </a:cubicBezTo>
                    <a:cubicBezTo>
                      <a:pt x="137" y="388"/>
                      <a:pt x="137" y="388"/>
                      <a:pt x="137" y="388"/>
                    </a:cubicBezTo>
                    <a:cubicBezTo>
                      <a:pt x="134" y="385"/>
                      <a:pt x="134" y="385"/>
                      <a:pt x="134" y="385"/>
                    </a:cubicBezTo>
                    <a:cubicBezTo>
                      <a:pt x="134" y="385"/>
                      <a:pt x="131" y="385"/>
                      <a:pt x="130" y="385"/>
                    </a:cubicBezTo>
                    <a:cubicBezTo>
                      <a:pt x="129" y="386"/>
                      <a:pt x="126" y="386"/>
                      <a:pt x="126" y="386"/>
                    </a:cubicBezTo>
                    <a:cubicBezTo>
                      <a:pt x="126" y="386"/>
                      <a:pt x="121" y="384"/>
                      <a:pt x="120" y="383"/>
                    </a:cubicBezTo>
                    <a:cubicBezTo>
                      <a:pt x="120" y="382"/>
                      <a:pt x="120" y="382"/>
                      <a:pt x="119" y="383"/>
                    </a:cubicBezTo>
                    <a:cubicBezTo>
                      <a:pt x="119" y="383"/>
                      <a:pt x="120" y="383"/>
                      <a:pt x="119" y="383"/>
                    </a:cubicBezTo>
                    <a:cubicBezTo>
                      <a:pt x="118" y="384"/>
                      <a:pt x="120" y="384"/>
                      <a:pt x="116" y="384"/>
                    </a:cubicBezTo>
                    <a:cubicBezTo>
                      <a:pt x="112" y="385"/>
                      <a:pt x="108" y="386"/>
                      <a:pt x="108" y="386"/>
                    </a:cubicBezTo>
                    <a:cubicBezTo>
                      <a:pt x="108" y="386"/>
                      <a:pt x="111" y="383"/>
                      <a:pt x="110" y="382"/>
                    </a:cubicBezTo>
                    <a:cubicBezTo>
                      <a:pt x="109" y="381"/>
                      <a:pt x="110" y="382"/>
                      <a:pt x="108" y="381"/>
                    </a:cubicBezTo>
                    <a:cubicBezTo>
                      <a:pt x="107" y="380"/>
                      <a:pt x="105" y="378"/>
                      <a:pt x="105" y="377"/>
                    </a:cubicBezTo>
                    <a:cubicBezTo>
                      <a:pt x="105" y="376"/>
                      <a:pt x="105" y="374"/>
                      <a:pt x="103" y="374"/>
                    </a:cubicBezTo>
                    <a:cubicBezTo>
                      <a:pt x="102" y="374"/>
                      <a:pt x="101" y="372"/>
                      <a:pt x="99" y="374"/>
                    </a:cubicBezTo>
                    <a:cubicBezTo>
                      <a:pt x="98" y="375"/>
                      <a:pt x="97" y="375"/>
                      <a:pt x="97" y="376"/>
                    </a:cubicBezTo>
                    <a:cubicBezTo>
                      <a:pt x="96" y="377"/>
                      <a:pt x="92" y="378"/>
                      <a:pt x="92" y="378"/>
                    </a:cubicBezTo>
                    <a:cubicBezTo>
                      <a:pt x="92" y="378"/>
                      <a:pt x="95" y="382"/>
                      <a:pt x="95" y="383"/>
                    </a:cubicBezTo>
                    <a:cubicBezTo>
                      <a:pt x="95" y="384"/>
                      <a:pt x="97" y="388"/>
                      <a:pt x="97" y="388"/>
                    </a:cubicBezTo>
                    <a:cubicBezTo>
                      <a:pt x="104" y="388"/>
                      <a:pt x="104" y="388"/>
                      <a:pt x="104" y="388"/>
                    </a:cubicBezTo>
                    <a:cubicBezTo>
                      <a:pt x="104" y="388"/>
                      <a:pt x="99" y="390"/>
                      <a:pt x="99" y="392"/>
                    </a:cubicBezTo>
                    <a:cubicBezTo>
                      <a:pt x="98" y="393"/>
                      <a:pt x="98" y="394"/>
                      <a:pt x="97" y="395"/>
                    </a:cubicBezTo>
                    <a:cubicBezTo>
                      <a:pt x="96" y="396"/>
                      <a:pt x="96" y="397"/>
                      <a:pt x="94" y="398"/>
                    </a:cubicBezTo>
                    <a:cubicBezTo>
                      <a:pt x="91" y="398"/>
                      <a:pt x="88" y="399"/>
                      <a:pt x="86" y="400"/>
                    </a:cubicBezTo>
                    <a:cubicBezTo>
                      <a:pt x="85" y="401"/>
                      <a:pt x="84" y="401"/>
                      <a:pt x="84" y="402"/>
                    </a:cubicBezTo>
                    <a:cubicBezTo>
                      <a:pt x="84" y="404"/>
                      <a:pt x="78" y="403"/>
                      <a:pt x="84" y="405"/>
                    </a:cubicBezTo>
                    <a:cubicBezTo>
                      <a:pt x="90" y="406"/>
                      <a:pt x="91" y="407"/>
                      <a:pt x="91" y="407"/>
                    </a:cubicBezTo>
                    <a:cubicBezTo>
                      <a:pt x="91" y="407"/>
                      <a:pt x="94" y="404"/>
                      <a:pt x="95" y="403"/>
                    </a:cubicBezTo>
                    <a:cubicBezTo>
                      <a:pt x="97" y="401"/>
                      <a:pt x="97" y="401"/>
                      <a:pt x="101" y="401"/>
                    </a:cubicBezTo>
                    <a:cubicBezTo>
                      <a:pt x="105" y="402"/>
                      <a:pt x="105" y="401"/>
                      <a:pt x="105" y="402"/>
                    </a:cubicBezTo>
                    <a:cubicBezTo>
                      <a:pt x="105" y="404"/>
                      <a:pt x="105" y="405"/>
                      <a:pt x="105" y="407"/>
                    </a:cubicBezTo>
                    <a:cubicBezTo>
                      <a:pt x="104" y="409"/>
                      <a:pt x="102" y="410"/>
                      <a:pt x="104" y="413"/>
                    </a:cubicBezTo>
                    <a:cubicBezTo>
                      <a:pt x="106" y="415"/>
                      <a:pt x="103" y="417"/>
                      <a:pt x="103" y="418"/>
                    </a:cubicBezTo>
                    <a:cubicBezTo>
                      <a:pt x="103" y="418"/>
                      <a:pt x="101" y="421"/>
                      <a:pt x="102" y="421"/>
                    </a:cubicBezTo>
                    <a:cubicBezTo>
                      <a:pt x="103" y="422"/>
                      <a:pt x="103" y="422"/>
                      <a:pt x="103" y="422"/>
                    </a:cubicBezTo>
                    <a:cubicBezTo>
                      <a:pt x="103" y="422"/>
                      <a:pt x="101" y="427"/>
                      <a:pt x="101" y="428"/>
                    </a:cubicBezTo>
                    <a:cubicBezTo>
                      <a:pt x="101" y="428"/>
                      <a:pt x="98" y="434"/>
                      <a:pt x="97" y="434"/>
                    </a:cubicBezTo>
                    <a:cubicBezTo>
                      <a:pt x="96" y="435"/>
                      <a:pt x="98" y="435"/>
                      <a:pt x="92" y="437"/>
                    </a:cubicBezTo>
                    <a:cubicBezTo>
                      <a:pt x="86" y="438"/>
                      <a:pt x="83" y="439"/>
                      <a:pt x="83" y="439"/>
                    </a:cubicBezTo>
                    <a:cubicBezTo>
                      <a:pt x="78" y="441"/>
                      <a:pt x="78" y="441"/>
                      <a:pt x="78" y="441"/>
                    </a:cubicBezTo>
                    <a:cubicBezTo>
                      <a:pt x="74" y="444"/>
                      <a:pt x="74" y="444"/>
                      <a:pt x="74" y="444"/>
                    </a:cubicBezTo>
                    <a:cubicBezTo>
                      <a:pt x="71" y="444"/>
                      <a:pt x="71" y="444"/>
                      <a:pt x="71" y="444"/>
                    </a:cubicBezTo>
                    <a:cubicBezTo>
                      <a:pt x="66" y="443"/>
                      <a:pt x="66" y="443"/>
                      <a:pt x="66" y="443"/>
                    </a:cubicBezTo>
                    <a:cubicBezTo>
                      <a:pt x="66" y="443"/>
                      <a:pt x="61" y="446"/>
                      <a:pt x="61" y="447"/>
                    </a:cubicBezTo>
                    <a:cubicBezTo>
                      <a:pt x="61" y="447"/>
                      <a:pt x="58" y="448"/>
                      <a:pt x="57" y="449"/>
                    </a:cubicBezTo>
                    <a:cubicBezTo>
                      <a:pt x="57" y="450"/>
                      <a:pt x="62" y="452"/>
                      <a:pt x="62" y="452"/>
                    </a:cubicBezTo>
                    <a:cubicBezTo>
                      <a:pt x="63" y="455"/>
                      <a:pt x="63" y="455"/>
                      <a:pt x="63" y="455"/>
                    </a:cubicBezTo>
                    <a:cubicBezTo>
                      <a:pt x="61" y="455"/>
                      <a:pt x="61" y="455"/>
                      <a:pt x="61" y="455"/>
                    </a:cubicBezTo>
                    <a:cubicBezTo>
                      <a:pt x="57" y="456"/>
                      <a:pt x="57" y="456"/>
                      <a:pt x="57" y="456"/>
                    </a:cubicBezTo>
                    <a:cubicBezTo>
                      <a:pt x="57" y="458"/>
                      <a:pt x="57" y="458"/>
                      <a:pt x="57" y="458"/>
                    </a:cubicBezTo>
                    <a:cubicBezTo>
                      <a:pt x="59" y="459"/>
                      <a:pt x="59" y="459"/>
                      <a:pt x="59" y="459"/>
                    </a:cubicBezTo>
                    <a:cubicBezTo>
                      <a:pt x="59" y="459"/>
                      <a:pt x="60" y="460"/>
                      <a:pt x="61" y="460"/>
                    </a:cubicBezTo>
                    <a:cubicBezTo>
                      <a:pt x="63" y="460"/>
                      <a:pt x="67" y="458"/>
                      <a:pt x="67" y="458"/>
                    </a:cubicBezTo>
                    <a:cubicBezTo>
                      <a:pt x="62" y="461"/>
                      <a:pt x="62" y="461"/>
                      <a:pt x="62" y="461"/>
                    </a:cubicBezTo>
                    <a:cubicBezTo>
                      <a:pt x="61" y="464"/>
                      <a:pt x="61" y="464"/>
                      <a:pt x="61" y="464"/>
                    </a:cubicBezTo>
                    <a:cubicBezTo>
                      <a:pt x="61" y="464"/>
                      <a:pt x="60" y="466"/>
                      <a:pt x="62" y="466"/>
                    </a:cubicBezTo>
                    <a:cubicBezTo>
                      <a:pt x="64" y="466"/>
                      <a:pt x="66" y="466"/>
                      <a:pt x="66" y="466"/>
                    </a:cubicBezTo>
                    <a:cubicBezTo>
                      <a:pt x="66" y="466"/>
                      <a:pt x="67" y="464"/>
                      <a:pt x="69" y="464"/>
                    </a:cubicBezTo>
                    <a:cubicBezTo>
                      <a:pt x="72" y="465"/>
                      <a:pt x="72" y="465"/>
                      <a:pt x="72" y="465"/>
                    </a:cubicBezTo>
                    <a:cubicBezTo>
                      <a:pt x="72" y="465"/>
                      <a:pt x="73" y="462"/>
                      <a:pt x="74" y="462"/>
                    </a:cubicBezTo>
                    <a:cubicBezTo>
                      <a:pt x="74" y="462"/>
                      <a:pt x="73" y="462"/>
                      <a:pt x="76" y="462"/>
                    </a:cubicBezTo>
                    <a:cubicBezTo>
                      <a:pt x="78" y="463"/>
                      <a:pt x="85" y="462"/>
                      <a:pt x="85" y="462"/>
                    </a:cubicBezTo>
                    <a:cubicBezTo>
                      <a:pt x="85" y="462"/>
                      <a:pt x="86" y="462"/>
                      <a:pt x="86" y="463"/>
                    </a:cubicBezTo>
                    <a:cubicBezTo>
                      <a:pt x="86" y="465"/>
                      <a:pt x="88" y="465"/>
                      <a:pt x="89" y="467"/>
                    </a:cubicBezTo>
                    <a:cubicBezTo>
                      <a:pt x="91" y="468"/>
                      <a:pt x="95" y="469"/>
                      <a:pt x="95" y="469"/>
                    </a:cubicBezTo>
                    <a:cubicBezTo>
                      <a:pt x="92" y="470"/>
                      <a:pt x="92" y="470"/>
                      <a:pt x="92" y="470"/>
                    </a:cubicBezTo>
                    <a:cubicBezTo>
                      <a:pt x="88" y="469"/>
                      <a:pt x="88" y="469"/>
                      <a:pt x="88" y="469"/>
                    </a:cubicBezTo>
                    <a:cubicBezTo>
                      <a:pt x="88" y="469"/>
                      <a:pt x="86" y="468"/>
                      <a:pt x="86" y="469"/>
                    </a:cubicBezTo>
                    <a:cubicBezTo>
                      <a:pt x="86" y="471"/>
                      <a:pt x="85" y="474"/>
                      <a:pt x="85" y="474"/>
                    </a:cubicBezTo>
                    <a:cubicBezTo>
                      <a:pt x="86" y="474"/>
                      <a:pt x="91" y="475"/>
                      <a:pt x="91" y="475"/>
                    </a:cubicBezTo>
                    <a:cubicBezTo>
                      <a:pt x="96" y="475"/>
                      <a:pt x="96" y="475"/>
                      <a:pt x="96" y="475"/>
                    </a:cubicBezTo>
                    <a:cubicBezTo>
                      <a:pt x="98" y="474"/>
                      <a:pt x="98" y="474"/>
                      <a:pt x="98" y="474"/>
                    </a:cubicBezTo>
                    <a:cubicBezTo>
                      <a:pt x="101" y="472"/>
                      <a:pt x="101" y="472"/>
                      <a:pt x="101" y="472"/>
                    </a:cubicBezTo>
                    <a:cubicBezTo>
                      <a:pt x="101" y="472"/>
                      <a:pt x="102" y="474"/>
                      <a:pt x="101" y="474"/>
                    </a:cubicBezTo>
                    <a:cubicBezTo>
                      <a:pt x="101" y="475"/>
                      <a:pt x="102" y="477"/>
                      <a:pt x="102" y="477"/>
                    </a:cubicBezTo>
                    <a:cubicBezTo>
                      <a:pt x="102" y="477"/>
                      <a:pt x="102" y="480"/>
                      <a:pt x="103" y="480"/>
                    </a:cubicBezTo>
                    <a:cubicBezTo>
                      <a:pt x="104" y="480"/>
                      <a:pt x="106" y="483"/>
                      <a:pt x="106" y="483"/>
                    </a:cubicBezTo>
                    <a:cubicBezTo>
                      <a:pt x="108" y="486"/>
                      <a:pt x="108" y="486"/>
                      <a:pt x="108" y="486"/>
                    </a:cubicBezTo>
                    <a:cubicBezTo>
                      <a:pt x="112" y="487"/>
                      <a:pt x="112" y="487"/>
                      <a:pt x="112" y="487"/>
                    </a:cubicBezTo>
                    <a:cubicBezTo>
                      <a:pt x="112" y="487"/>
                      <a:pt x="115" y="487"/>
                      <a:pt x="116" y="487"/>
                    </a:cubicBezTo>
                    <a:cubicBezTo>
                      <a:pt x="117" y="488"/>
                      <a:pt x="119" y="489"/>
                      <a:pt x="119" y="488"/>
                    </a:cubicBezTo>
                    <a:cubicBezTo>
                      <a:pt x="120" y="487"/>
                      <a:pt x="122" y="485"/>
                      <a:pt x="122" y="485"/>
                    </a:cubicBezTo>
                    <a:cubicBezTo>
                      <a:pt x="126" y="482"/>
                      <a:pt x="126" y="482"/>
                      <a:pt x="126" y="482"/>
                    </a:cubicBezTo>
                    <a:cubicBezTo>
                      <a:pt x="126" y="482"/>
                      <a:pt x="128" y="482"/>
                      <a:pt x="130" y="482"/>
                    </a:cubicBezTo>
                    <a:cubicBezTo>
                      <a:pt x="131" y="482"/>
                      <a:pt x="138" y="481"/>
                      <a:pt x="138" y="481"/>
                    </a:cubicBezTo>
                    <a:cubicBezTo>
                      <a:pt x="138" y="481"/>
                      <a:pt x="139" y="479"/>
                      <a:pt x="141" y="478"/>
                    </a:cubicBezTo>
                    <a:cubicBezTo>
                      <a:pt x="142" y="477"/>
                      <a:pt x="146" y="475"/>
                      <a:pt x="146" y="475"/>
                    </a:cubicBezTo>
                    <a:cubicBezTo>
                      <a:pt x="153" y="473"/>
                      <a:pt x="153" y="473"/>
                      <a:pt x="153" y="473"/>
                    </a:cubicBezTo>
                    <a:cubicBezTo>
                      <a:pt x="147" y="475"/>
                      <a:pt x="147" y="475"/>
                      <a:pt x="147" y="475"/>
                    </a:cubicBezTo>
                    <a:cubicBezTo>
                      <a:pt x="145" y="477"/>
                      <a:pt x="145" y="477"/>
                      <a:pt x="145" y="477"/>
                    </a:cubicBezTo>
                    <a:cubicBezTo>
                      <a:pt x="141" y="480"/>
                      <a:pt x="141" y="480"/>
                      <a:pt x="141" y="480"/>
                    </a:cubicBezTo>
                    <a:cubicBezTo>
                      <a:pt x="139" y="482"/>
                      <a:pt x="139" y="482"/>
                      <a:pt x="139" y="482"/>
                    </a:cubicBezTo>
                    <a:cubicBezTo>
                      <a:pt x="139" y="482"/>
                      <a:pt x="137" y="483"/>
                      <a:pt x="136" y="484"/>
                    </a:cubicBezTo>
                    <a:cubicBezTo>
                      <a:pt x="136" y="484"/>
                      <a:pt x="133" y="489"/>
                      <a:pt x="133" y="489"/>
                    </a:cubicBezTo>
                    <a:cubicBezTo>
                      <a:pt x="130" y="490"/>
                      <a:pt x="130" y="490"/>
                      <a:pt x="130" y="490"/>
                    </a:cubicBezTo>
                    <a:cubicBezTo>
                      <a:pt x="130" y="490"/>
                      <a:pt x="127" y="492"/>
                      <a:pt x="126" y="494"/>
                    </a:cubicBezTo>
                    <a:cubicBezTo>
                      <a:pt x="125" y="495"/>
                      <a:pt x="124" y="496"/>
                      <a:pt x="124" y="496"/>
                    </a:cubicBezTo>
                    <a:cubicBezTo>
                      <a:pt x="124" y="496"/>
                      <a:pt x="125" y="498"/>
                      <a:pt x="120" y="498"/>
                    </a:cubicBezTo>
                    <a:cubicBezTo>
                      <a:pt x="115" y="497"/>
                      <a:pt x="111" y="496"/>
                      <a:pt x="111" y="496"/>
                    </a:cubicBezTo>
                    <a:cubicBezTo>
                      <a:pt x="111" y="496"/>
                      <a:pt x="106" y="495"/>
                      <a:pt x="105" y="495"/>
                    </a:cubicBezTo>
                    <a:cubicBezTo>
                      <a:pt x="104" y="494"/>
                      <a:pt x="104" y="494"/>
                      <a:pt x="101" y="494"/>
                    </a:cubicBezTo>
                    <a:cubicBezTo>
                      <a:pt x="99" y="494"/>
                      <a:pt x="89" y="491"/>
                      <a:pt x="89" y="491"/>
                    </a:cubicBezTo>
                    <a:cubicBezTo>
                      <a:pt x="89" y="491"/>
                      <a:pt x="87" y="491"/>
                      <a:pt x="86" y="492"/>
                    </a:cubicBezTo>
                    <a:cubicBezTo>
                      <a:pt x="85" y="493"/>
                      <a:pt x="83" y="493"/>
                      <a:pt x="83" y="494"/>
                    </a:cubicBezTo>
                    <a:cubicBezTo>
                      <a:pt x="83" y="496"/>
                      <a:pt x="83" y="497"/>
                      <a:pt x="83" y="497"/>
                    </a:cubicBezTo>
                    <a:cubicBezTo>
                      <a:pt x="82" y="500"/>
                      <a:pt x="82" y="500"/>
                      <a:pt x="82" y="500"/>
                    </a:cubicBezTo>
                    <a:cubicBezTo>
                      <a:pt x="78" y="501"/>
                      <a:pt x="78" y="501"/>
                      <a:pt x="78" y="501"/>
                    </a:cubicBezTo>
                    <a:cubicBezTo>
                      <a:pt x="73" y="501"/>
                      <a:pt x="73" y="501"/>
                      <a:pt x="73" y="501"/>
                    </a:cubicBezTo>
                    <a:close/>
                    <a:moveTo>
                      <a:pt x="43" y="266"/>
                    </a:moveTo>
                    <a:cubicBezTo>
                      <a:pt x="43" y="266"/>
                      <a:pt x="43" y="266"/>
                      <a:pt x="43" y="266"/>
                    </a:cubicBezTo>
                    <a:cubicBezTo>
                      <a:pt x="44" y="266"/>
                      <a:pt x="50" y="266"/>
                      <a:pt x="50" y="266"/>
                    </a:cubicBezTo>
                    <a:cubicBezTo>
                      <a:pt x="54" y="266"/>
                      <a:pt x="54" y="266"/>
                      <a:pt x="54" y="266"/>
                    </a:cubicBezTo>
                    <a:cubicBezTo>
                      <a:pt x="54" y="266"/>
                      <a:pt x="59" y="266"/>
                      <a:pt x="60" y="266"/>
                    </a:cubicBezTo>
                    <a:cubicBezTo>
                      <a:pt x="61" y="266"/>
                      <a:pt x="62" y="267"/>
                      <a:pt x="62" y="267"/>
                    </a:cubicBezTo>
                    <a:cubicBezTo>
                      <a:pt x="62" y="267"/>
                      <a:pt x="64" y="265"/>
                      <a:pt x="65" y="266"/>
                    </a:cubicBezTo>
                    <a:cubicBezTo>
                      <a:pt x="66" y="266"/>
                      <a:pt x="68" y="269"/>
                      <a:pt x="68" y="269"/>
                    </a:cubicBezTo>
                    <a:cubicBezTo>
                      <a:pt x="70" y="274"/>
                      <a:pt x="70" y="274"/>
                      <a:pt x="70" y="274"/>
                    </a:cubicBezTo>
                    <a:cubicBezTo>
                      <a:pt x="71" y="280"/>
                      <a:pt x="71" y="280"/>
                      <a:pt x="71" y="280"/>
                    </a:cubicBezTo>
                    <a:cubicBezTo>
                      <a:pt x="72" y="285"/>
                      <a:pt x="72" y="285"/>
                      <a:pt x="72" y="285"/>
                    </a:cubicBezTo>
                    <a:cubicBezTo>
                      <a:pt x="76" y="290"/>
                      <a:pt x="76" y="290"/>
                      <a:pt x="76" y="290"/>
                    </a:cubicBezTo>
                    <a:cubicBezTo>
                      <a:pt x="74" y="293"/>
                      <a:pt x="74" y="293"/>
                      <a:pt x="74" y="293"/>
                    </a:cubicBezTo>
                    <a:cubicBezTo>
                      <a:pt x="74" y="293"/>
                      <a:pt x="74" y="297"/>
                      <a:pt x="74" y="297"/>
                    </a:cubicBezTo>
                    <a:cubicBezTo>
                      <a:pt x="73" y="297"/>
                      <a:pt x="70" y="298"/>
                      <a:pt x="70" y="298"/>
                    </a:cubicBezTo>
                    <a:cubicBezTo>
                      <a:pt x="69" y="299"/>
                      <a:pt x="68" y="302"/>
                      <a:pt x="68" y="302"/>
                    </a:cubicBezTo>
                    <a:cubicBezTo>
                      <a:pt x="68" y="302"/>
                      <a:pt x="72" y="298"/>
                      <a:pt x="73" y="299"/>
                    </a:cubicBezTo>
                    <a:cubicBezTo>
                      <a:pt x="74" y="299"/>
                      <a:pt x="77" y="299"/>
                      <a:pt x="77" y="299"/>
                    </a:cubicBezTo>
                    <a:cubicBezTo>
                      <a:pt x="79" y="301"/>
                      <a:pt x="79" y="301"/>
                      <a:pt x="79" y="301"/>
                    </a:cubicBezTo>
                    <a:cubicBezTo>
                      <a:pt x="81" y="305"/>
                      <a:pt x="81" y="305"/>
                      <a:pt x="81" y="305"/>
                    </a:cubicBezTo>
                    <a:cubicBezTo>
                      <a:pt x="81" y="310"/>
                      <a:pt x="81" y="310"/>
                      <a:pt x="81" y="310"/>
                    </a:cubicBezTo>
                    <a:cubicBezTo>
                      <a:pt x="81" y="310"/>
                      <a:pt x="81" y="314"/>
                      <a:pt x="80" y="314"/>
                    </a:cubicBezTo>
                    <a:cubicBezTo>
                      <a:pt x="80" y="315"/>
                      <a:pt x="79" y="316"/>
                      <a:pt x="78" y="316"/>
                    </a:cubicBezTo>
                    <a:cubicBezTo>
                      <a:pt x="77" y="316"/>
                      <a:pt x="76" y="316"/>
                      <a:pt x="77" y="314"/>
                    </a:cubicBezTo>
                    <a:cubicBezTo>
                      <a:pt x="77" y="312"/>
                      <a:pt x="78" y="310"/>
                      <a:pt x="78" y="310"/>
                    </a:cubicBezTo>
                    <a:cubicBezTo>
                      <a:pt x="78" y="309"/>
                      <a:pt x="79" y="305"/>
                      <a:pt x="78" y="305"/>
                    </a:cubicBezTo>
                    <a:cubicBezTo>
                      <a:pt x="76" y="305"/>
                      <a:pt x="75" y="303"/>
                      <a:pt x="75" y="305"/>
                    </a:cubicBezTo>
                    <a:cubicBezTo>
                      <a:pt x="74" y="306"/>
                      <a:pt x="75" y="310"/>
                      <a:pt x="75" y="310"/>
                    </a:cubicBezTo>
                    <a:cubicBezTo>
                      <a:pt x="75" y="310"/>
                      <a:pt x="76" y="311"/>
                      <a:pt x="76" y="312"/>
                    </a:cubicBezTo>
                    <a:cubicBezTo>
                      <a:pt x="75" y="313"/>
                      <a:pt x="75" y="312"/>
                      <a:pt x="74" y="314"/>
                    </a:cubicBezTo>
                    <a:cubicBezTo>
                      <a:pt x="72" y="315"/>
                      <a:pt x="75" y="316"/>
                      <a:pt x="75" y="316"/>
                    </a:cubicBezTo>
                    <a:cubicBezTo>
                      <a:pt x="76" y="318"/>
                      <a:pt x="76" y="318"/>
                      <a:pt x="76" y="318"/>
                    </a:cubicBezTo>
                    <a:cubicBezTo>
                      <a:pt x="76" y="318"/>
                      <a:pt x="76" y="321"/>
                      <a:pt x="75" y="321"/>
                    </a:cubicBezTo>
                    <a:cubicBezTo>
                      <a:pt x="74" y="322"/>
                      <a:pt x="74" y="323"/>
                      <a:pt x="70" y="321"/>
                    </a:cubicBezTo>
                    <a:cubicBezTo>
                      <a:pt x="66" y="320"/>
                      <a:pt x="65" y="319"/>
                      <a:pt x="65" y="319"/>
                    </a:cubicBezTo>
                    <a:cubicBezTo>
                      <a:pt x="64" y="324"/>
                      <a:pt x="64" y="324"/>
                      <a:pt x="64" y="324"/>
                    </a:cubicBezTo>
                    <a:cubicBezTo>
                      <a:pt x="62" y="328"/>
                      <a:pt x="62" y="328"/>
                      <a:pt x="62" y="328"/>
                    </a:cubicBezTo>
                    <a:cubicBezTo>
                      <a:pt x="55" y="330"/>
                      <a:pt x="55" y="330"/>
                      <a:pt x="55" y="330"/>
                    </a:cubicBezTo>
                    <a:cubicBezTo>
                      <a:pt x="51" y="325"/>
                      <a:pt x="51" y="325"/>
                      <a:pt x="51" y="325"/>
                    </a:cubicBezTo>
                    <a:cubicBezTo>
                      <a:pt x="51" y="325"/>
                      <a:pt x="48" y="326"/>
                      <a:pt x="47" y="326"/>
                    </a:cubicBezTo>
                    <a:cubicBezTo>
                      <a:pt x="46" y="325"/>
                      <a:pt x="41" y="324"/>
                      <a:pt x="41" y="324"/>
                    </a:cubicBezTo>
                    <a:cubicBezTo>
                      <a:pt x="40" y="319"/>
                      <a:pt x="40" y="319"/>
                      <a:pt x="40" y="319"/>
                    </a:cubicBezTo>
                    <a:cubicBezTo>
                      <a:pt x="35" y="314"/>
                      <a:pt x="35" y="314"/>
                      <a:pt x="35" y="314"/>
                    </a:cubicBezTo>
                    <a:cubicBezTo>
                      <a:pt x="36" y="310"/>
                      <a:pt x="36" y="310"/>
                      <a:pt x="36" y="310"/>
                    </a:cubicBezTo>
                    <a:cubicBezTo>
                      <a:pt x="33" y="304"/>
                      <a:pt x="33" y="304"/>
                      <a:pt x="33" y="304"/>
                    </a:cubicBezTo>
                    <a:cubicBezTo>
                      <a:pt x="27" y="305"/>
                      <a:pt x="27" y="305"/>
                      <a:pt x="27" y="305"/>
                    </a:cubicBezTo>
                    <a:cubicBezTo>
                      <a:pt x="25" y="310"/>
                      <a:pt x="25" y="310"/>
                      <a:pt x="25" y="310"/>
                    </a:cubicBezTo>
                    <a:cubicBezTo>
                      <a:pt x="25" y="310"/>
                      <a:pt x="27" y="312"/>
                      <a:pt x="25" y="313"/>
                    </a:cubicBezTo>
                    <a:cubicBezTo>
                      <a:pt x="23" y="313"/>
                      <a:pt x="19" y="314"/>
                      <a:pt x="19" y="314"/>
                    </a:cubicBezTo>
                    <a:cubicBezTo>
                      <a:pt x="19" y="314"/>
                      <a:pt x="14" y="315"/>
                      <a:pt x="13" y="315"/>
                    </a:cubicBezTo>
                    <a:cubicBezTo>
                      <a:pt x="13" y="315"/>
                      <a:pt x="9" y="309"/>
                      <a:pt x="9" y="309"/>
                    </a:cubicBezTo>
                    <a:cubicBezTo>
                      <a:pt x="9" y="309"/>
                      <a:pt x="7" y="309"/>
                      <a:pt x="6" y="309"/>
                    </a:cubicBezTo>
                    <a:cubicBezTo>
                      <a:pt x="5" y="309"/>
                      <a:pt x="5" y="310"/>
                      <a:pt x="5" y="308"/>
                    </a:cubicBezTo>
                    <a:cubicBezTo>
                      <a:pt x="5" y="306"/>
                      <a:pt x="4" y="303"/>
                      <a:pt x="4" y="303"/>
                    </a:cubicBezTo>
                    <a:cubicBezTo>
                      <a:pt x="4" y="303"/>
                      <a:pt x="7" y="306"/>
                      <a:pt x="4" y="302"/>
                    </a:cubicBezTo>
                    <a:cubicBezTo>
                      <a:pt x="1" y="298"/>
                      <a:pt x="0" y="294"/>
                      <a:pt x="0" y="294"/>
                    </a:cubicBezTo>
                    <a:cubicBezTo>
                      <a:pt x="5" y="291"/>
                      <a:pt x="5" y="291"/>
                      <a:pt x="5" y="291"/>
                    </a:cubicBezTo>
                    <a:cubicBezTo>
                      <a:pt x="5" y="291"/>
                      <a:pt x="10" y="291"/>
                      <a:pt x="11" y="292"/>
                    </a:cubicBezTo>
                    <a:cubicBezTo>
                      <a:pt x="12" y="292"/>
                      <a:pt x="13" y="290"/>
                      <a:pt x="13" y="290"/>
                    </a:cubicBezTo>
                    <a:cubicBezTo>
                      <a:pt x="13" y="290"/>
                      <a:pt x="15" y="288"/>
                      <a:pt x="13" y="287"/>
                    </a:cubicBezTo>
                    <a:cubicBezTo>
                      <a:pt x="12" y="287"/>
                      <a:pt x="10" y="285"/>
                      <a:pt x="10" y="285"/>
                    </a:cubicBezTo>
                    <a:cubicBezTo>
                      <a:pt x="10" y="285"/>
                      <a:pt x="8" y="283"/>
                      <a:pt x="11" y="282"/>
                    </a:cubicBezTo>
                    <a:cubicBezTo>
                      <a:pt x="14" y="282"/>
                      <a:pt x="14" y="282"/>
                      <a:pt x="16" y="282"/>
                    </a:cubicBezTo>
                    <a:cubicBezTo>
                      <a:pt x="18" y="283"/>
                      <a:pt x="19" y="286"/>
                      <a:pt x="20" y="282"/>
                    </a:cubicBezTo>
                    <a:cubicBezTo>
                      <a:pt x="21" y="279"/>
                      <a:pt x="19" y="279"/>
                      <a:pt x="22" y="278"/>
                    </a:cubicBezTo>
                    <a:cubicBezTo>
                      <a:pt x="25" y="278"/>
                      <a:pt x="27" y="277"/>
                      <a:pt x="27" y="276"/>
                    </a:cubicBezTo>
                    <a:cubicBezTo>
                      <a:pt x="27" y="275"/>
                      <a:pt x="27" y="271"/>
                      <a:pt x="28" y="271"/>
                    </a:cubicBezTo>
                    <a:cubicBezTo>
                      <a:pt x="29" y="271"/>
                      <a:pt x="34" y="272"/>
                      <a:pt x="34" y="272"/>
                    </a:cubicBezTo>
                    <a:cubicBezTo>
                      <a:pt x="34" y="272"/>
                      <a:pt x="36" y="270"/>
                      <a:pt x="38" y="271"/>
                    </a:cubicBezTo>
                    <a:cubicBezTo>
                      <a:pt x="40" y="271"/>
                      <a:pt x="41" y="270"/>
                      <a:pt x="41" y="270"/>
                    </a:cubicBezTo>
                    <a:cubicBezTo>
                      <a:pt x="41" y="270"/>
                      <a:pt x="43" y="266"/>
                      <a:pt x="43" y="266"/>
                    </a:cubicBezTo>
                    <a:close/>
                    <a:moveTo>
                      <a:pt x="74" y="227"/>
                    </a:moveTo>
                    <a:cubicBezTo>
                      <a:pt x="74" y="227"/>
                      <a:pt x="74" y="227"/>
                      <a:pt x="74" y="227"/>
                    </a:cubicBezTo>
                    <a:cubicBezTo>
                      <a:pt x="74" y="227"/>
                      <a:pt x="73" y="224"/>
                      <a:pt x="74" y="224"/>
                    </a:cubicBezTo>
                    <a:cubicBezTo>
                      <a:pt x="75" y="224"/>
                      <a:pt x="78" y="223"/>
                      <a:pt x="78" y="223"/>
                    </a:cubicBezTo>
                    <a:cubicBezTo>
                      <a:pt x="78" y="223"/>
                      <a:pt x="79" y="221"/>
                      <a:pt x="79" y="222"/>
                    </a:cubicBezTo>
                    <a:cubicBezTo>
                      <a:pt x="80" y="222"/>
                      <a:pt x="80" y="224"/>
                      <a:pt x="79" y="224"/>
                    </a:cubicBezTo>
                    <a:cubicBezTo>
                      <a:pt x="79" y="224"/>
                      <a:pt x="77" y="226"/>
                      <a:pt x="77" y="226"/>
                    </a:cubicBezTo>
                    <a:cubicBezTo>
                      <a:pt x="77" y="226"/>
                      <a:pt x="75" y="227"/>
                      <a:pt x="75" y="227"/>
                    </a:cubicBezTo>
                    <a:cubicBezTo>
                      <a:pt x="74" y="227"/>
                      <a:pt x="74" y="227"/>
                      <a:pt x="74" y="227"/>
                    </a:cubicBezTo>
                    <a:close/>
                    <a:moveTo>
                      <a:pt x="87" y="248"/>
                    </a:moveTo>
                    <a:cubicBezTo>
                      <a:pt x="87" y="248"/>
                      <a:pt x="87" y="248"/>
                      <a:pt x="87" y="248"/>
                    </a:cubicBezTo>
                    <a:cubicBezTo>
                      <a:pt x="87" y="248"/>
                      <a:pt x="87" y="249"/>
                      <a:pt x="86" y="249"/>
                    </a:cubicBezTo>
                    <a:cubicBezTo>
                      <a:pt x="85" y="249"/>
                      <a:pt x="83" y="249"/>
                      <a:pt x="83" y="248"/>
                    </a:cubicBezTo>
                    <a:cubicBezTo>
                      <a:pt x="83" y="248"/>
                      <a:pt x="84" y="246"/>
                      <a:pt x="85" y="246"/>
                    </a:cubicBezTo>
                    <a:cubicBezTo>
                      <a:pt x="85" y="246"/>
                      <a:pt x="86" y="245"/>
                      <a:pt x="86" y="245"/>
                    </a:cubicBezTo>
                    <a:cubicBezTo>
                      <a:pt x="86" y="245"/>
                      <a:pt x="86" y="244"/>
                      <a:pt x="86" y="244"/>
                    </a:cubicBezTo>
                    <a:cubicBezTo>
                      <a:pt x="87" y="244"/>
                      <a:pt x="88" y="246"/>
                      <a:pt x="88" y="246"/>
                    </a:cubicBezTo>
                    <a:cubicBezTo>
                      <a:pt x="87" y="248"/>
                      <a:pt x="87" y="248"/>
                      <a:pt x="87" y="248"/>
                    </a:cubicBezTo>
                    <a:close/>
                    <a:moveTo>
                      <a:pt x="95" y="255"/>
                    </a:moveTo>
                    <a:cubicBezTo>
                      <a:pt x="95" y="255"/>
                      <a:pt x="95" y="255"/>
                      <a:pt x="95" y="255"/>
                    </a:cubicBezTo>
                    <a:cubicBezTo>
                      <a:pt x="95" y="254"/>
                      <a:pt x="97" y="252"/>
                      <a:pt x="97" y="251"/>
                    </a:cubicBezTo>
                    <a:cubicBezTo>
                      <a:pt x="98" y="251"/>
                      <a:pt x="98" y="250"/>
                      <a:pt x="98" y="250"/>
                    </a:cubicBezTo>
                    <a:cubicBezTo>
                      <a:pt x="99" y="249"/>
                      <a:pt x="100" y="249"/>
                      <a:pt x="101" y="249"/>
                    </a:cubicBezTo>
                    <a:cubicBezTo>
                      <a:pt x="103" y="250"/>
                      <a:pt x="105" y="252"/>
                      <a:pt x="104" y="252"/>
                    </a:cubicBezTo>
                    <a:cubicBezTo>
                      <a:pt x="104" y="253"/>
                      <a:pt x="103" y="252"/>
                      <a:pt x="103" y="255"/>
                    </a:cubicBezTo>
                    <a:cubicBezTo>
                      <a:pt x="103" y="258"/>
                      <a:pt x="103" y="258"/>
                      <a:pt x="103" y="259"/>
                    </a:cubicBezTo>
                    <a:cubicBezTo>
                      <a:pt x="104" y="260"/>
                      <a:pt x="103" y="263"/>
                      <a:pt x="103" y="263"/>
                    </a:cubicBezTo>
                    <a:cubicBezTo>
                      <a:pt x="103" y="263"/>
                      <a:pt x="102" y="265"/>
                      <a:pt x="101" y="265"/>
                    </a:cubicBezTo>
                    <a:cubicBezTo>
                      <a:pt x="101" y="265"/>
                      <a:pt x="101" y="265"/>
                      <a:pt x="99" y="264"/>
                    </a:cubicBezTo>
                    <a:cubicBezTo>
                      <a:pt x="98" y="264"/>
                      <a:pt x="95" y="262"/>
                      <a:pt x="95" y="262"/>
                    </a:cubicBezTo>
                    <a:cubicBezTo>
                      <a:pt x="95" y="262"/>
                      <a:pt x="95" y="257"/>
                      <a:pt x="95" y="257"/>
                    </a:cubicBezTo>
                    <a:cubicBezTo>
                      <a:pt x="95" y="256"/>
                      <a:pt x="94" y="255"/>
                      <a:pt x="94" y="255"/>
                    </a:cubicBezTo>
                    <a:cubicBezTo>
                      <a:pt x="95" y="255"/>
                      <a:pt x="95" y="255"/>
                      <a:pt x="95" y="255"/>
                    </a:cubicBezTo>
                    <a:close/>
                    <a:moveTo>
                      <a:pt x="74" y="210"/>
                    </a:moveTo>
                    <a:cubicBezTo>
                      <a:pt x="74" y="210"/>
                      <a:pt x="74" y="210"/>
                      <a:pt x="74" y="210"/>
                    </a:cubicBezTo>
                    <a:cubicBezTo>
                      <a:pt x="74" y="210"/>
                      <a:pt x="74" y="209"/>
                      <a:pt x="76" y="209"/>
                    </a:cubicBezTo>
                    <a:cubicBezTo>
                      <a:pt x="77" y="210"/>
                      <a:pt x="77" y="211"/>
                      <a:pt x="77" y="212"/>
                    </a:cubicBezTo>
                    <a:cubicBezTo>
                      <a:pt x="77" y="213"/>
                      <a:pt x="80" y="213"/>
                      <a:pt x="79" y="214"/>
                    </a:cubicBezTo>
                    <a:cubicBezTo>
                      <a:pt x="77" y="215"/>
                      <a:pt x="76" y="215"/>
                      <a:pt x="76" y="215"/>
                    </a:cubicBezTo>
                    <a:cubicBezTo>
                      <a:pt x="76" y="214"/>
                      <a:pt x="75" y="215"/>
                      <a:pt x="75" y="214"/>
                    </a:cubicBezTo>
                    <a:cubicBezTo>
                      <a:pt x="75" y="213"/>
                      <a:pt x="73" y="212"/>
                      <a:pt x="73" y="212"/>
                    </a:cubicBezTo>
                    <a:cubicBezTo>
                      <a:pt x="73" y="212"/>
                      <a:pt x="74" y="210"/>
                      <a:pt x="74" y="210"/>
                    </a:cubicBezTo>
                    <a:close/>
                    <a:moveTo>
                      <a:pt x="61" y="196"/>
                    </a:moveTo>
                    <a:cubicBezTo>
                      <a:pt x="61" y="196"/>
                      <a:pt x="61" y="196"/>
                      <a:pt x="61" y="196"/>
                    </a:cubicBezTo>
                    <a:cubicBezTo>
                      <a:pt x="63" y="197"/>
                      <a:pt x="64" y="196"/>
                      <a:pt x="64" y="197"/>
                    </a:cubicBezTo>
                    <a:cubicBezTo>
                      <a:pt x="65" y="197"/>
                      <a:pt x="66" y="198"/>
                      <a:pt x="65" y="199"/>
                    </a:cubicBezTo>
                    <a:cubicBezTo>
                      <a:pt x="63" y="200"/>
                      <a:pt x="63" y="200"/>
                      <a:pt x="61" y="200"/>
                    </a:cubicBezTo>
                    <a:cubicBezTo>
                      <a:pt x="60" y="200"/>
                      <a:pt x="62" y="200"/>
                      <a:pt x="60" y="200"/>
                    </a:cubicBezTo>
                    <a:cubicBezTo>
                      <a:pt x="58" y="200"/>
                      <a:pt x="55" y="202"/>
                      <a:pt x="57" y="199"/>
                    </a:cubicBezTo>
                    <a:cubicBezTo>
                      <a:pt x="59" y="197"/>
                      <a:pt x="61" y="196"/>
                      <a:pt x="61" y="196"/>
                    </a:cubicBezTo>
                    <a:close/>
                    <a:moveTo>
                      <a:pt x="72" y="191"/>
                    </a:moveTo>
                    <a:cubicBezTo>
                      <a:pt x="72" y="191"/>
                      <a:pt x="72" y="191"/>
                      <a:pt x="72" y="191"/>
                    </a:cubicBezTo>
                    <a:cubicBezTo>
                      <a:pt x="73" y="191"/>
                      <a:pt x="74" y="189"/>
                      <a:pt x="75" y="190"/>
                    </a:cubicBezTo>
                    <a:cubicBezTo>
                      <a:pt x="76" y="191"/>
                      <a:pt x="78" y="192"/>
                      <a:pt x="76" y="193"/>
                    </a:cubicBezTo>
                    <a:cubicBezTo>
                      <a:pt x="74" y="194"/>
                      <a:pt x="74" y="194"/>
                      <a:pt x="73" y="195"/>
                    </a:cubicBezTo>
                    <a:cubicBezTo>
                      <a:pt x="71" y="196"/>
                      <a:pt x="69" y="197"/>
                      <a:pt x="68" y="197"/>
                    </a:cubicBezTo>
                    <a:cubicBezTo>
                      <a:pt x="67" y="197"/>
                      <a:pt x="66" y="195"/>
                      <a:pt x="67" y="195"/>
                    </a:cubicBezTo>
                    <a:cubicBezTo>
                      <a:pt x="68" y="195"/>
                      <a:pt x="69" y="194"/>
                      <a:pt x="70" y="194"/>
                    </a:cubicBezTo>
                    <a:cubicBezTo>
                      <a:pt x="70" y="193"/>
                      <a:pt x="72" y="191"/>
                      <a:pt x="72" y="191"/>
                    </a:cubicBezTo>
                    <a:close/>
                    <a:moveTo>
                      <a:pt x="78" y="171"/>
                    </a:moveTo>
                    <a:cubicBezTo>
                      <a:pt x="78" y="171"/>
                      <a:pt x="78" y="171"/>
                      <a:pt x="78" y="171"/>
                    </a:cubicBezTo>
                    <a:cubicBezTo>
                      <a:pt x="78" y="171"/>
                      <a:pt x="78" y="168"/>
                      <a:pt x="79" y="169"/>
                    </a:cubicBezTo>
                    <a:cubicBezTo>
                      <a:pt x="81" y="169"/>
                      <a:pt x="81" y="169"/>
                      <a:pt x="81" y="170"/>
                    </a:cubicBezTo>
                    <a:cubicBezTo>
                      <a:pt x="81" y="171"/>
                      <a:pt x="83" y="170"/>
                      <a:pt x="81" y="171"/>
                    </a:cubicBezTo>
                    <a:cubicBezTo>
                      <a:pt x="80" y="171"/>
                      <a:pt x="78" y="171"/>
                      <a:pt x="78" y="171"/>
                    </a:cubicBezTo>
                    <a:close/>
                    <a:moveTo>
                      <a:pt x="87" y="181"/>
                    </a:moveTo>
                    <a:cubicBezTo>
                      <a:pt x="87" y="181"/>
                      <a:pt x="87" y="181"/>
                      <a:pt x="87" y="181"/>
                    </a:cubicBezTo>
                    <a:cubicBezTo>
                      <a:pt x="87" y="181"/>
                      <a:pt x="88" y="179"/>
                      <a:pt x="89" y="179"/>
                    </a:cubicBezTo>
                    <a:cubicBezTo>
                      <a:pt x="89" y="179"/>
                      <a:pt x="90" y="179"/>
                      <a:pt x="90" y="180"/>
                    </a:cubicBezTo>
                    <a:cubicBezTo>
                      <a:pt x="90" y="181"/>
                      <a:pt x="90" y="183"/>
                      <a:pt x="89" y="183"/>
                    </a:cubicBezTo>
                    <a:cubicBezTo>
                      <a:pt x="88" y="183"/>
                      <a:pt x="88" y="184"/>
                      <a:pt x="87" y="183"/>
                    </a:cubicBezTo>
                    <a:cubicBezTo>
                      <a:pt x="86" y="183"/>
                      <a:pt x="87" y="181"/>
                      <a:pt x="87" y="181"/>
                    </a:cubicBezTo>
                    <a:close/>
                    <a:moveTo>
                      <a:pt x="82" y="177"/>
                    </a:moveTo>
                    <a:cubicBezTo>
                      <a:pt x="82" y="177"/>
                      <a:pt x="82" y="177"/>
                      <a:pt x="82" y="177"/>
                    </a:cubicBezTo>
                    <a:cubicBezTo>
                      <a:pt x="82" y="177"/>
                      <a:pt x="81" y="173"/>
                      <a:pt x="83" y="173"/>
                    </a:cubicBezTo>
                    <a:cubicBezTo>
                      <a:pt x="85" y="172"/>
                      <a:pt x="86" y="172"/>
                      <a:pt x="86" y="172"/>
                    </a:cubicBezTo>
                    <a:cubicBezTo>
                      <a:pt x="86" y="172"/>
                      <a:pt x="89" y="176"/>
                      <a:pt x="89" y="176"/>
                    </a:cubicBezTo>
                    <a:cubicBezTo>
                      <a:pt x="88" y="177"/>
                      <a:pt x="88" y="178"/>
                      <a:pt x="86" y="178"/>
                    </a:cubicBezTo>
                    <a:cubicBezTo>
                      <a:pt x="85" y="178"/>
                      <a:pt x="84" y="179"/>
                      <a:pt x="84" y="178"/>
                    </a:cubicBezTo>
                    <a:cubicBezTo>
                      <a:pt x="83" y="177"/>
                      <a:pt x="82" y="177"/>
                      <a:pt x="82" y="177"/>
                    </a:cubicBezTo>
                    <a:close/>
                    <a:moveTo>
                      <a:pt x="45" y="174"/>
                    </a:moveTo>
                    <a:cubicBezTo>
                      <a:pt x="45" y="174"/>
                      <a:pt x="45" y="174"/>
                      <a:pt x="45" y="174"/>
                    </a:cubicBezTo>
                    <a:cubicBezTo>
                      <a:pt x="46" y="174"/>
                      <a:pt x="46" y="173"/>
                      <a:pt x="46" y="175"/>
                    </a:cubicBezTo>
                    <a:cubicBezTo>
                      <a:pt x="46" y="176"/>
                      <a:pt x="46" y="177"/>
                      <a:pt x="46" y="177"/>
                    </a:cubicBezTo>
                    <a:cubicBezTo>
                      <a:pt x="46" y="177"/>
                      <a:pt x="45" y="179"/>
                      <a:pt x="44" y="178"/>
                    </a:cubicBezTo>
                    <a:cubicBezTo>
                      <a:pt x="43" y="177"/>
                      <a:pt x="43" y="176"/>
                      <a:pt x="43" y="176"/>
                    </a:cubicBezTo>
                    <a:cubicBezTo>
                      <a:pt x="45" y="174"/>
                      <a:pt x="45" y="174"/>
                      <a:pt x="45" y="174"/>
                    </a:cubicBezTo>
                    <a:close/>
                    <a:moveTo>
                      <a:pt x="53" y="164"/>
                    </a:moveTo>
                    <a:cubicBezTo>
                      <a:pt x="53" y="164"/>
                      <a:pt x="53" y="164"/>
                      <a:pt x="53" y="164"/>
                    </a:cubicBezTo>
                    <a:cubicBezTo>
                      <a:pt x="54" y="165"/>
                      <a:pt x="56" y="167"/>
                      <a:pt x="56" y="167"/>
                    </a:cubicBezTo>
                    <a:cubicBezTo>
                      <a:pt x="53" y="170"/>
                      <a:pt x="53" y="170"/>
                      <a:pt x="53" y="170"/>
                    </a:cubicBezTo>
                    <a:cubicBezTo>
                      <a:pt x="53" y="170"/>
                      <a:pt x="50" y="171"/>
                      <a:pt x="50" y="172"/>
                    </a:cubicBezTo>
                    <a:cubicBezTo>
                      <a:pt x="49" y="172"/>
                      <a:pt x="51" y="175"/>
                      <a:pt x="49" y="174"/>
                    </a:cubicBezTo>
                    <a:cubicBezTo>
                      <a:pt x="47" y="173"/>
                      <a:pt x="46" y="171"/>
                      <a:pt x="47" y="171"/>
                    </a:cubicBezTo>
                    <a:cubicBezTo>
                      <a:pt x="48" y="170"/>
                      <a:pt x="48" y="170"/>
                      <a:pt x="49" y="169"/>
                    </a:cubicBezTo>
                    <a:cubicBezTo>
                      <a:pt x="50" y="168"/>
                      <a:pt x="52" y="165"/>
                      <a:pt x="52" y="165"/>
                    </a:cubicBezTo>
                    <a:cubicBezTo>
                      <a:pt x="53" y="164"/>
                      <a:pt x="53" y="164"/>
                      <a:pt x="53" y="164"/>
                    </a:cubicBezTo>
                    <a:close/>
                    <a:moveTo>
                      <a:pt x="58" y="150"/>
                    </a:moveTo>
                    <a:cubicBezTo>
                      <a:pt x="58" y="150"/>
                      <a:pt x="58" y="150"/>
                      <a:pt x="58" y="150"/>
                    </a:cubicBezTo>
                    <a:cubicBezTo>
                      <a:pt x="58" y="150"/>
                      <a:pt x="60" y="150"/>
                      <a:pt x="61" y="151"/>
                    </a:cubicBezTo>
                    <a:cubicBezTo>
                      <a:pt x="61" y="151"/>
                      <a:pt x="62" y="154"/>
                      <a:pt x="62" y="154"/>
                    </a:cubicBezTo>
                    <a:cubicBezTo>
                      <a:pt x="62" y="154"/>
                      <a:pt x="63" y="155"/>
                      <a:pt x="62" y="156"/>
                    </a:cubicBezTo>
                    <a:cubicBezTo>
                      <a:pt x="61" y="157"/>
                      <a:pt x="59" y="158"/>
                      <a:pt x="59" y="158"/>
                    </a:cubicBezTo>
                    <a:cubicBezTo>
                      <a:pt x="59" y="163"/>
                      <a:pt x="59" y="163"/>
                      <a:pt x="59" y="163"/>
                    </a:cubicBezTo>
                    <a:cubicBezTo>
                      <a:pt x="58" y="165"/>
                      <a:pt x="58" y="165"/>
                      <a:pt x="58" y="165"/>
                    </a:cubicBezTo>
                    <a:cubicBezTo>
                      <a:pt x="55" y="164"/>
                      <a:pt x="55" y="164"/>
                      <a:pt x="55" y="164"/>
                    </a:cubicBezTo>
                    <a:cubicBezTo>
                      <a:pt x="55" y="158"/>
                      <a:pt x="55" y="158"/>
                      <a:pt x="55" y="158"/>
                    </a:cubicBezTo>
                    <a:cubicBezTo>
                      <a:pt x="54" y="155"/>
                      <a:pt x="54" y="155"/>
                      <a:pt x="54" y="155"/>
                    </a:cubicBezTo>
                    <a:cubicBezTo>
                      <a:pt x="57" y="152"/>
                      <a:pt x="57" y="152"/>
                      <a:pt x="57" y="152"/>
                    </a:cubicBezTo>
                    <a:cubicBezTo>
                      <a:pt x="58" y="150"/>
                      <a:pt x="58" y="150"/>
                      <a:pt x="58" y="150"/>
                    </a:cubicBezTo>
                    <a:close/>
                    <a:moveTo>
                      <a:pt x="60" y="142"/>
                    </a:moveTo>
                    <a:cubicBezTo>
                      <a:pt x="60" y="142"/>
                      <a:pt x="60" y="142"/>
                      <a:pt x="60" y="142"/>
                    </a:cubicBezTo>
                    <a:cubicBezTo>
                      <a:pt x="60" y="142"/>
                      <a:pt x="62" y="141"/>
                      <a:pt x="63" y="142"/>
                    </a:cubicBezTo>
                    <a:cubicBezTo>
                      <a:pt x="64" y="143"/>
                      <a:pt x="64" y="141"/>
                      <a:pt x="65" y="143"/>
                    </a:cubicBezTo>
                    <a:cubicBezTo>
                      <a:pt x="66" y="145"/>
                      <a:pt x="67" y="145"/>
                      <a:pt x="66" y="146"/>
                    </a:cubicBezTo>
                    <a:cubicBezTo>
                      <a:pt x="66" y="147"/>
                      <a:pt x="66" y="148"/>
                      <a:pt x="65" y="149"/>
                    </a:cubicBezTo>
                    <a:cubicBezTo>
                      <a:pt x="64" y="150"/>
                      <a:pt x="65" y="151"/>
                      <a:pt x="63" y="150"/>
                    </a:cubicBezTo>
                    <a:cubicBezTo>
                      <a:pt x="61" y="149"/>
                      <a:pt x="61" y="149"/>
                      <a:pt x="60" y="148"/>
                    </a:cubicBezTo>
                    <a:cubicBezTo>
                      <a:pt x="59" y="147"/>
                      <a:pt x="59" y="147"/>
                      <a:pt x="59" y="147"/>
                    </a:cubicBezTo>
                    <a:cubicBezTo>
                      <a:pt x="60" y="142"/>
                      <a:pt x="60" y="142"/>
                      <a:pt x="60" y="142"/>
                    </a:cubicBezTo>
                    <a:close/>
                    <a:moveTo>
                      <a:pt x="69" y="132"/>
                    </a:moveTo>
                    <a:cubicBezTo>
                      <a:pt x="69" y="132"/>
                      <a:pt x="69" y="132"/>
                      <a:pt x="69" y="132"/>
                    </a:cubicBezTo>
                    <a:cubicBezTo>
                      <a:pt x="69" y="132"/>
                      <a:pt x="70" y="131"/>
                      <a:pt x="69" y="133"/>
                    </a:cubicBezTo>
                    <a:cubicBezTo>
                      <a:pt x="67" y="136"/>
                      <a:pt x="67" y="137"/>
                      <a:pt x="68" y="137"/>
                    </a:cubicBezTo>
                    <a:cubicBezTo>
                      <a:pt x="68" y="137"/>
                      <a:pt x="69" y="137"/>
                      <a:pt x="69" y="137"/>
                    </a:cubicBezTo>
                    <a:cubicBezTo>
                      <a:pt x="69" y="141"/>
                      <a:pt x="69" y="141"/>
                      <a:pt x="69" y="141"/>
                    </a:cubicBezTo>
                    <a:cubicBezTo>
                      <a:pt x="69" y="141"/>
                      <a:pt x="69" y="142"/>
                      <a:pt x="66" y="141"/>
                    </a:cubicBezTo>
                    <a:cubicBezTo>
                      <a:pt x="63" y="141"/>
                      <a:pt x="61" y="140"/>
                      <a:pt x="61" y="140"/>
                    </a:cubicBezTo>
                    <a:cubicBezTo>
                      <a:pt x="58" y="137"/>
                      <a:pt x="58" y="137"/>
                      <a:pt x="58" y="137"/>
                    </a:cubicBezTo>
                    <a:cubicBezTo>
                      <a:pt x="58" y="137"/>
                      <a:pt x="57" y="136"/>
                      <a:pt x="59" y="134"/>
                    </a:cubicBezTo>
                    <a:cubicBezTo>
                      <a:pt x="60" y="132"/>
                      <a:pt x="63" y="133"/>
                      <a:pt x="63" y="133"/>
                    </a:cubicBezTo>
                    <a:cubicBezTo>
                      <a:pt x="63" y="133"/>
                      <a:pt x="64" y="135"/>
                      <a:pt x="65" y="133"/>
                    </a:cubicBezTo>
                    <a:cubicBezTo>
                      <a:pt x="66" y="131"/>
                      <a:pt x="66" y="129"/>
                      <a:pt x="67" y="130"/>
                    </a:cubicBezTo>
                    <a:cubicBezTo>
                      <a:pt x="68" y="131"/>
                      <a:pt x="69" y="132"/>
                      <a:pt x="69" y="132"/>
                    </a:cubicBezTo>
                    <a:close/>
                    <a:moveTo>
                      <a:pt x="77" y="121"/>
                    </a:moveTo>
                    <a:cubicBezTo>
                      <a:pt x="77" y="121"/>
                      <a:pt x="77" y="121"/>
                      <a:pt x="77" y="121"/>
                    </a:cubicBezTo>
                    <a:cubicBezTo>
                      <a:pt x="76" y="120"/>
                      <a:pt x="76" y="118"/>
                      <a:pt x="76" y="118"/>
                    </a:cubicBezTo>
                    <a:cubicBezTo>
                      <a:pt x="77" y="116"/>
                      <a:pt x="77" y="116"/>
                      <a:pt x="77" y="116"/>
                    </a:cubicBezTo>
                    <a:cubicBezTo>
                      <a:pt x="77" y="116"/>
                      <a:pt x="75" y="114"/>
                      <a:pt x="75" y="113"/>
                    </a:cubicBezTo>
                    <a:cubicBezTo>
                      <a:pt x="75" y="112"/>
                      <a:pt x="75" y="110"/>
                      <a:pt x="77" y="109"/>
                    </a:cubicBezTo>
                    <a:cubicBezTo>
                      <a:pt x="78" y="108"/>
                      <a:pt x="79" y="106"/>
                      <a:pt x="80" y="106"/>
                    </a:cubicBezTo>
                    <a:cubicBezTo>
                      <a:pt x="80" y="107"/>
                      <a:pt x="80" y="107"/>
                      <a:pt x="81" y="109"/>
                    </a:cubicBezTo>
                    <a:cubicBezTo>
                      <a:pt x="82" y="110"/>
                      <a:pt x="82" y="112"/>
                      <a:pt x="83" y="111"/>
                    </a:cubicBezTo>
                    <a:cubicBezTo>
                      <a:pt x="84" y="110"/>
                      <a:pt x="84" y="109"/>
                      <a:pt x="85" y="108"/>
                    </a:cubicBezTo>
                    <a:cubicBezTo>
                      <a:pt x="86" y="107"/>
                      <a:pt x="87" y="104"/>
                      <a:pt x="87" y="104"/>
                    </a:cubicBezTo>
                    <a:cubicBezTo>
                      <a:pt x="87" y="104"/>
                      <a:pt x="89" y="105"/>
                      <a:pt x="90" y="104"/>
                    </a:cubicBezTo>
                    <a:cubicBezTo>
                      <a:pt x="92" y="103"/>
                      <a:pt x="90" y="103"/>
                      <a:pt x="93" y="102"/>
                    </a:cubicBezTo>
                    <a:cubicBezTo>
                      <a:pt x="96" y="102"/>
                      <a:pt x="97" y="102"/>
                      <a:pt x="98" y="100"/>
                    </a:cubicBezTo>
                    <a:cubicBezTo>
                      <a:pt x="99" y="99"/>
                      <a:pt x="99" y="100"/>
                      <a:pt x="100" y="99"/>
                    </a:cubicBezTo>
                    <a:cubicBezTo>
                      <a:pt x="101" y="98"/>
                      <a:pt x="102" y="97"/>
                      <a:pt x="103" y="97"/>
                    </a:cubicBezTo>
                    <a:cubicBezTo>
                      <a:pt x="104" y="98"/>
                      <a:pt x="105" y="99"/>
                      <a:pt x="105" y="100"/>
                    </a:cubicBezTo>
                    <a:cubicBezTo>
                      <a:pt x="105" y="101"/>
                      <a:pt x="106" y="103"/>
                      <a:pt x="105" y="104"/>
                    </a:cubicBezTo>
                    <a:cubicBezTo>
                      <a:pt x="104" y="105"/>
                      <a:pt x="104" y="106"/>
                      <a:pt x="103" y="106"/>
                    </a:cubicBezTo>
                    <a:cubicBezTo>
                      <a:pt x="102" y="107"/>
                      <a:pt x="99" y="109"/>
                      <a:pt x="99" y="109"/>
                    </a:cubicBezTo>
                    <a:cubicBezTo>
                      <a:pt x="99" y="109"/>
                      <a:pt x="99" y="111"/>
                      <a:pt x="100" y="111"/>
                    </a:cubicBezTo>
                    <a:cubicBezTo>
                      <a:pt x="101" y="111"/>
                      <a:pt x="103" y="108"/>
                      <a:pt x="103" y="110"/>
                    </a:cubicBezTo>
                    <a:cubicBezTo>
                      <a:pt x="102" y="112"/>
                      <a:pt x="105" y="113"/>
                      <a:pt x="102" y="114"/>
                    </a:cubicBezTo>
                    <a:cubicBezTo>
                      <a:pt x="100" y="114"/>
                      <a:pt x="98" y="113"/>
                      <a:pt x="98" y="113"/>
                    </a:cubicBezTo>
                    <a:cubicBezTo>
                      <a:pt x="96" y="116"/>
                      <a:pt x="96" y="116"/>
                      <a:pt x="96" y="116"/>
                    </a:cubicBezTo>
                    <a:cubicBezTo>
                      <a:pt x="96" y="116"/>
                      <a:pt x="94" y="115"/>
                      <a:pt x="94" y="116"/>
                    </a:cubicBezTo>
                    <a:cubicBezTo>
                      <a:pt x="94" y="117"/>
                      <a:pt x="95" y="119"/>
                      <a:pt x="95" y="119"/>
                    </a:cubicBezTo>
                    <a:cubicBezTo>
                      <a:pt x="93" y="121"/>
                      <a:pt x="93" y="121"/>
                      <a:pt x="93" y="121"/>
                    </a:cubicBezTo>
                    <a:cubicBezTo>
                      <a:pt x="93" y="121"/>
                      <a:pt x="90" y="120"/>
                      <a:pt x="90" y="121"/>
                    </a:cubicBezTo>
                    <a:cubicBezTo>
                      <a:pt x="91" y="122"/>
                      <a:pt x="92" y="124"/>
                      <a:pt x="92" y="124"/>
                    </a:cubicBezTo>
                    <a:cubicBezTo>
                      <a:pt x="92" y="124"/>
                      <a:pt x="92" y="126"/>
                      <a:pt x="90" y="126"/>
                    </a:cubicBezTo>
                    <a:cubicBezTo>
                      <a:pt x="88" y="126"/>
                      <a:pt x="86" y="126"/>
                      <a:pt x="85" y="126"/>
                    </a:cubicBezTo>
                    <a:cubicBezTo>
                      <a:pt x="84" y="125"/>
                      <a:pt x="84" y="125"/>
                      <a:pt x="84" y="125"/>
                    </a:cubicBezTo>
                    <a:cubicBezTo>
                      <a:pt x="83" y="128"/>
                      <a:pt x="83" y="128"/>
                      <a:pt x="83" y="128"/>
                    </a:cubicBezTo>
                    <a:cubicBezTo>
                      <a:pt x="83" y="128"/>
                      <a:pt x="84" y="129"/>
                      <a:pt x="83" y="130"/>
                    </a:cubicBezTo>
                    <a:cubicBezTo>
                      <a:pt x="82" y="131"/>
                      <a:pt x="79" y="131"/>
                      <a:pt x="79" y="131"/>
                    </a:cubicBezTo>
                    <a:cubicBezTo>
                      <a:pt x="79" y="131"/>
                      <a:pt x="78" y="131"/>
                      <a:pt x="78" y="131"/>
                    </a:cubicBezTo>
                    <a:cubicBezTo>
                      <a:pt x="78" y="132"/>
                      <a:pt x="77" y="134"/>
                      <a:pt x="76" y="134"/>
                    </a:cubicBezTo>
                    <a:cubicBezTo>
                      <a:pt x="75" y="133"/>
                      <a:pt x="73" y="132"/>
                      <a:pt x="72" y="131"/>
                    </a:cubicBezTo>
                    <a:cubicBezTo>
                      <a:pt x="72" y="130"/>
                      <a:pt x="71" y="126"/>
                      <a:pt x="73" y="127"/>
                    </a:cubicBezTo>
                    <a:cubicBezTo>
                      <a:pt x="75" y="127"/>
                      <a:pt x="77" y="128"/>
                      <a:pt x="77" y="126"/>
                    </a:cubicBezTo>
                    <a:cubicBezTo>
                      <a:pt x="77" y="124"/>
                      <a:pt x="76" y="123"/>
                      <a:pt x="76" y="123"/>
                    </a:cubicBezTo>
                    <a:cubicBezTo>
                      <a:pt x="77" y="121"/>
                      <a:pt x="77" y="121"/>
                      <a:pt x="77" y="121"/>
                    </a:cubicBezTo>
                    <a:close/>
                    <a:moveTo>
                      <a:pt x="267" y="15"/>
                    </a:moveTo>
                    <a:cubicBezTo>
                      <a:pt x="267" y="15"/>
                      <a:pt x="267" y="15"/>
                      <a:pt x="267" y="15"/>
                    </a:cubicBezTo>
                    <a:cubicBezTo>
                      <a:pt x="268" y="15"/>
                      <a:pt x="271" y="16"/>
                      <a:pt x="271" y="15"/>
                    </a:cubicBezTo>
                    <a:cubicBezTo>
                      <a:pt x="271" y="15"/>
                      <a:pt x="272" y="13"/>
                      <a:pt x="272" y="13"/>
                    </a:cubicBezTo>
                    <a:cubicBezTo>
                      <a:pt x="271" y="12"/>
                      <a:pt x="270" y="11"/>
                      <a:pt x="269" y="12"/>
                    </a:cubicBezTo>
                    <a:cubicBezTo>
                      <a:pt x="268" y="12"/>
                      <a:pt x="267" y="13"/>
                      <a:pt x="267" y="13"/>
                    </a:cubicBezTo>
                    <a:cubicBezTo>
                      <a:pt x="267" y="14"/>
                      <a:pt x="267" y="15"/>
                      <a:pt x="267" y="15"/>
                    </a:cubicBezTo>
                    <a:close/>
                    <a:moveTo>
                      <a:pt x="235" y="32"/>
                    </a:moveTo>
                    <a:cubicBezTo>
                      <a:pt x="235" y="32"/>
                      <a:pt x="235" y="32"/>
                      <a:pt x="235" y="32"/>
                    </a:cubicBezTo>
                    <a:cubicBezTo>
                      <a:pt x="236" y="32"/>
                      <a:pt x="237" y="30"/>
                      <a:pt x="237" y="31"/>
                    </a:cubicBezTo>
                    <a:cubicBezTo>
                      <a:pt x="237" y="33"/>
                      <a:pt x="238" y="33"/>
                      <a:pt x="237" y="34"/>
                    </a:cubicBezTo>
                    <a:cubicBezTo>
                      <a:pt x="236" y="34"/>
                      <a:pt x="234" y="36"/>
                      <a:pt x="233" y="35"/>
                    </a:cubicBezTo>
                    <a:cubicBezTo>
                      <a:pt x="233" y="35"/>
                      <a:pt x="234" y="31"/>
                      <a:pt x="234" y="31"/>
                    </a:cubicBezTo>
                    <a:cubicBezTo>
                      <a:pt x="235" y="32"/>
                      <a:pt x="235" y="32"/>
                      <a:pt x="235" y="32"/>
                    </a:cubicBezTo>
                    <a:close/>
                    <a:moveTo>
                      <a:pt x="254" y="34"/>
                    </a:moveTo>
                    <a:cubicBezTo>
                      <a:pt x="254" y="34"/>
                      <a:pt x="254" y="34"/>
                      <a:pt x="254" y="34"/>
                    </a:cubicBezTo>
                    <a:cubicBezTo>
                      <a:pt x="254" y="34"/>
                      <a:pt x="254" y="35"/>
                      <a:pt x="252" y="34"/>
                    </a:cubicBezTo>
                    <a:cubicBezTo>
                      <a:pt x="249" y="34"/>
                      <a:pt x="248" y="35"/>
                      <a:pt x="248" y="33"/>
                    </a:cubicBezTo>
                    <a:cubicBezTo>
                      <a:pt x="248" y="32"/>
                      <a:pt x="249" y="31"/>
                      <a:pt x="247" y="30"/>
                    </a:cubicBezTo>
                    <a:cubicBezTo>
                      <a:pt x="245" y="30"/>
                      <a:pt x="245" y="30"/>
                      <a:pt x="245" y="30"/>
                    </a:cubicBezTo>
                    <a:cubicBezTo>
                      <a:pt x="245" y="30"/>
                      <a:pt x="244" y="28"/>
                      <a:pt x="245" y="27"/>
                    </a:cubicBezTo>
                    <a:cubicBezTo>
                      <a:pt x="247" y="25"/>
                      <a:pt x="247" y="26"/>
                      <a:pt x="248" y="26"/>
                    </a:cubicBezTo>
                    <a:cubicBezTo>
                      <a:pt x="250" y="26"/>
                      <a:pt x="249" y="26"/>
                      <a:pt x="251" y="27"/>
                    </a:cubicBezTo>
                    <a:cubicBezTo>
                      <a:pt x="253" y="27"/>
                      <a:pt x="254" y="28"/>
                      <a:pt x="254" y="26"/>
                    </a:cubicBezTo>
                    <a:cubicBezTo>
                      <a:pt x="254" y="25"/>
                      <a:pt x="255" y="25"/>
                      <a:pt x="253" y="23"/>
                    </a:cubicBezTo>
                    <a:cubicBezTo>
                      <a:pt x="252" y="21"/>
                      <a:pt x="252" y="22"/>
                      <a:pt x="251" y="21"/>
                    </a:cubicBezTo>
                    <a:cubicBezTo>
                      <a:pt x="250" y="19"/>
                      <a:pt x="248" y="17"/>
                      <a:pt x="249" y="16"/>
                    </a:cubicBezTo>
                    <a:cubicBezTo>
                      <a:pt x="249" y="15"/>
                      <a:pt x="248" y="15"/>
                      <a:pt x="250" y="13"/>
                    </a:cubicBezTo>
                    <a:cubicBezTo>
                      <a:pt x="253" y="12"/>
                      <a:pt x="255" y="10"/>
                      <a:pt x="256" y="10"/>
                    </a:cubicBezTo>
                    <a:cubicBezTo>
                      <a:pt x="257" y="10"/>
                      <a:pt x="258" y="10"/>
                      <a:pt x="258" y="11"/>
                    </a:cubicBezTo>
                    <a:cubicBezTo>
                      <a:pt x="258" y="13"/>
                      <a:pt x="258" y="14"/>
                      <a:pt x="257" y="15"/>
                    </a:cubicBezTo>
                    <a:cubicBezTo>
                      <a:pt x="256" y="15"/>
                      <a:pt x="256" y="16"/>
                      <a:pt x="256" y="16"/>
                    </a:cubicBezTo>
                    <a:cubicBezTo>
                      <a:pt x="256" y="16"/>
                      <a:pt x="255" y="19"/>
                      <a:pt x="257" y="19"/>
                    </a:cubicBezTo>
                    <a:cubicBezTo>
                      <a:pt x="259" y="18"/>
                      <a:pt x="260" y="16"/>
                      <a:pt x="260" y="15"/>
                    </a:cubicBezTo>
                    <a:cubicBezTo>
                      <a:pt x="261" y="14"/>
                      <a:pt x="262" y="15"/>
                      <a:pt x="261" y="13"/>
                    </a:cubicBezTo>
                    <a:cubicBezTo>
                      <a:pt x="261" y="11"/>
                      <a:pt x="260" y="10"/>
                      <a:pt x="261" y="10"/>
                    </a:cubicBezTo>
                    <a:cubicBezTo>
                      <a:pt x="262" y="10"/>
                      <a:pt x="263" y="12"/>
                      <a:pt x="264" y="10"/>
                    </a:cubicBezTo>
                    <a:cubicBezTo>
                      <a:pt x="266" y="7"/>
                      <a:pt x="266" y="6"/>
                      <a:pt x="266" y="6"/>
                    </a:cubicBezTo>
                    <a:cubicBezTo>
                      <a:pt x="266" y="6"/>
                      <a:pt x="265" y="6"/>
                      <a:pt x="267" y="5"/>
                    </a:cubicBezTo>
                    <a:cubicBezTo>
                      <a:pt x="269" y="4"/>
                      <a:pt x="268" y="3"/>
                      <a:pt x="269" y="2"/>
                    </a:cubicBezTo>
                    <a:cubicBezTo>
                      <a:pt x="270" y="1"/>
                      <a:pt x="268" y="0"/>
                      <a:pt x="271" y="0"/>
                    </a:cubicBezTo>
                    <a:cubicBezTo>
                      <a:pt x="273" y="1"/>
                      <a:pt x="273" y="1"/>
                      <a:pt x="274" y="2"/>
                    </a:cubicBezTo>
                    <a:cubicBezTo>
                      <a:pt x="275" y="2"/>
                      <a:pt x="273" y="6"/>
                      <a:pt x="272" y="6"/>
                    </a:cubicBezTo>
                    <a:cubicBezTo>
                      <a:pt x="271" y="6"/>
                      <a:pt x="271" y="5"/>
                      <a:pt x="269" y="6"/>
                    </a:cubicBezTo>
                    <a:cubicBezTo>
                      <a:pt x="268" y="7"/>
                      <a:pt x="270" y="9"/>
                      <a:pt x="269" y="10"/>
                    </a:cubicBezTo>
                    <a:cubicBezTo>
                      <a:pt x="268" y="11"/>
                      <a:pt x="267" y="10"/>
                      <a:pt x="266" y="11"/>
                    </a:cubicBezTo>
                    <a:cubicBezTo>
                      <a:pt x="265" y="12"/>
                      <a:pt x="265" y="12"/>
                      <a:pt x="265" y="13"/>
                    </a:cubicBezTo>
                    <a:cubicBezTo>
                      <a:pt x="265" y="14"/>
                      <a:pt x="264" y="15"/>
                      <a:pt x="263" y="16"/>
                    </a:cubicBezTo>
                    <a:cubicBezTo>
                      <a:pt x="263" y="16"/>
                      <a:pt x="260" y="14"/>
                      <a:pt x="263" y="16"/>
                    </a:cubicBezTo>
                    <a:cubicBezTo>
                      <a:pt x="266" y="18"/>
                      <a:pt x="267" y="18"/>
                      <a:pt x="266" y="19"/>
                    </a:cubicBezTo>
                    <a:cubicBezTo>
                      <a:pt x="265" y="19"/>
                      <a:pt x="263" y="19"/>
                      <a:pt x="262" y="20"/>
                    </a:cubicBezTo>
                    <a:cubicBezTo>
                      <a:pt x="261" y="20"/>
                      <a:pt x="260" y="21"/>
                      <a:pt x="262" y="22"/>
                    </a:cubicBezTo>
                    <a:cubicBezTo>
                      <a:pt x="264" y="23"/>
                      <a:pt x="263" y="23"/>
                      <a:pt x="264" y="23"/>
                    </a:cubicBezTo>
                    <a:cubicBezTo>
                      <a:pt x="265" y="22"/>
                      <a:pt x="270" y="22"/>
                      <a:pt x="270" y="23"/>
                    </a:cubicBezTo>
                    <a:cubicBezTo>
                      <a:pt x="269" y="25"/>
                      <a:pt x="270" y="25"/>
                      <a:pt x="268" y="26"/>
                    </a:cubicBezTo>
                    <a:cubicBezTo>
                      <a:pt x="265" y="27"/>
                      <a:pt x="263" y="26"/>
                      <a:pt x="262" y="25"/>
                    </a:cubicBezTo>
                    <a:cubicBezTo>
                      <a:pt x="261" y="25"/>
                      <a:pt x="261" y="23"/>
                      <a:pt x="261" y="26"/>
                    </a:cubicBezTo>
                    <a:cubicBezTo>
                      <a:pt x="262" y="29"/>
                      <a:pt x="264" y="29"/>
                      <a:pt x="263" y="29"/>
                    </a:cubicBezTo>
                    <a:cubicBezTo>
                      <a:pt x="261" y="29"/>
                      <a:pt x="259" y="29"/>
                      <a:pt x="259" y="29"/>
                    </a:cubicBezTo>
                    <a:cubicBezTo>
                      <a:pt x="259" y="29"/>
                      <a:pt x="258" y="27"/>
                      <a:pt x="259" y="30"/>
                    </a:cubicBezTo>
                    <a:cubicBezTo>
                      <a:pt x="260" y="33"/>
                      <a:pt x="260" y="33"/>
                      <a:pt x="260" y="33"/>
                    </a:cubicBezTo>
                    <a:cubicBezTo>
                      <a:pt x="260" y="33"/>
                      <a:pt x="258" y="34"/>
                      <a:pt x="258" y="34"/>
                    </a:cubicBezTo>
                    <a:cubicBezTo>
                      <a:pt x="258" y="35"/>
                      <a:pt x="259" y="37"/>
                      <a:pt x="260" y="38"/>
                    </a:cubicBezTo>
                    <a:cubicBezTo>
                      <a:pt x="260" y="38"/>
                      <a:pt x="259" y="42"/>
                      <a:pt x="258" y="42"/>
                    </a:cubicBezTo>
                    <a:cubicBezTo>
                      <a:pt x="258" y="42"/>
                      <a:pt x="258" y="43"/>
                      <a:pt x="257" y="44"/>
                    </a:cubicBezTo>
                    <a:cubicBezTo>
                      <a:pt x="256" y="45"/>
                      <a:pt x="255" y="46"/>
                      <a:pt x="255" y="46"/>
                    </a:cubicBezTo>
                    <a:cubicBezTo>
                      <a:pt x="253" y="52"/>
                      <a:pt x="253" y="52"/>
                      <a:pt x="253" y="52"/>
                    </a:cubicBezTo>
                    <a:cubicBezTo>
                      <a:pt x="253" y="52"/>
                      <a:pt x="252" y="54"/>
                      <a:pt x="251" y="52"/>
                    </a:cubicBezTo>
                    <a:cubicBezTo>
                      <a:pt x="251" y="50"/>
                      <a:pt x="250" y="50"/>
                      <a:pt x="251" y="49"/>
                    </a:cubicBezTo>
                    <a:cubicBezTo>
                      <a:pt x="252" y="49"/>
                      <a:pt x="252" y="47"/>
                      <a:pt x="253" y="46"/>
                    </a:cubicBezTo>
                    <a:cubicBezTo>
                      <a:pt x="253" y="45"/>
                      <a:pt x="254" y="41"/>
                      <a:pt x="254" y="41"/>
                    </a:cubicBezTo>
                    <a:cubicBezTo>
                      <a:pt x="254" y="41"/>
                      <a:pt x="256" y="41"/>
                      <a:pt x="257" y="40"/>
                    </a:cubicBezTo>
                    <a:cubicBezTo>
                      <a:pt x="257" y="40"/>
                      <a:pt x="255" y="36"/>
                      <a:pt x="255" y="36"/>
                    </a:cubicBezTo>
                    <a:cubicBezTo>
                      <a:pt x="256" y="34"/>
                      <a:pt x="256" y="34"/>
                      <a:pt x="256" y="34"/>
                    </a:cubicBezTo>
                    <a:cubicBezTo>
                      <a:pt x="254" y="34"/>
                      <a:pt x="254" y="34"/>
                      <a:pt x="254" y="34"/>
                    </a:cubicBezTo>
                    <a:close/>
                    <a:moveTo>
                      <a:pt x="239" y="67"/>
                    </a:moveTo>
                    <a:cubicBezTo>
                      <a:pt x="239" y="67"/>
                      <a:pt x="239" y="67"/>
                      <a:pt x="239" y="67"/>
                    </a:cubicBezTo>
                    <a:cubicBezTo>
                      <a:pt x="239" y="67"/>
                      <a:pt x="242" y="63"/>
                      <a:pt x="243" y="64"/>
                    </a:cubicBezTo>
                    <a:cubicBezTo>
                      <a:pt x="243" y="64"/>
                      <a:pt x="243" y="65"/>
                      <a:pt x="243" y="66"/>
                    </a:cubicBezTo>
                    <a:cubicBezTo>
                      <a:pt x="243" y="66"/>
                      <a:pt x="244" y="68"/>
                      <a:pt x="243" y="68"/>
                    </a:cubicBezTo>
                    <a:cubicBezTo>
                      <a:pt x="242" y="68"/>
                      <a:pt x="241" y="68"/>
                      <a:pt x="240" y="68"/>
                    </a:cubicBezTo>
                    <a:cubicBezTo>
                      <a:pt x="240" y="68"/>
                      <a:pt x="239" y="67"/>
                      <a:pt x="239" y="67"/>
                    </a:cubicBezTo>
                    <a:close/>
                    <a:moveTo>
                      <a:pt x="196" y="98"/>
                    </a:moveTo>
                    <a:cubicBezTo>
                      <a:pt x="196" y="98"/>
                      <a:pt x="196" y="98"/>
                      <a:pt x="196" y="98"/>
                    </a:cubicBezTo>
                    <a:cubicBezTo>
                      <a:pt x="198" y="96"/>
                      <a:pt x="198" y="96"/>
                      <a:pt x="198" y="96"/>
                    </a:cubicBezTo>
                    <a:cubicBezTo>
                      <a:pt x="201" y="97"/>
                      <a:pt x="201" y="97"/>
                      <a:pt x="201" y="97"/>
                    </a:cubicBezTo>
                    <a:cubicBezTo>
                      <a:pt x="201" y="97"/>
                      <a:pt x="202" y="95"/>
                      <a:pt x="202" y="97"/>
                    </a:cubicBezTo>
                    <a:cubicBezTo>
                      <a:pt x="201" y="99"/>
                      <a:pt x="199" y="102"/>
                      <a:pt x="199" y="102"/>
                    </a:cubicBezTo>
                    <a:cubicBezTo>
                      <a:pt x="199" y="102"/>
                      <a:pt x="200" y="102"/>
                      <a:pt x="198" y="103"/>
                    </a:cubicBezTo>
                    <a:cubicBezTo>
                      <a:pt x="196" y="104"/>
                      <a:pt x="196" y="105"/>
                      <a:pt x="195" y="103"/>
                    </a:cubicBezTo>
                    <a:cubicBezTo>
                      <a:pt x="194" y="102"/>
                      <a:pt x="193" y="102"/>
                      <a:pt x="193" y="101"/>
                    </a:cubicBezTo>
                    <a:cubicBezTo>
                      <a:pt x="194" y="100"/>
                      <a:pt x="194" y="98"/>
                      <a:pt x="194" y="98"/>
                    </a:cubicBezTo>
                    <a:cubicBezTo>
                      <a:pt x="196" y="98"/>
                      <a:pt x="196" y="98"/>
                      <a:pt x="196" y="98"/>
                    </a:cubicBezTo>
                    <a:close/>
                    <a:moveTo>
                      <a:pt x="217" y="72"/>
                    </a:moveTo>
                    <a:cubicBezTo>
                      <a:pt x="217" y="72"/>
                      <a:pt x="217" y="72"/>
                      <a:pt x="217" y="72"/>
                    </a:cubicBezTo>
                    <a:cubicBezTo>
                      <a:pt x="217" y="72"/>
                      <a:pt x="218" y="70"/>
                      <a:pt x="219" y="70"/>
                    </a:cubicBezTo>
                    <a:cubicBezTo>
                      <a:pt x="220" y="71"/>
                      <a:pt x="221" y="71"/>
                      <a:pt x="221" y="72"/>
                    </a:cubicBezTo>
                    <a:cubicBezTo>
                      <a:pt x="220" y="73"/>
                      <a:pt x="219" y="74"/>
                      <a:pt x="218" y="74"/>
                    </a:cubicBezTo>
                    <a:cubicBezTo>
                      <a:pt x="217" y="74"/>
                      <a:pt x="217" y="72"/>
                      <a:pt x="217" y="72"/>
                    </a:cubicBezTo>
                    <a:close/>
                    <a:moveTo>
                      <a:pt x="213" y="77"/>
                    </a:moveTo>
                    <a:cubicBezTo>
                      <a:pt x="213" y="77"/>
                      <a:pt x="213" y="77"/>
                      <a:pt x="213" y="77"/>
                    </a:cubicBezTo>
                    <a:cubicBezTo>
                      <a:pt x="213" y="77"/>
                      <a:pt x="215" y="75"/>
                      <a:pt x="216" y="76"/>
                    </a:cubicBezTo>
                    <a:cubicBezTo>
                      <a:pt x="216" y="76"/>
                      <a:pt x="217" y="76"/>
                      <a:pt x="216" y="77"/>
                    </a:cubicBezTo>
                    <a:cubicBezTo>
                      <a:pt x="216" y="78"/>
                      <a:pt x="218" y="77"/>
                      <a:pt x="215" y="78"/>
                    </a:cubicBezTo>
                    <a:cubicBezTo>
                      <a:pt x="213" y="80"/>
                      <a:pt x="214" y="81"/>
                      <a:pt x="212" y="80"/>
                    </a:cubicBezTo>
                    <a:cubicBezTo>
                      <a:pt x="211" y="79"/>
                      <a:pt x="211" y="78"/>
                      <a:pt x="211" y="77"/>
                    </a:cubicBezTo>
                    <a:cubicBezTo>
                      <a:pt x="211" y="77"/>
                      <a:pt x="212" y="75"/>
                      <a:pt x="212" y="75"/>
                    </a:cubicBezTo>
                    <a:cubicBezTo>
                      <a:pt x="213" y="76"/>
                      <a:pt x="213" y="77"/>
                      <a:pt x="213" y="77"/>
                    </a:cubicBezTo>
                    <a:close/>
                    <a:moveTo>
                      <a:pt x="205" y="80"/>
                    </a:moveTo>
                    <a:cubicBezTo>
                      <a:pt x="205" y="80"/>
                      <a:pt x="205" y="80"/>
                      <a:pt x="205" y="80"/>
                    </a:cubicBezTo>
                    <a:cubicBezTo>
                      <a:pt x="205" y="80"/>
                      <a:pt x="207" y="81"/>
                      <a:pt x="207" y="81"/>
                    </a:cubicBezTo>
                    <a:cubicBezTo>
                      <a:pt x="208" y="82"/>
                      <a:pt x="208" y="81"/>
                      <a:pt x="209" y="80"/>
                    </a:cubicBezTo>
                    <a:cubicBezTo>
                      <a:pt x="211" y="80"/>
                      <a:pt x="209" y="80"/>
                      <a:pt x="210" y="79"/>
                    </a:cubicBezTo>
                    <a:cubicBezTo>
                      <a:pt x="211" y="77"/>
                      <a:pt x="210" y="78"/>
                      <a:pt x="210" y="77"/>
                    </a:cubicBezTo>
                    <a:cubicBezTo>
                      <a:pt x="209" y="77"/>
                      <a:pt x="209" y="77"/>
                      <a:pt x="208" y="77"/>
                    </a:cubicBezTo>
                    <a:cubicBezTo>
                      <a:pt x="206" y="77"/>
                      <a:pt x="205" y="80"/>
                      <a:pt x="205" y="80"/>
                    </a:cubicBezTo>
                    <a:close/>
                    <a:moveTo>
                      <a:pt x="209" y="86"/>
                    </a:moveTo>
                    <a:cubicBezTo>
                      <a:pt x="209" y="86"/>
                      <a:pt x="209" y="86"/>
                      <a:pt x="209" y="86"/>
                    </a:cubicBezTo>
                    <a:cubicBezTo>
                      <a:pt x="209" y="86"/>
                      <a:pt x="210" y="83"/>
                      <a:pt x="211" y="83"/>
                    </a:cubicBezTo>
                    <a:cubicBezTo>
                      <a:pt x="212" y="84"/>
                      <a:pt x="212" y="83"/>
                      <a:pt x="212" y="84"/>
                    </a:cubicBezTo>
                    <a:cubicBezTo>
                      <a:pt x="212" y="85"/>
                      <a:pt x="212" y="87"/>
                      <a:pt x="211" y="87"/>
                    </a:cubicBezTo>
                    <a:cubicBezTo>
                      <a:pt x="210" y="87"/>
                      <a:pt x="209" y="86"/>
                      <a:pt x="209" y="86"/>
                    </a:cubicBezTo>
                    <a:close/>
                    <a:moveTo>
                      <a:pt x="201" y="86"/>
                    </a:moveTo>
                    <a:cubicBezTo>
                      <a:pt x="201" y="86"/>
                      <a:pt x="201" y="86"/>
                      <a:pt x="201" y="86"/>
                    </a:cubicBezTo>
                    <a:cubicBezTo>
                      <a:pt x="202" y="84"/>
                      <a:pt x="202" y="84"/>
                      <a:pt x="202" y="84"/>
                    </a:cubicBezTo>
                    <a:cubicBezTo>
                      <a:pt x="204" y="85"/>
                      <a:pt x="204" y="85"/>
                      <a:pt x="204" y="85"/>
                    </a:cubicBezTo>
                    <a:cubicBezTo>
                      <a:pt x="204" y="85"/>
                      <a:pt x="205" y="86"/>
                      <a:pt x="204" y="86"/>
                    </a:cubicBezTo>
                    <a:cubicBezTo>
                      <a:pt x="204" y="87"/>
                      <a:pt x="203" y="87"/>
                      <a:pt x="203" y="88"/>
                    </a:cubicBezTo>
                    <a:cubicBezTo>
                      <a:pt x="202" y="88"/>
                      <a:pt x="201" y="87"/>
                      <a:pt x="201" y="87"/>
                    </a:cubicBezTo>
                    <a:cubicBezTo>
                      <a:pt x="201" y="86"/>
                      <a:pt x="201" y="86"/>
                      <a:pt x="201" y="86"/>
                    </a:cubicBezTo>
                    <a:close/>
                    <a:moveTo>
                      <a:pt x="201" y="73"/>
                    </a:moveTo>
                    <a:cubicBezTo>
                      <a:pt x="201" y="73"/>
                      <a:pt x="201" y="73"/>
                      <a:pt x="201" y="73"/>
                    </a:cubicBezTo>
                    <a:cubicBezTo>
                      <a:pt x="201" y="73"/>
                      <a:pt x="203" y="70"/>
                      <a:pt x="203" y="70"/>
                    </a:cubicBezTo>
                    <a:cubicBezTo>
                      <a:pt x="204" y="70"/>
                      <a:pt x="205" y="69"/>
                      <a:pt x="205" y="71"/>
                    </a:cubicBezTo>
                    <a:cubicBezTo>
                      <a:pt x="205" y="73"/>
                      <a:pt x="207" y="75"/>
                      <a:pt x="204" y="75"/>
                    </a:cubicBezTo>
                    <a:cubicBezTo>
                      <a:pt x="202" y="75"/>
                      <a:pt x="201" y="76"/>
                      <a:pt x="201" y="75"/>
                    </a:cubicBezTo>
                    <a:cubicBezTo>
                      <a:pt x="200" y="74"/>
                      <a:pt x="201" y="73"/>
                      <a:pt x="201" y="73"/>
                    </a:cubicBezTo>
                    <a:close/>
                    <a:moveTo>
                      <a:pt x="197" y="79"/>
                    </a:moveTo>
                    <a:cubicBezTo>
                      <a:pt x="197" y="79"/>
                      <a:pt x="197" y="79"/>
                      <a:pt x="197" y="79"/>
                    </a:cubicBezTo>
                    <a:cubicBezTo>
                      <a:pt x="197" y="79"/>
                      <a:pt x="199" y="77"/>
                      <a:pt x="200" y="77"/>
                    </a:cubicBezTo>
                    <a:cubicBezTo>
                      <a:pt x="201" y="78"/>
                      <a:pt x="202" y="78"/>
                      <a:pt x="202" y="79"/>
                    </a:cubicBezTo>
                    <a:cubicBezTo>
                      <a:pt x="202" y="80"/>
                      <a:pt x="202" y="80"/>
                      <a:pt x="201" y="81"/>
                    </a:cubicBezTo>
                    <a:cubicBezTo>
                      <a:pt x="201" y="82"/>
                      <a:pt x="200" y="82"/>
                      <a:pt x="199" y="82"/>
                    </a:cubicBezTo>
                    <a:cubicBezTo>
                      <a:pt x="199" y="82"/>
                      <a:pt x="197" y="79"/>
                      <a:pt x="197" y="79"/>
                    </a:cubicBezTo>
                    <a:close/>
                    <a:moveTo>
                      <a:pt x="200" y="91"/>
                    </a:moveTo>
                    <a:cubicBezTo>
                      <a:pt x="200" y="91"/>
                      <a:pt x="200" y="91"/>
                      <a:pt x="200" y="91"/>
                    </a:cubicBezTo>
                    <a:cubicBezTo>
                      <a:pt x="200" y="91"/>
                      <a:pt x="199" y="94"/>
                      <a:pt x="199" y="95"/>
                    </a:cubicBezTo>
                    <a:cubicBezTo>
                      <a:pt x="199" y="96"/>
                      <a:pt x="202" y="96"/>
                      <a:pt x="203" y="95"/>
                    </a:cubicBezTo>
                    <a:cubicBezTo>
                      <a:pt x="203" y="95"/>
                      <a:pt x="204" y="93"/>
                      <a:pt x="204" y="93"/>
                    </a:cubicBezTo>
                    <a:cubicBezTo>
                      <a:pt x="204" y="93"/>
                      <a:pt x="203" y="91"/>
                      <a:pt x="202" y="90"/>
                    </a:cubicBezTo>
                    <a:cubicBezTo>
                      <a:pt x="201" y="89"/>
                      <a:pt x="200" y="91"/>
                      <a:pt x="200" y="91"/>
                    </a:cubicBezTo>
                    <a:close/>
                    <a:moveTo>
                      <a:pt x="191" y="88"/>
                    </a:moveTo>
                    <a:cubicBezTo>
                      <a:pt x="191" y="88"/>
                      <a:pt x="191" y="88"/>
                      <a:pt x="191" y="88"/>
                    </a:cubicBezTo>
                    <a:cubicBezTo>
                      <a:pt x="191" y="91"/>
                      <a:pt x="191" y="91"/>
                      <a:pt x="191" y="91"/>
                    </a:cubicBezTo>
                    <a:cubicBezTo>
                      <a:pt x="191" y="91"/>
                      <a:pt x="193" y="93"/>
                      <a:pt x="194" y="93"/>
                    </a:cubicBezTo>
                    <a:cubicBezTo>
                      <a:pt x="195" y="94"/>
                      <a:pt x="195" y="93"/>
                      <a:pt x="197" y="94"/>
                    </a:cubicBezTo>
                    <a:cubicBezTo>
                      <a:pt x="198" y="94"/>
                      <a:pt x="198" y="93"/>
                      <a:pt x="198" y="93"/>
                    </a:cubicBezTo>
                    <a:cubicBezTo>
                      <a:pt x="199" y="93"/>
                      <a:pt x="199" y="93"/>
                      <a:pt x="199" y="92"/>
                    </a:cubicBezTo>
                    <a:cubicBezTo>
                      <a:pt x="199" y="92"/>
                      <a:pt x="197" y="91"/>
                      <a:pt x="196" y="90"/>
                    </a:cubicBezTo>
                    <a:cubicBezTo>
                      <a:pt x="196" y="89"/>
                      <a:pt x="196" y="89"/>
                      <a:pt x="196" y="88"/>
                    </a:cubicBezTo>
                    <a:cubicBezTo>
                      <a:pt x="196" y="88"/>
                      <a:pt x="197" y="87"/>
                      <a:pt x="198" y="87"/>
                    </a:cubicBezTo>
                    <a:cubicBezTo>
                      <a:pt x="198" y="86"/>
                      <a:pt x="198" y="84"/>
                      <a:pt x="198" y="84"/>
                    </a:cubicBezTo>
                    <a:cubicBezTo>
                      <a:pt x="198" y="84"/>
                      <a:pt x="196" y="84"/>
                      <a:pt x="196" y="83"/>
                    </a:cubicBezTo>
                    <a:cubicBezTo>
                      <a:pt x="196" y="83"/>
                      <a:pt x="195" y="82"/>
                      <a:pt x="194" y="81"/>
                    </a:cubicBezTo>
                    <a:cubicBezTo>
                      <a:pt x="194" y="80"/>
                      <a:pt x="192" y="80"/>
                      <a:pt x="191" y="80"/>
                    </a:cubicBezTo>
                    <a:cubicBezTo>
                      <a:pt x="191" y="80"/>
                      <a:pt x="190" y="83"/>
                      <a:pt x="189" y="84"/>
                    </a:cubicBezTo>
                    <a:cubicBezTo>
                      <a:pt x="189" y="84"/>
                      <a:pt x="188" y="86"/>
                      <a:pt x="188" y="86"/>
                    </a:cubicBezTo>
                    <a:cubicBezTo>
                      <a:pt x="188" y="87"/>
                      <a:pt x="188" y="88"/>
                      <a:pt x="189" y="89"/>
                    </a:cubicBezTo>
                    <a:cubicBezTo>
                      <a:pt x="190" y="89"/>
                      <a:pt x="191" y="88"/>
                      <a:pt x="191" y="88"/>
                    </a:cubicBezTo>
                    <a:close/>
                    <a:moveTo>
                      <a:pt x="188" y="96"/>
                    </a:moveTo>
                    <a:cubicBezTo>
                      <a:pt x="188" y="96"/>
                      <a:pt x="188" y="96"/>
                      <a:pt x="188" y="96"/>
                    </a:cubicBezTo>
                    <a:cubicBezTo>
                      <a:pt x="187" y="96"/>
                      <a:pt x="185" y="94"/>
                      <a:pt x="185" y="94"/>
                    </a:cubicBezTo>
                    <a:cubicBezTo>
                      <a:pt x="185" y="94"/>
                      <a:pt x="187" y="93"/>
                      <a:pt x="187" y="92"/>
                    </a:cubicBezTo>
                    <a:cubicBezTo>
                      <a:pt x="188" y="92"/>
                      <a:pt x="187" y="91"/>
                      <a:pt x="189" y="91"/>
                    </a:cubicBezTo>
                    <a:cubicBezTo>
                      <a:pt x="191" y="92"/>
                      <a:pt x="191" y="93"/>
                      <a:pt x="191" y="93"/>
                    </a:cubicBezTo>
                    <a:cubicBezTo>
                      <a:pt x="191" y="93"/>
                      <a:pt x="192" y="95"/>
                      <a:pt x="192" y="96"/>
                    </a:cubicBezTo>
                    <a:cubicBezTo>
                      <a:pt x="192" y="96"/>
                      <a:pt x="192" y="97"/>
                      <a:pt x="192" y="97"/>
                    </a:cubicBezTo>
                    <a:cubicBezTo>
                      <a:pt x="192" y="98"/>
                      <a:pt x="194" y="99"/>
                      <a:pt x="191" y="99"/>
                    </a:cubicBezTo>
                    <a:cubicBezTo>
                      <a:pt x="189" y="99"/>
                      <a:pt x="189" y="99"/>
                      <a:pt x="189" y="99"/>
                    </a:cubicBezTo>
                    <a:lnTo>
                      <a:pt x="188" y="96"/>
                    </a:ln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2" name="Freeform 139"/>
              <p:cNvSpPr>
                <a:spLocks noEditPoints="1"/>
              </p:cNvSpPr>
              <p:nvPr/>
            </p:nvSpPr>
            <p:spPr bwMode="auto">
              <a:xfrm>
                <a:off x="3278971" y="3425810"/>
                <a:ext cx="1218169" cy="970596"/>
              </a:xfrm>
              <a:custGeom>
                <a:avLst/>
                <a:gdLst>
                  <a:gd name="T0" fmla="*/ 432 w 534"/>
                  <a:gd name="T1" fmla="*/ 208 h 439"/>
                  <a:gd name="T2" fmla="*/ 350 w 534"/>
                  <a:gd name="T3" fmla="*/ 268 h 439"/>
                  <a:gd name="T4" fmla="*/ 305 w 534"/>
                  <a:gd name="T5" fmla="*/ 368 h 439"/>
                  <a:gd name="T6" fmla="*/ 243 w 534"/>
                  <a:gd name="T7" fmla="*/ 412 h 439"/>
                  <a:gd name="T8" fmla="*/ 174 w 534"/>
                  <a:gd name="T9" fmla="*/ 422 h 439"/>
                  <a:gd name="T10" fmla="*/ 78 w 534"/>
                  <a:gd name="T11" fmla="*/ 433 h 439"/>
                  <a:gd name="T12" fmla="*/ 40 w 534"/>
                  <a:gd name="T13" fmla="*/ 384 h 439"/>
                  <a:gd name="T14" fmla="*/ 1 w 534"/>
                  <a:gd name="T15" fmla="*/ 348 h 439"/>
                  <a:gd name="T16" fmla="*/ 2 w 534"/>
                  <a:gd name="T17" fmla="*/ 334 h 439"/>
                  <a:gd name="T18" fmla="*/ 15 w 534"/>
                  <a:gd name="T19" fmla="*/ 321 h 439"/>
                  <a:gd name="T20" fmla="*/ 26 w 534"/>
                  <a:gd name="T21" fmla="*/ 316 h 439"/>
                  <a:gd name="T22" fmla="*/ 31 w 534"/>
                  <a:gd name="T23" fmla="*/ 307 h 439"/>
                  <a:gd name="T24" fmla="*/ 23 w 534"/>
                  <a:gd name="T25" fmla="*/ 297 h 439"/>
                  <a:gd name="T26" fmla="*/ 21 w 534"/>
                  <a:gd name="T27" fmla="*/ 287 h 439"/>
                  <a:gd name="T28" fmla="*/ 28 w 534"/>
                  <a:gd name="T29" fmla="*/ 275 h 439"/>
                  <a:gd name="T30" fmla="*/ 38 w 534"/>
                  <a:gd name="T31" fmla="*/ 268 h 439"/>
                  <a:gd name="T32" fmla="*/ 40 w 534"/>
                  <a:gd name="T33" fmla="*/ 257 h 439"/>
                  <a:gd name="T34" fmla="*/ 34 w 534"/>
                  <a:gd name="T35" fmla="*/ 251 h 439"/>
                  <a:gd name="T36" fmla="*/ 32 w 534"/>
                  <a:gd name="T37" fmla="*/ 240 h 439"/>
                  <a:gd name="T38" fmla="*/ 29 w 534"/>
                  <a:gd name="T39" fmla="*/ 230 h 439"/>
                  <a:gd name="T40" fmla="*/ 33 w 534"/>
                  <a:gd name="T41" fmla="*/ 225 h 439"/>
                  <a:gd name="T42" fmla="*/ 44 w 534"/>
                  <a:gd name="T43" fmla="*/ 227 h 439"/>
                  <a:gd name="T44" fmla="*/ 51 w 534"/>
                  <a:gd name="T45" fmla="*/ 223 h 439"/>
                  <a:gd name="T46" fmla="*/ 58 w 534"/>
                  <a:gd name="T47" fmla="*/ 213 h 439"/>
                  <a:gd name="T48" fmla="*/ 55 w 534"/>
                  <a:gd name="T49" fmla="*/ 200 h 439"/>
                  <a:gd name="T50" fmla="*/ 65 w 534"/>
                  <a:gd name="T51" fmla="*/ 195 h 439"/>
                  <a:gd name="T52" fmla="*/ 68 w 534"/>
                  <a:gd name="T53" fmla="*/ 182 h 439"/>
                  <a:gd name="T54" fmla="*/ 70 w 534"/>
                  <a:gd name="T55" fmla="*/ 169 h 439"/>
                  <a:gd name="T56" fmla="*/ 70 w 534"/>
                  <a:gd name="T57" fmla="*/ 157 h 439"/>
                  <a:gd name="T58" fmla="*/ 82 w 534"/>
                  <a:gd name="T59" fmla="*/ 149 h 439"/>
                  <a:gd name="T60" fmla="*/ 97 w 534"/>
                  <a:gd name="T61" fmla="*/ 142 h 439"/>
                  <a:gd name="T62" fmla="*/ 105 w 534"/>
                  <a:gd name="T63" fmla="*/ 130 h 439"/>
                  <a:gd name="T64" fmla="*/ 94 w 534"/>
                  <a:gd name="T65" fmla="*/ 122 h 439"/>
                  <a:gd name="T66" fmla="*/ 96 w 534"/>
                  <a:gd name="T67" fmla="*/ 112 h 439"/>
                  <a:gd name="T68" fmla="*/ 87 w 534"/>
                  <a:gd name="T69" fmla="*/ 106 h 439"/>
                  <a:gd name="T70" fmla="*/ 75 w 534"/>
                  <a:gd name="T71" fmla="*/ 103 h 439"/>
                  <a:gd name="T72" fmla="*/ 63 w 534"/>
                  <a:gd name="T73" fmla="*/ 108 h 439"/>
                  <a:gd name="T74" fmla="*/ 54 w 534"/>
                  <a:gd name="T75" fmla="*/ 108 h 439"/>
                  <a:gd name="T76" fmla="*/ 44 w 534"/>
                  <a:gd name="T77" fmla="*/ 102 h 439"/>
                  <a:gd name="T78" fmla="*/ 34 w 534"/>
                  <a:gd name="T79" fmla="*/ 102 h 439"/>
                  <a:gd name="T80" fmla="*/ 33 w 534"/>
                  <a:gd name="T81" fmla="*/ 93 h 439"/>
                  <a:gd name="T82" fmla="*/ 29 w 534"/>
                  <a:gd name="T83" fmla="*/ 84 h 439"/>
                  <a:gd name="T84" fmla="*/ 13 w 534"/>
                  <a:gd name="T85" fmla="*/ 86 h 439"/>
                  <a:gd name="T86" fmla="*/ 6 w 534"/>
                  <a:gd name="T87" fmla="*/ 77 h 439"/>
                  <a:gd name="T88" fmla="*/ 6 w 534"/>
                  <a:gd name="T89" fmla="*/ 41 h 439"/>
                  <a:gd name="T90" fmla="*/ 35 w 534"/>
                  <a:gd name="T91" fmla="*/ 17 h 439"/>
                  <a:gd name="T92" fmla="*/ 130 w 534"/>
                  <a:gd name="T93" fmla="*/ 26 h 439"/>
                  <a:gd name="T94" fmla="*/ 280 w 534"/>
                  <a:gd name="T95" fmla="*/ 72 h 439"/>
                  <a:gd name="T96" fmla="*/ 366 w 534"/>
                  <a:gd name="T97" fmla="*/ 119 h 439"/>
                  <a:gd name="T98" fmla="*/ 424 w 534"/>
                  <a:gd name="T99" fmla="*/ 134 h 439"/>
                  <a:gd name="T100" fmla="*/ 424 w 534"/>
                  <a:gd name="T101" fmla="*/ 138 h 439"/>
                  <a:gd name="T102" fmla="*/ 426 w 534"/>
                  <a:gd name="T103" fmla="*/ 141 h 439"/>
                  <a:gd name="T104" fmla="*/ 456 w 534"/>
                  <a:gd name="T105" fmla="*/ 145 h 439"/>
                  <a:gd name="T106" fmla="*/ 521 w 534"/>
                  <a:gd name="T107" fmla="*/ 289 h 439"/>
                  <a:gd name="T108" fmla="*/ 460 w 534"/>
                  <a:gd name="T109" fmla="*/ 299 h 439"/>
                  <a:gd name="T110" fmla="*/ 478 w 534"/>
                  <a:gd name="T111" fmla="*/ 282 h 439"/>
                  <a:gd name="T112" fmla="*/ 411 w 534"/>
                  <a:gd name="T113" fmla="*/ 3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4" h="439">
                    <a:moveTo>
                      <a:pt x="496" y="159"/>
                    </a:moveTo>
                    <a:cubicBezTo>
                      <a:pt x="493" y="161"/>
                      <a:pt x="492" y="156"/>
                      <a:pt x="490" y="159"/>
                    </a:cubicBezTo>
                    <a:cubicBezTo>
                      <a:pt x="487" y="163"/>
                      <a:pt x="495" y="172"/>
                      <a:pt x="492" y="177"/>
                    </a:cubicBezTo>
                    <a:cubicBezTo>
                      <a:pt x="488" y="182"/>
                      <a:pt x="480" y="189"/>
                      <a:pt x="469" y="191"/>
                    </a:cubicBezTo>
                    <a:cubicBezTo>
                      <a:pt x="464" y="192"/>
                      <a:pt x="460" y="197"/>
                      <a:pt x="456" y="196"/>
                    </a:cubicBezTo>
                    <a:cubicBezTo>
                      <a:pt x="453" y="196"/>
                      <a:pt x="446" y="203"/>
                      <a:pt x="445" y="205"/>
                    </a:cubicBezTo>
                    <a:cubicBezTo>
                      <a:pt x="443" y="208"/>
                      <a:pt x="437" y="205"/>
                      <a:pt x="432" y="208"/>
                    </a:cubicBezTo>
                    <a:cubicBezTo>
                      <a:pt x="425" y="211"/>
                      <a:pt x="429" y="207"/>
                      <a:pt x="404" y="214"/>
                    </a:cubicBezTo>
                    <a:cubicBezTo>
                      <a:pt x="399" y="215"/>
                      <a:pt x="395" y="217"/>
                      <a:pt x="391" y="218"/>
                    </a:cubicBezTo>
                    <a:cubicBezTo>
                      <a:pt x="387" y="220"/>
                      <a:pt x="383" y="219"/>
                      <a:pt x="383" y="227"/>
                    </a:cubicBezTo>
                    <a:cubicBezTo>
                      <a:pt x="384" y="231"/>
                      <a:pt x="389" y="228"/>
                      <a:pt x="388" y="232"/>
                    </a:cubicBezTo>
                    <a:cubicBezTo>
                      <a:pt x="388" y="235"/>
                      <a:pt x="381" y="234"/>
                      <a:pt x="374" y="238"/>
                    </a:cubicBezTo>
                    <a:cubicBezTo>
                      <a:pt x="371" y="240"/>
                      <a:pt x="369" y="247"/>
                      <a:pt x="367" y="249"/>
                    </a:cubicBezTo>
                    <a:cubicBezTo>
                      <a:pt x="357" y="255"/>
                      <a:pt x="350" y="268"/>
                      <a:pt x="350" y="268"/>
                    </a:cubicBezTo>
                    <a:cubicBezTo>
                      <a:pt x="345" y="273"/>
                      <a:pt x="339" y="277"/>
                      <a:pt x="336" y="283"/>
                    </a:cubicBezTo>
                    <a:cubicBezTo>
                      <a:pt x="329" y="296"/>
                      <a:pt x="327" y="289"/>
                      <a:pt x="331" y="305"/>
                    </a:cubicBezTo>
                    <a:cubicBezTo>
                      <a:pt x="332" y="307"/>
                      <a:pt x="332" y="314"/>
                      <a:pt x="335" y="319"/>
                    </a:cubicBezTo>
                    <a:cubicBezTo>
                      <a:pt x="340" y="326"/>
                      <a:pt x="351" y="333"/>
                      <a:pt x="348" y="335"/>
                    </a:cubicBezTo>
                    <a:cubicBezTo>
                      <a:pt x="346" y="336"/>
                      <a:pt x="334" y="344"/>
                      <a:pt x="330" y="344"/>
                    </a:cubicBezTo>
                    <a:cubicBezTo>
                      <a:pt x="324" y="345"/>
                      <a:pt x="321" y="349"/>
                      <a:pt x="313" y="358"/>
                    </a:cubicBezTo>
                    <a:cubicBezTo>
                      <a:pt x="309" y="361"/>
                      <a:pt x="308" y="364"/>
                      <a:pt x="305" y="368"/>
                    </a:cubicBezTo>
                    <a:cubicBezTo>
                      <a:pt x="300" y="374"/>
                      <a:pt x="302" y="373"/>
                      <a:pt x="298" y="380"/>
                    </a:cubicBezTo>
                    <a:cubicBezTo>
                      <a:pt x="297" y="382"/>
                      <a:pt x="298" y="389"/>
                      <a:pt x="298" y="392"/>
                    </a:cubicBezTo>
                    <a:cubicBezTo>
                      <a:pt x="288" y="393"/>
                      <a:pt x="288" y="393"/>
                      <a:pt x="288" y="393"/>
                    </a:cubicBezTo>
                    <a:cubicBezTo>
                      <a:pt x="271" y="388"/>
                      <a:pt x="271" y="388"/>
                      <a:pt x="271" y="388"/>
                    </a:cubicBezTo>
                    <a:cubicBezTo>
                      <a:pt x="261" y="397"/>
                      <a:pt x="261" y="397"/>
                      <a:pt x="261" y="397"/>
                    </a:cubicBezTo>
                    <a:cubicBezTo>
                      <a:pt x="257" y="400"/>
                      <a:pt x="251" y="398"/>
                      <a:pt x="247" y="401"/>
                    </a:cubicBezTo>
                    <a:cubicBezTo>
                      <a:pt x="247" y="401"/>
                      <a:pt x="244" y="410"/>
                      <a:pt x="243" y="412"/>
                    </a:cubicBezTo>
                    <a:cubicBezTo>
                      <a:pt x="243" y="415"/>
                      <a:pt x="236" y="423"/>
                      <a:pt x="236" y="423"/>
                    </a:cubicBezTo>
                    <a:cubicBezTo>
                      <a:pt x="235" y="424"/>
                      <a:pt x="230" y="429"/>
                      <a:pt x="228" y="430"/>
                    </a:cubicBezTo>
                    <a:cubicBezTo>
                      <a:pt x="225" y="431"/>
                      <a:pt x="223" y="423"/>
                      <a:pt x="221" y="423"/>
                    </a:cubicBezTo>
                    <a:cubicBezTo>
                      <a:pt x="217" y="423"/>
                      <a:pt x="217" y="422"/>
                      <a:pt x="213" y="421"/>
                    </a:cubicBezTo>
                    <a:cubicBezTo>
                      <a:pt x="208" y="421"/>
                      <a:pt x="207" y="428"/>
                      <a:pt x="202" y="428"/>
                    </a:cubicBezTo>
                    <a:cubicBezTo>
                      <a:pt x="194" y="427"/>
                      <a:pt x="180" y="419"/>
                      <a:pt x="180" y="419"/>
                    </a:cubicBezTo>
                    <a:cubicBezTo>
                      <a:pt x="177" y="418"/>
                      <a:pt x="177" y="422"/>
                      <a:pt x="174" y="422"/>
                    </a:cubicBezTo>
                    <a:cubicBezTo>
                      <a:pt x="168" y="421"/>
                      <a:pt x="160" y="417"/>
                      <a:pt x="152" y="415"/>
                    </a:cubicBezTo>
                    <a:cubicBezTo>
                      <a:pt x="146" y="414"/>
                      <a:pt x="134" y="412"/>
                      <a:pt x="134" y="412"/>
                    </a:cubicBezTo>
                    <a:cubicBezTo>
                      <a:pt x="131" y="414"/>
                      <a:pt x="128" y="414"/>
                      <a:pt x="125" y="415"/>
                    </a:cubicBezTo>
                    <a:cubicBezTo>
                      <a:pt x="121" y="417"/>
                      <a:pt x="117" y="420"/>
                      <a:pt x="114" y="421"/>
                    </a:cubicBezTo>
                    <a:cubicBezTo>
                      <a:pt x="111" y="422"/>
                      <a:pt x="105" y="417"/>
                      <a:pt x="96" y="422"/>
                    </a:cubicBezTo>
                    <a:cubicBezTo>
                      <a:pt x="93" y="423"/>
                      <a:pt x="89" y="422"/>
                      <a:pt x="87" y="424"/>
                    </a:cubicBezTo>
                    <a:cubicBezTo>
                      <a:pt x="84" y="427"/>
                      <a:pt x="83" y="431"/>
                      <a:pt x="78" y="433"/>
                    </a:cubicBezTo>
                    <a:cubicBezTo>
                      <a:pt x="75" y="434"/>
                      <a:pt x="71" y="438"/>
                      <a:pt x="69" y="439"/>
                    </a:cubicBezTo>
                    <a:cubicBezTo>
                      <a:pt x="64" y="436"/>
                      <a:pt x="57" y="436"/>
                      <a:pt x="55" y="428"/>
                    </a:cubicBezTo>
                    <a:cubicBezTo>
                      <a:pt x="54" y="425"/>
                      <a:pt x="51" y="428"/>
                      <a:pt x="49" y="425"/>
                    </a:cubicBezTo>
                    <a:cubicBezTo>
                      <a:pt x="45" y="421"/>
                      <a:pt x="42" y="412"/>
                      <a:pt x="42" y="408"/>
                    </a:cubicBezTo>
                    <a:cubicBezTo>
                      <a:pt x="42" y="408"/>
                      <a:pt x="45" y="404"/>
                      <a:pt x="42" y="400"/>
                    </a:cubicBezTo>
                    <a:cubicBezTo>
                      <a:pt x="40" y="396"/>
                      <a:pt x="37" y="395"/>
                      <a:pt x="38" y="391"/>
                    </a:cubicBezTo>
                    <a:cubicBezTo>
                      <a:pt x="41" y="391"/>
                      <a:pt x="40" y="384"/>
                      <a:pt x="40" y="384"/>
                    </a:cubicBezTo>
                    <a:cubicBezTo>
                      <a:pt x="40" y="382"/>
                      <a:pt x="33" y="370"/>
                      <a:pt x="31" y="368"/>
                    </a:cubicBezTo>
                    <a:cubicBezTo>
                      <a:pt x="26" y="365"/>
                      <a:pt x="20" y="361"/>
                      <a:pt x="14" y="360"/>
                    </a:cubicBezTo>
                    <a:cubicBezTo>
                      <a:pt x="0" y="358"/>
                      <a:pt x="0" y="358"/>
                      <a:pt x="0" y="358"/>
                    </a:cubicBezTo>
                    <a:cubicBezTo>
                      <a:pt x="0" y="354"/>
                      <a:pt x="0" y="354"/>
                      <a:pt x="0" y="354"/>
                    </a:cubicBezTo>
                    <a:cubicBezTo>
                      <a:pt x="0" y="352"/>
                      <a:pt x="0" y="352"/>
                      <a:pt x="0" y="352"/>
                    </a:cubicBezTo>
                    <a:cubicBezTo>
                      <a:pt x="0" y="351"/>
                      <a:pt x="0" y="351"/>
                      <a:pt x="0" y="351"/>
                    </a:cubicBezTo>
                    <a:cubicBezTo>
                      <a:pt x="1" y="348"/>
                      <a:pt x="1" y="348"/>
                      <a:pt x="1" y="348"/>
                    </a:cubicBezTo>
                    <a:cubicBezTo>
                      <a:pt x="2" y="346"/>
                      <a:pt x="2" y="346"/>
                      <a:pt x="2" y="346"/>
                    </a:cubicBezTo>
                    <a:cubicBezTo>
                      <a:pt x="1" y="344"/>
                      <a:pt x="1" y="344"/>
                      <a:pt x="1" y="344"/>
                    </a:cubicBezTo>
                    <a:cubicBezTo>
                      <a:pt x="1" y="342"/>
                      <a:pt x="1" y="342"/>
                      <a:pt x="1" y="342"/>
                    </a:cubicBezTo>
                    <a:cubicBezTo>
                      <a:pt x="1" y="339"/>
                      <a:pt x="1" y="339"/>
                      <a:pt x="1" y="339"/>
                    </a:cubicBezTo>
                    <a:cubicBezTo>
                      <a:pt x="1" y="339"/>
                      <a:pt x="0" y="337"/>
                      <a:pt x="0" y="337"/>
                    </a:cubicBezTo>
                    <a:cubicBezTo>
                      <a:pt x="0" y="337"/>
                      <a:pt x="0" y="335"/>
                      <a:pt x="0" y="335"/>
                    </a:cubicBezTo>
                    <a:cubicBezTo>
                      <a:pt x="0" y="335"/>
                      <a:pt x="2" y="334"/>
                      <a:pt x="2" y="334"/>
                    </a:cubicBezTo>
                    <a:cubicBezTo>
                      <a:pt x="2" y="333"/>
                      <a:pt x="4" y="332"/>
                      <a:pt x="4" y="332"/>
                    </a:cubicBezTo>
                    <a:cubicBezTo>
                      <a:pt x="4" y="332"/>
                      <a:pt x="5" y="329"/>
                      <a:pt x="5" y="328"/>
                    </a:cubicBezTo>
                    <a:cubicBezTo>
                      <a:pt x="5" y="328"/>
                      <a:pt x="6" y="327"/>
                      <a:pt x="6" y="327"/>
                    </a:cubicBezTo>
                    <a:cubicBezTo>
                      <a:pt x="9" y="326"/>
                      <a:pt x="9" y="326"/>
                      <a:pt x="9" y="326"/>
                    </a:cubicBezTo>
                    <a:cubicBezTo>
                      <a:pt x="11" y="324"/>
                      <a:pt x="11" y="324"/>
                      <a:pt x="11" y="324"/>
                    </a:cubicBezTo>
                    <a:cubicBezTo>
                      <a:pt x="13" y="323"/>
                      <a:pt x="13" y="323"/>
                      <a:pt x="13" y="323"/>
                    </a:cubicBezTo>
                    <a:cubicBezTo>
                      <a:pt x="15" y="321"/>
                      <a:pt x="15" y="321"/>
                      <a:pt x="15" y="321"/>
                    </a:cubicBezTo>
                    <a:cubicBezTo>
                      <a:pt x="16" y="317"/>
                      <a:pt x="16" y="317"/>
                      <a:pt x="16" y="317"/>
                    </a:cubicBezTo>
                    <a:cubicBezTo>
                      <a:pt x="17" y="316"/>
                      <a:pt x="17" y="316"/>
                      <a:pt x="17" y="316"/>
                    </a:cubicBezTo>
                    <a:cubicBezTo>
                      <a:pt x="17" y="316"/>
                      <a:pt x="20" y="316"/>
                      <a:pt x="20" y="316"/>
                    </a:cubicBezTo>
                    <a:cubicBezTo>
                      <a:pt x="20" y="316"/>
                      <a:pt x="22" y="316"/>
                      <a:pt x="22" y="316"/>
                    </a:cubicBezTo>
                    <a:cubicBezTo>
                      <a:pt x="22" y="315"/>
                      <a:pt x="22" y="315"/>
                      <a:pt x="22" y="315"/>
                    </a:cubicBezTo>
                    <a:cubicBezTo>
                      <a:pt x="24" y="314"/>
                      <a:pt x="24" y="314"/>
                      <a:pt x="24" y="314"/>
                    </a:cubicBezTo>
                    <a:cubicBezTo>
                      <a:pt x="26" y="316"/>
                      <a:pt x="26" y="316"/>
                      <a:pt x="26" y="316"/>
                    </a:cubicBezTo>
                    <a:cubicBezTo>
                      <a:pt x="26" y="316"/>
                      <a:pt x="27" y="316"/>
                      <a:pt x="28" y="316"/>
                    </a:cubicBezTo>
                    <a:cubicBezTo>
                      <a:pt x="28" y="316"/>
                      <a:pt x="29" y="316"/>
                      <a:pt x="29" y="316"/>
                    </a:cubicBezTo>
                    <a:cubicBezTo>
                      <a:pt x="29" y="313"/>
                      <a:pt x="29" y="313"/>
                      <a:pt x="29" y="313"/>
                    </a:cubicBezTo>
                    <a:cubicBezTo>
                      <a:pt x="33" y="309"/>
                      <a:pt x="33" y="309"/>
                      <a:pt x="33" y="309"/>
                    </a:cubicBezTo>
                    <a:cubicBezTo>
                      <a:pt x="33" y="309"/>
                      <a:pt x="33" y="308"/>
                      <a:pt x="33" y="308"/>
                    </a:cubicBezTo>
                    <a:cubicBezTo>
                      <a:pt x="33" y="308"/>
                      <a:pt x="33" y="307"/>
                      <a:pt x="33" y="307"/>
                    </a:cubicBezTo>
                    <a:cubicBezTo>
                      <a:pt x="32" y="306"/>
                      <a:pt x="31" y="307"/>
                      <a:pt x="31" y="307"/>
                    </a:cubicBezTo>
                    <a:cubicBezTo>
                      <a:pt x="31" y="307"/>
                      <a:pt x="29" y="307"/>
                      <a:pt x="29" y="307"/>
                    </a:cubicBezTo>
                    <a:cubicBezTo>
                      <a:pt x="29" y="307"/>
                      <a:pt x="27" y="307"/>
                      <a:pt x="26" y="307"/>
                    </a:cubicBezTo>
                    <a:cubicBezTo>
                      <a:pt x="26" y="307"/>
                      <a:pt x="26" y="306"/>
                      <a:pt x="26" y="306"/>
                    </a:cubicBezTo>
                    <a:cubicBezTo>
                      <a:pt x="25" y="304"/>
                      <a:pt x="25" y="304"/>
                      <a:pt x="25" y="304"/>
                    </a:cubicBezTo>
                    <a:cubicBezTo>
                      <a:pt x="25" y="304"/>
                      <a:pt x="24" y="302"/>
                      <a:pt x="24" y="301"/>
                    </a:cubicBezTo>
                    <a:cubicBezTo>
                      <a:pt x="24" y="300"/>
                      <a:pt x="24" y="299"/>
                      <a:pt x="24" y="298"/>
                    </a:cubicBezTo>
                    <a:cubicBezTo>
                      <a:pt x="24" y="298"/>
                      <a:pt x="23" y="297"/>
                      <a:pt x="23" y="297"/>
                    </a:cubicBezTo>
                    <a:cubicBezTo>
                      <a:pt x="23" y="297"/>
                      <a:pt x="22" y="296"/>
                      <a:pt x="22" y="295"/>
                    </a:cubicBezTo>
                    <a:cubicBezTo>
                      <a:pt x="22" y="295"/>
                      <a:pt x="21" y="292"/>
                      <a:pt x="21" y="292"/>
                    </a:cubicBezTo>
                    <a:cubicBezTo>
                      <a:pt x="20" y="291"/>
                      <a:pt x="20" y="291"/>
                      <a:pt x="20" y="291"/>
                    </a:cubicBezTo>
                    <a:cubicBezTo>
                      <a:pt x="21" y="290"/>
                      <a:pt x="21" y="290"/>
                      <a:pt x="21" y="290"/>
                    </a:cubicBezTo>
                    <a:cubicBezTo>
                      <a:pt x="20" y="288"/>
                      <a:pt x="20" y="288"/>
                      <a:pt x="20" y="288"/>
                    </a:cubicBezTo>
                    <a:cubicBezTo>
                      <a:pt x="22" y="288"/>
                      <a:pt x="22" y="288"/>
                      <a:pt x="22" y="288"/>
                    </a:cubicBezTo>
                    <a:cubicBezTo>
                      <a:pt x="21" y="287"/>
                      <a:pt x="21" y="287"/>
                      <a:pt x="21" y="287"/>
                    </a:cubicBezTo>
                    <a:cubicBezTo>
                      <a:pt x="22" y="285"/>
                      <a:pt x="22" y="285"/>
                      <a:pt x="22" y="285"/>
                    </a:cubicBezTo>
                    <a:cubicBezTo>
                      <a:pt x="22" y="285"/>
                      <a:pt x="24" y="284"/>
                      <a:pt x="24" y="284"/>
                    </a:cubicBezTo>
                    <a:cubicBezTo>
                      <a:pt x="24" y="284"/>
                      <a:pt x="26" y="282"/>
                      <a:pt x="26" y="282"/>
                    </a:cubicBezTo>
                    <a:cubicBezTo>
                      <a:pt x="26" y="282"/>
                      <a:pt x="25" y="281"/>
                      <a:pt x="25" y="281"/>
                    </a:cubicBezTo>
                    <a:cubicBezTo>
                      <a:pt x="25" y="281"/>
                      <a:pt x="25" y="279"/>
                      <a:pt x="25" y="279"/>
                    </a:cubicBezTo>
                    <a:cubicBezTo>
                      <a:pt x="27" y="275"/>
                      <a:pt x="27" y="275"/>
                      <a:pt x="27" y="275"/>
                    </a:cubicBezTo>
                    <a:cubicBezTo>
                      <a:pt x="28" y="275"/>
                      <a:pt x="28" y="275"/>
                      <a:pt x="28" y="275"/>
                    </a:cubicBezTo>
                    <a:cubicBezTo>
                      <a:pt x="31" y="274"/>
                      <a:pt x="31" y="274"/>
                      <a:pt x="31" y="274"/>
                    </a:cubicBezTo>
                    <a:cubicBezTo>
                      <a:pt x="32" y="273"/>
                      <a:pt x="32" y="273"/>
                      <a:pt x="32" y="273"/>
                    </a:cubicBezTo>
                    <a:cubicBezTo>
                      <a:pt x="33" y="273"/>
                      <a:pt x="33" y="273"/>
                      <a:pt x="33" y="273"/>
                    </a:cubicBezTo>
                    <a:cubicBezTo>
                      <a:pt x="35" y="272"/>
                      <a:pt x="35" y="272"/>
                      <a:pt x="35" y="272"/>
                    </a:cubicBezTo>
                    <a:cubicBezTo>
                      <a:pt x="37" y="271"/>
                      <a:pt x="37" y="271"/>
                      <a:pt x="37" y="271"/>
                    </a:cubicBezTo>
                    <a:cubicBezTo>
                      <a:pt x="38" y="270"/>
                      <a:pt x="38" y="270"/>
                      <a:pt x="38" y="270"/>
                    </a:cubicBezTo>
                    <a:cubicBezTo>
                      <a:pt x="38" y="268"/>
                      <a:pt x="38" y="268"/>
                      <a:pt x="38" y="268"/>
                    </a:cubicBezTo>
                    <a:cubicBezTo>
                      <a:pt x="39" y="267"/>
                      <a:pt x="39" y="267"/>
                      <a:pt x="39" y="267"/>
                    </a:cubicBezTo>
                    <a:cubicBezTo>
                      <a:pt x="41" y="265"/>
                      <a:pt x="41" y="265"/>
                      <a:pt x="41" y="265"/>
                    </a:cubicBezTo>
                    <a:cubicBezTo>
                      <a:pt x="43" y="263"/>
                      <a:pt x="43" y="263"/>
                      <a:pt x="43" y="263"/>
                    </a:cubicBezTo>
                    <a:cubicBezTo>
                      <a:pt x="43" y="261"/>
                      <a:pt x="43" y="261"/>
                      <a:pt x="43" y="261"/>
                    </a:cubicBezTo>
                    <a:cubicBezTo>
                      <a:pt x="42" y="260"/>
                      <a:pt x="42" y="260"/>
                      <a:pt x="42" y="260"/>
                    </a:cubicBezTo>
                    <a:cubicBezTo>
                      <a:pt x="42" y="260"/>
                      <a:pt x="41" y="258"/>
                      <a:pt x="41" y="257"/>
                    </a:cubicBezTo>
                    <a:cubicBezTo>
                      <a:pt x="41" y="257"/>
                      <a:pt x="40" y="257"/>
                      <a:pt x="40" y="257"/>
                    </a:cubicBezTo>
                    <a:cubicBezTo>
                      <a:pt x="38" y="258"/>
                      <a:pt x="38" y="258"/>
                      <a:pt x="38" y="258"/>
                    </a:cubicBezTo>
                    <a:cubicBezTo>
                      <a:pt x="38" y="258"/>
                      <a:pt x="37" y="257"/>
                      <a:pt x="36" y="257"/>
                    </a:cubicBezTo>
                    <a:cubicBezTo>
                      <a:pt x="36" y="257"/>
                      <a:pt x="36" y="256"/>
                      <a:pt x="36" y="256"/>
                    </a:cubicBezTo>
                    <a:cubicBezTo>
                      <a:pt x="37" y="255"/>
                      <a:pt x="37" y="255"/>
                      <a:pt x="37" y="255"/>
                    </a:cubicBezTo>
                    <a:cubicBezTo>
                      <a:pt x="37" y="253"/>
                      <a:pt x="37" y="253"/>
                      <a:pt x="37" y="253"/>
                    </a:cubicBezTo>
                    <a:cubicBezTo>
                      <a:pt x="35" y="253"/>
                      <a:pt x="35" y="253"/>
                      <a:pt x="35" y="253"/>
                    </a:cubicBezTo>
                    <a:cubicBezTo>
                      <a:pt x="34" y="251"/>
                      <a:pt x="34" y="251"/>
                      <a:pt x="34" y="251"/>
                    </a:cubicBezTo>
                    <a:cubicBezTo>
                      <a:pt x="33" y="249"/>
                      <a:pt x="33" y="249"/>
                      <a:pt x="33" y="249"/>
                    </a:cubicBezTo>
                    <a:cubicBezTo>
                      <a:pt x="33" y="247"/>
                      <a:pt x="33" y="247"/>
                      <a:pt x="33" y="247"/>
                    </a:cubicBezTo>
                    <a:cubicBezTo>
                      <a:pt x="34" y="246"/>
                      <a:pt x="34" y="246"/>
                      <a:pt x="34" y="246"/>
                    </a:cubicBezTo>
                    <a:cubicBezTo>
                      <a:pt x="34" y="245"/>
                      <a:pt x="34" y="245"/>
                      <a:pt x="34" y="245"/>
                    </a:cubicBezTo>
                    <a:cubicBezTo>
                      <a:pt x="33" y="244"/>
                      <a:pt x="33" y="244"/>
                      <a:pt x="33" y="244"/>
                    </a:cubicBezTo>
                    <a:cubicBezTo>
                      <a:pt x="33" y="242"/>
                      <a:pt x="33" y="242"/>
                      <a:pt x="33" y="242"/>
                    </a:cubicBezTo>
                    <a:cubicBezTo>
                      <a:pt x="32" y="240"/>
                      <a:pt x="32" y="240"/>
                      <a:pt x="32" y="240"/>
                    </a:cubicBezTo>
                    <a:cubicBezTo>
                      <a:pt x="33" y="239"/>
                      <a:pt x="33" y="239"/>
                      <a:pt x="33" y="239"/>
                    </a:cubicBezTo>
                    <a:cubicBezTo>
                      <a:pt x="34" y="238"/>
                      <a:pt x="34" y="238"/>
                      <a:pt x="34" y="238"/>
                    </a:cubicBezTo>
                    <a:cubicBezTo>
                      <a:pt x="34" y="236"/>
                      <a:pt x="34" y="236"/>
                      <a:pt x="34" y="236"/>
                    </a:cubicBezTo>
                    <a:cubicBezTo>
                      <a:pt x="34" y="236"/>
                      <a:pt x="32" y="235"/>
                      <a:pt x="32" y="235"/>
                    </a:cubicBezTo>
                    <a:cubicBezTo>
                      <a:pt x="32" y="235"/>
                      <a:pt x="31" y="233"/>
                      <a:pt x="31" y="233"/>
                    </a:cubicBezTo>
                    <a:cubicBezTo>
                      <a:pt x="31" y="232"/>
                      <a:pt x="31" y="232"/>
                      <a:pt x="31" y="232"/>
                    </a:cubicBezTo>
                    <a:cubicBezTo>
                      <a:pt x="31" y="232"/>
                      <a:pt x="29" y="230"/>
                      <a:pt x="29" y="230"/>
                    </a:cubicBezTo>
                    <a:cubicBezTo>
                      <a:pt x="29" y="230"/>
                      <a:pt x="29" y="228"/>
                      <a:pt x="29" y="228"/>
                    </a:cubicBezTo>
                    <a:cubicBezTo>
                      <a:pt x="29" y="228"/>
                      <a:pt x="28" y="226"/>
                      <a:pt x="28" y="226"/>
                    </a:cubicBezTo>
                    <a:cubicBezTo>
                      <a:pt x="27" y="225"/>
                      <a:pt x="27" y="224"/>
                      <a:pt x="27" y="224"/>
                    </a:cubicBezTo>
                    <a:cubicBezTo>
                      <a:pt x="29" y="224"/>
                      <a:pt x="29" y="224"/>
                      <a:pt x="29" y="224"/>
                    </a:cubicBezTo>
                    <a:cubicBezTo>
                      <a:pt x="31" y="224"/>
                      <a:pt x="31" y="224"/>
                      <a:pt x="31" y="224"/>
                    </a:cubicBezTo>
                    <a:cubicBezTo>
                      <a:pt x="32" y="226"/>
                      <a:pt x="32" y="226"/>
                      <a:pt x="32" y="226"/>
                    </a:cubicBezTo>
                    <a:cubicBezTo>
                      <a:pt x="33" y="225"/>
                      <a:pt x="33" y="225"/>
                      <a:pt x="33" y="225"/>
                    </a:cubicBezTo>
                    <a:cubicBezTo>
                      <a:pt x="33" y="226"/>
                      <a:pt x="33" y="226"/>
                      <a:pt x="33" y="226"/>
                    </a:cubicBezTo>
                    <a:cubicBezTo>
                      <a:pt x="35" y="226"/>
                      <a:pt x="35" y="226"/>
                      <a:pt x="35" y="226"/>
                    </a:cubicBezTo>
                    <a:cubicBezTo>
                      <a:pt x="38" y="226"/>
                      <a:pt x="38" y="226"/>
                      <a:pt x="38" y="226"/>
                    </a:cubicBezTo>
                    <a:cubicBezTo>
                      <a:pt x="40" y="226"/>
                      <a:pt x="40" y="226"/>
                      <a:pt x="40" y="226"/>
                    </a:cubicBezTo>
                    <a:cubicBezTo>
                      <a:pt x="41" y="226"/>
                      <a:pt x="41" y="226"/>
                      <a:pt x="41" y="226"/>
                    </a:cubicBezTo>
                    <a:cubicBezTo>
                      <a:pt x="41" y="226"/>
                      <a:pt x="42" y="227"/>
                      <a:pt x="42" y="227"/>
                    </a:cubicBezTo>
                    <a:cubicBezTo>
                      <a:pt x="43" y="228"/>
                      <a:pt x="44" y="227"/>
                      <a:pt x="44" y="227"/>
                    </a:cubicBezTo>
                    <a:cubicBezTo>
                      <a:pt x="44" y="228"/>
                      <a:pt x="46" y="228"/>
                      <a:pt x="46" y="228"/>
                    </a:cubicBezTo>
                    <a:cubicBezTo>
                      <a:pt x="46" y="228"/>
                      <a:pt x="47" y="227"/>
                      <a:pt x="48" y="227"/>
                    </a:cubicBezTo>
                    <a:cubicBezTo>
                      <a:pt x="48" y="227"/>
                      <a:pt x="49" y="227"/>
                      <a:pt x="49" y="227"/>
                    </a:cubicBezTo>
                    <a:cubicBezTo>
                      <a:pt x="50" y="226"/>
                      <a:pt x="50" y="226"/>
                      <a:pt x="50" y="226"/>
                    </a:cubicBezTo>
                    <a:cubicBezTo>
                      <a:pt x="50" y="224"/>
                      <a:pt x="50" y="224"/>
                      <a:pt x="50" y="224"/>
                    </a:cubicBezTo>
                    <a:cubicBezTo>
                      <a:pt x="51" y="224"/>
                      <a:pt x="51" y="224"/>
                      <a:pt x="51" y="224"/>
                    </a:cubicBezTo>
                    <a:cubicBezTo>
                      <a:pt x="51" y="223"/>
                      <a:pt x="51" y="223"/>
                      <a:pt x="51" y="223"/>
                    </a:cubicBezTo>
                    <a:cubicBezTo>
                      <a:pt x="52" y="221"/>
                      <a:pt x="52" y="221"/>
                      <a:pt x="52" y="221"/>
                    </a:cubicBezTo>
                    <a:cubicBezTo>
                      <a:pt x="52" y="220"/>
                      <a:pt x="52" y="220"/>
                      <a:pt x="52" y="220"/>
                    </a:cubicBezTo>
                    <a:cubicBezTo>
                      <a:pt x="54" y="220"/>
                      <a:pt x="54" y="220"/>
                      <a:pt x="54" y="220"/>
                    </a:cubicBezTo>
                    <a:cubicBezTo>
                      <a:pt x="55" y="219"/>
                      <a:pt x="55" y="219"/>
                      <a:pt x="55" y="219"/>
                    </a:cubicBezTo>
                    <a:cubicBezTo>
                      <a:pt x="56" y="217"/>
                      <a:pt x="56" y="217"/>
                      <a:pt x="56" y="217"/>
                    </a:cubicBezTo>
                    <a:cubicBezTo>
                      <a:pt x="57" y="215"/>
                      <a:pt x="57" y="215"/>
                      <a:pt x="57" y="215"/>
                    </a:cubicBezTo>
                    <a:cubicBezTo>
                      <a:pt x="57" y="215"/>
                      <a:pt x="58" y="213"/>
                      <a:pt x="58" y="213"/>
                    </a:cubicBezTo>
                    <a:cubicBezTo>
                      <a:pt x="58" y="213"/>
                      <a:pt x="59" y="211"/>
                      <a:pt x="59" y="211"/>
                    </a:cubicBezTo>
                    <a:cubicBezTo>
                      <a:pt x="58" y="208"/>
                      <a:pt x="58" y="208"/>
                      <a:pt x="58" y="208"/>
                    </a:cubicBezTo>
                    <a:cubicBezTo>
                      <a:pt x="57" y="206"/>
                      <a:pt x="57" y="206"/>
                      <a:pt x="57" y="206"/>
                    </a:cubicBezTo>
                    <a:cubicBezTo>
                      <a:pt x="56" y="204"/>
                      <a:pt x="56" y="204"/>
                      <a:pt x="56" y="204"/>
                    </a:cubicBezTo>
                    <a:cubicBezTo>
                      <a:pt x="56" y="204"/>
                      <a:pt x="56" y="203"/>
                      <a:pt x="55" y="203"/>
                    </a:cubicBezTo>
                    <a:cubicBezTo>
                      <a:pt x="55" y="203"/>
                      <a:pt x="55" y="202"/>
                      <a:pt x="55" y="202"/>
                    </a:cubicBezTo>
                    <a:cubicBezTo>
                      <a:pt x="55" y="200"/>
                      <a:pt x="55" y="200"/>
                      <a:pt x="55" y="200"/>
                    </a:cubicBezTo>
                    <a:cubicBezTo>
                      <a:pt x="56" y="199"/>
                      <a:pt x="56" y="199"/>
                      <a:pt x="56" y="199"/>
                    </a:cubicBezTo>
                    <a:cubicBezTo>
                      <a:pt x="57" y="199"/>
                      <a:pt x="57" y="199"/>
                      <a:pt x="57" y="199"/>
                    </a:cubicBezTo>
                    <a:cubicBezTo>
                      <a:pt x="59" y="197"/>
                      <a:pt x="59" y="197"/>
                      <a:pt x="59" y="197"/>
                    </a:cubicBezTo>
                    <a:cubicBezTo>
                      <a:pt x="60" y="197"/>
                      <a:pt x="60" y="197"/>
                      <a:pt x="60" y="197"/>
                    </a:cubicBezTo>
                    <a:cubicBezTo>
                      <a:pt x="62" y="197"/>
                      <a:pt x="62" y="197"/>
                      <a:pt x="62" y="197"/>
                    </a:cubicBezTo>
                    <a:cubicBezTo>
                      <a:pt x="64" y="195"/>
                      <a:pt x="64" y="195"/>
                      <a:pt x="64" y="195"/>
                    </a:cubicBezTo>
                    <a:cubicBezTo>
                      <a:pt x="65" y="195"/>
                      <a:pt x="65" y="195"/>
                      <a:pt x="65" y="195"/>
                    </a:cubicBezTo>
                    <a:cubicBezTo>
                      <a:pt x="66" y="194"/>
                      <a:pt x="66" y="194"/>
                      <a:pt x="66" y="194"/>
                    </a:cubicBezTo>
                    <a:cubicBezTo>
                      <a:pt x="67" y="192"/>
                      <a:pt x="67" y="192"/>
                      <a:pt x="67" y="192"/>
                    </a:cubicBezTo>
                    <a:cubicBezTo>
                      <a:pt x="66" y="190"/>
                      <a:pt x="66" y="190"/>
                      <a:pt x="66" y="190"/>
                    </a:cubicBezTo>
                    <a:cubicBezTo>
                      <a:pt x="65" y="189"/>
                      <a:pt x="65" y="189"/>
                      <a:pt x="65" y="189"/>
                    </a:cubicBezTo>
                    <a:cubicBezTo>
                      <a:pt x="66" y="186"/>
                      <a:pt x="66" y="186"/>
                      <a:pt x="66" y="186"/>
                    </a:cubicBezTo>
                    <a:cubicBezTo>
                      <a:pt x="68" y="185"/>
                      <a:pt x="68" y="185"/>
                      <a:pt x="68" y="185"/>
                    </a:cubicBezTo>
                    <a:cubicBezTo>
                      <a:pt x="68" y="182"/>
                      <a:pt x="68" y="182"/>
                      <a:pt x="68" y="182"/>
                    </a:cubicBezTo>
                    <a:cubicBezTo>
                      <a:pt x="67" y="181"/>
                      <a:pt x="67" y="181"/>
                      <a:pt x="67" y="181"/>
                    </a:cubicBezTo>
                    <a:cubicBezTo>
                      <a:pt x="68" y="179"/>
                      <a:pt x="68" y="179"/>
                      <a:pt x="68" y="179"/>
                    </a:cubicBezTo>
                    <a:cubicBezTo>
                      <a:pt x="69" y="178"/>
                      <a:pt x="69" y="178"/>
                      <a:pt x="69" y="178"/>
                    </a:cubicBezTo>
                    <a:cubicBezTo>
                      <a:pt x="69" y="178"/>
                      <a:pt x="70" y="176"/>
                      <a:pt x="70" y="175"/>
                    </a:cubicBezTo>
                    <a:cubicBezTo>
                      <a:pt x="71" y="175"/>
                      <a:pt x="71" y="172"/>
                      <a:pt x="71" y="172"/>
                    </a:cubicBezTo>
                    <a:cubicBezTo>
                      <a:pt x="70" y="170"/>
                      <a:pt x="70" y="170"/>
                      <a:pt x="70" y="170"/>
                    </a:cubicBezTo>
                    <a:cubicBezTo>
                      <a:pt x="70" y="169"/>
                      <a:pt x="70" y="169"/>
                      <a:pt x="70" y="169"/>
                    </a:cubicBezTo>
                    <a:cubicBezTo>
                      <a:pt x="70" y="169"/>
                      <a:pt x="72" y="168"/>
                      <a:pt x="72" y="168"/>
                    </a:cubicBezTo>
                    <a:cubicBezTo>
                      <a:pt x="73" y="168"/>
                      <a:pt x="73" y="165"/>
                      <a:pt x="73" y="165"/>
                    </a:cubicBezTo>
                    <a:cubicBezTo>
                      <a:pt x="71" y="164"/>
                      <a:pt x="71" y="164"/>
                      <a:pt x="71" y="164"/>
                    </a:cubicBezTo>
                    <a:cubicBezTo>
                      <a:pt x="71" y="164"/>
                      <a:pt x="71" y="162"/>
                      <a:pt x="71" y="161"/>
                    </a:cubicBezTo>
                    <a:cubicBezTo>
                      <a:pt x="71" y="161"/>
                      <a:pt x="71" y="159"/>
                      <a:pt x="71" y="159"/>
                    </a:cubicBezTo>
                    <a:cubicBezTo>
                      <a:pt x="70" y="159"/>
                      <a:pt x="70" y="159"/>
                      <a:pt x="70" y="159"/>
                    </a:cubicBezTo>
                    <a:cubicBezTo>
                      <a:pt x="70" y="157"/>
                      <a:pt x="70" y="157"/>
                      <a:pt x="70" y="157"/>
                    </a:cubicBezTo>
                    <a:cubicBezTo>
                      <a:pt x="71" y="156"/>
                      <a:pt x="71" y="156"/>
                      <a:pt x="71" y="156"/>
                    </a:cubicBezTo>
                    <a:cubicBezTo>
                      <a:pt x="73" y="157"/>
                      <a:pt x="73" y="157"/>
                      <a:pt x="73" y="157"/>
                    </a:cubicBezTo>
                    <a:cubicBezTo>
                      <a:pt x="73" y="157"/>
                      <a:pt x="74" y="156"/>
                      <a:pt x="75" y="156"/>
                    </a:cubicBezTo>
                    <a:cubicBezTo>
                      <a:pt x="75" y="155"/>
                      <a:pt x="77" y="155"/>
                      <a:pt x="77" y="155"/>
                    </a:cubicBezTo>
                    <a:cubicBezTo>
                      <a:pt x="78" y="152"/>
                      <a:pt x="78" y="152"/>
                      <a:pt x="78" y="152"/>
                    </a:cubicBezTo>
                    <a:cubicBezTo>
                      <a:pt x="82" y="150"/>
                      <a:pt x="82" y="150"/>
                      <a:pt x="82" y="150"/>
                    </a:cubicBezTo>
                    <a:cubicBezTo>
                      <a:pt x="82" y="149"/>
                      <a:pt x="82" y="149"/>
                      <a:pt x="82" y="149"/>
                    </a:cubicBezTo>
                    <a:cubicBezTo>
                      <a:pt x="85" y="148"/>
                      <a:pt x="85" y="148"/>
                      <a:pt x="85" y="148"/>
                    </a:cubicBezTo>
                    <a:cubicBezTo>
                      <a:pt x="87" y="149"/>
                      <a:pt x="87" y="149"/>
                      <a:pt x="87" y="149"/>
                    </a:cubicBezTo>
                    <a:cubicBezTo>
                      <a:pt x="89" y="147"/>
                      <a:pt x="89" y="147"/>
                      <a:pt x="89" y="147"/>
                    </a:cubicBezTo>
                    <a:cubicBezTo>
                      <a:pt x="90" y="147"/>
                      <a:pt x="90" y="147"/>
                      <a:pt x="90" y="147"/>
                    </a:cubicBezTo>
                    <a:cubicBezTo>
                      <a:pt x="92" y="146"/>
                      <a:pt x="92" y="146"/>
                      <a:pt x="92" y="146"/>
                    </a:cubicBezTo>
                    <a:cubicBezTo>
                      <a:pt x="94" y="145"/>
                      <a:pt x="94" y="145"/>
                      <a:pt x="94" y="145"/>
                    </a:cubicBezTo>
                    <a:cubicBezTo>
                      <a:pt x="97" y="142"/>
                      <a:pt x="97" y="142"/>
                      <a:pt x="97" y="142"/>
                    </a:cubicBezTo>
                    <a:cubicBezTo>
                      <a:pt x="98" y="142"/>
                      <a:pt x="98" y="142"/>
                      <a:pt x="98" y="142"/>
                    </a:cubicBezTo>
                    <a:cubicBezTo>
                      <a:pt x="98" y="142"/>
                      <a:pt x="100" y="141"/>
                      <a:pt x="100" y="141"/>
                    </a:cubicBezTo>
                    <a:cubicBezTo>
                      <a:pt x="100" y="141"/>
                      <a:pt x="101" y="139"/>
                      <a:pt x="101" y="139"/>
                    </a:cubicBezTo>
                    <a:cubicBezTo>
                      <a:pt x="103" y="138"/>
                      <a:pt x="103" y="138"/>
                      <a:pt x="103" y="138"/>
                    </a:cubicBezTo>
                    <a:cubicBezTo>
                      <a:pt x="105" y="135"/>
                      <a:pt x="105" y="135"/>
                      <a:pt x="105" y="135"/>
                    </a:cubicBezTo>
                    <a:cubicBezTo>
                      <a:pt x="107" y="133"/>
                      <a:pt x="107" y="133"/>
                      <a:pt x="107" y="133"/>
                    </a:cubicBezTo>
                    <a:cubicBezTo>
                      <a:pt x="105" y="130"/>
                      <a:pt x="105" y="130"/>
                      <a:pt x="105" y="130"/>
                    </a:cubicBezTo>
                    <a:cubicBezTo>
                      <a:pt x="105" y="130"/>
                      <a:pt x="103" y="128"/>
                      <a:pt x="102" y="128"/>
                    </a:cubicBezTo>
                    <a:cubicBezTo>
                      <a:pt x="102" y="127"/>
                      <a:pt x="100" y="126"/>
                      <a:pt x="100" y="126"/>
                    </a:cubicBezTo>
                    <a:cubicBezTo>
                      <a:pt x="100" y="126"/>
                      <a:pt x="97" y="125"/>
                      <a:pt x="97" y="125"/>
                    </a:cubicBezTo>
                    <a:cubicBezTo>
                      <a:pt x="97" y="125"/>
                      <a:pt x="95" y="126"/>
                      <a:pt x="95" y="126"/>
                    </a:cubicBezTo>
                    <a:cubicBezTo>
                      <a:pt x="94" y="125"/>
                      <a:pt x="94" y="125"/>
                      <a:pt x="94" y="125"/>
                    </a:cubicBezTo>
                    <a:cubicBezTo>
                      <a:pt x="94" y="125"/>
                      <a:pt x="93" y="123"/>
                      <a:pt x="94" y="123"/>
                    </a:cubicBezTo>
                    <a:cubicBezTo>
                      <a:pt x="94" y="123"/>
                      <a:pt x="94" y="122"/>
                      <a:pt x="94" y="122"/>
                    </a:cubicBezTo>
                    <a:cubicBezTo>
                      <a:pt x="94" y="121"/>
                      <a:pt x="94" y="121"/>
                      <a:pt x="94" y="121"/>
                    </a:cubicBezTo>
                    <a:cubicBezTo>
                      <a:pt x="94" y="120"/>
                      <a:pt x="94" y="120"/>
                      <a:pt x="94" y="120"/>
                    </a:cubicBezTo>
                    <a:cubicBezTo>
                      <a:pt x="95" y="119"/>
                      <a:pt x="95" y="119"/>
                      <a:pt x="95" y="119"/>
                    </a:cubicBezTo>
                    <a:cubicBezTo>
                      <a:pt x="95" y="119"/>
                      <a:pt x="96" y="118"/>
                      <a:pt x="96" y="117"/>
                    </a:cubicBezTo>
                    <a:cubicBezTo>
                      <a:pt x="96" y="117"/>
                      <a:pt x="97" y="115"/>
                      <a:pt x="97" y="115"/>
                    </a:cubicBezTo>
                    <a:cubicBezTo>
                      <a:pt x="97" y="115"/>
                      <a:pt x="96" y="114"/>
                      <a:pt x="96" y="113"/>
                    </a:cubicBezTo>
                    <a:cubicBezTo>
                      <a:pt x="95" y="113"/>
                      <a:pt x="95" y="113"/>
                      <a:pt x="96" y="112"/>
                    </a:cubicBezTo>
                    <a:cubicBezTo>
                      <a:pt x="96" y="112"/>
                      <a:pt x="96" y="111"/>
                      <a:pt x="96" y="111"/>
                    </a:cubicBezTo>
                    <a:cubicBezTo>
                      <a:pt x="96" y="111"/>
                      <a:pt x="96" y="109"/>
                      <a:pt x="95" y="109"/>
                    </a:cubicBezTo>
                    <a:cubicBezTo>
                      <a:pt x="95" y="109"/>
                      <a:pt x="93" y="110"/>
                      <a:pt x="93" y="110"/>
                    </a:cubicBezTo>
                    <a:cubicBezTo>
                      <a:pt x="93" y="110"/>
                      <a:pt x="90" y="109"/>
                      <a:pt x="90" y="109"/>
                    </a:cubicBezTo>
                    <a:cubicBezTo>
                      <a:pt x="90" y="109"/>
                      <a:pt x="89" y="108"/>
                      <a:pt x="89" y="108"/>
                    </a:cubicBezTo>
                    <a:cubicBezTo>
                      <a:pt x="89" y="108"/>
                      <a:pt x="89" y="106"/>
                      <a:pt x="88" y="106"/>
                    </a:cubicBezTo>
                    <a:cubicBezTo>
                      <a:pt x="87" y="105"/>
                      <a:pt x="87" y="106"/>
                      <a:pt x="87" y="106"/>
                    </a:cubicBezTo>
                    <a:cubicBezTo>
                      <a:pt x="86" y="108"/>
                      <a:pt x="86" y="108"/>
                      <a:pt x="86" y="108"/>
                    </a:cubicBezTo>
                    <a:cubicBezTo>
                      <a:pt x="86" y="108"/>
                      <a:pt x="84" y="108"/>
                      <a:pt x="83" y="107"/>
                    </a:cubicBezTo>
                    <a:cubicBezTo>
                      <a:pt x="83" y="107"/>
                      <a:pt x="82" y="107"/>
                      <a:pt x="82" y="107"/>
                    </a:cubicBezTo>
                    <a:cubicBezTo>
                      <a:pt x="81" y="107"/>
                      <a:pt x="81" y="106"/>
                      <a:pt x="81" y="105"/>
                    </a:cubicBezTo>
                    <a:cubicBezTo>
                      <a:pt x="80" y="104"/>
                      <a:pt x="80" y="105"/>
                      <a:pt x="79" y="105"/>
                    </a:cubicBezTo>
                    <a:cubicBezTo>
                      <a:pt x="79" y="105"/>
                      <a:pt x="77" y="105"/>
                      <a:pt x="77" y="105"/>
                    </a:cubicBezTo>
                    <a:cubicBezTo>
                      <a:pt x="77" y="105"/>
                      <a:pt x="75" y="103"/>
                      <a:pt x="75" y="103"/>
                    </a:cubicBezTo>
                    <a:cubicBezTo>
                      <a:pt x="75" y="102"/>
                      <a:pt x="74" y="102"/>
                      <a:pt x="74" y="102"/>
                    </a:cubicBezTo>
                    <a:cubicBezTo>
                      <a:pt x="74" y="102"/>
                      <a:pt x="72" y="103"/>
                      <a:pt x="72" y="103"/>
                    </a:cubicBezTo>
                    <a:cubicBezTo>
                      <a:pt x="72" y="104"/>
                      <a:pt x="72" y="104"/>
                      <a:pt x="72" y="104"/>
                    </a:cubicBezTo>
                    <a:cubicBezTo>
                      <a:pt x="71" y="107"/>
                      <a:pt x="71" y="107"/>
                      <a:pt x="71" y="107"/>
                    </a:cubicBezTo>
                    <a:cubicBezTo>
                      <a:pt x="68" y="109"/>
                      <a:pt x="68" y="109"/>
                      <a:pt x="68" y="109"/>
                    </a:cubicBezTo>
                    <a:cubicBezTo>
                      <a:pt x="68" y="109"/>
                      <a:pt x="65" y="109"/>
                      <a:pt x="64" y="108"/>
                    </a:cubicBezTo>
                    <a:cubicBezTo>
                      <a:pt x="64" y="108"/>
                      <a:pt x="64" y="108"/>
                      <a:pt x="63" y="108"/>
                    </a:cubicBezTo>
                    <a:cubicBezTo>
                      <a:pt x="62" y="108"/>
                      <a:pt x="62" y="108"/>
                      <a:pt x="62" y="108"/>
                    </a:cubicBezTo>
                    <a:cubicBezTo>
                      <a:pt x="62" y="108"/>
                      <a:pt x="60" y="109"/>
                      <a:pt x="60" y="109"/>
                    </a:cubicBezTo>
                    <a:cubicBezTo>
                      <a:pt x="60" y="109"/>
                      <a:pt x="59" y="107"/>
                      <a:pt x="59" y="107"/>
                    </a:cubicBezTo>
                    <a:cubicBezTo>
                      <a:pt x="59" y="107"/>
                      <a:pt x="57" y="106"/>
                      <a:pt x="57" y="105"/>
                    </a:cubicBezTo>
                    <a:cubicBezTo>
                      <a:pt x="57" y="105"/>
                      <a:pt x="57" y="106"/>
                      <a:pt x="57" y="106"/>
                    </a:cubicBezTo>
                    <a:cubicBezTo>
                      <a:pt x="57" y="106"/>
                      <a:pt x="56" y="107"/>
                      <a:pt x="55" y="107"/>
                    </a:cubicBezTo>
                    <a:cubicBezTo>
                      <a:pt x="55" y="107"/>
                      <a:pt x="54" y="108"/>
                      <a:pt x="54" y="108"/>
                    </a:cubicBezTo>
                    <a:cubicBezTo>
                      <a:pt x="53" y="108"/>
                      <a:pt x="54" y="106"/>
                      <a:pt x="54" y="106"/>
                    </a:cubicBezTo>
                    <a:cubicBezTo>
                      <a:pt x="55" y="104"/>
                      <a:pt x="55" y="104"/>
                      <a:pt x="55" y="104"/>
                    </a:cubicBezTo>
                    <a:cubicBezTo>
                      <a:pt x="55" y="104"/>
                      <a:pt x="52" y="103"/>
                      <a:pt x="52" y="102"/>
                    </a:cubicBezTo>
                    <a:cubicBezTo>
                      <a:pt x="51" y="102"/>
                      <a:pt x="50" y="101"/>
                      <a:pt x="50" y="101"/>
                    </a:cubicBezTo>
                    <a:cubicBezTo>
                      <a:pt x="50" y="101"/>
                      <a:pt x="48" y="101"/>
                      <a:pt x="48" y="101"/>
                    </a:cubicBezTo>
                    <a:cubicBezTo>
                      <a:pt x="46" y="101"/>
                      <a:pt x="46" y="101"/>
                      <a:pt x="46" y="101"/>
                    </a:cubicBezTo>
                    <a:cubicBezTo>
                      <a:pt x="46" y="101"/>
                      <a:pt x="45" y="101"/>
                      <a:pt x="44" y="102"/>
                    </a:cubicBezTo>
                    <a:cubicBezTo>
                      <a:pt x="44" y="102"/>
                      <a:pt x="43" y="103"/>
                      <a:pt x="42" y="102"/>
                    </a:cubicBezTo>
                    <a:cubicBezTo>
                      <a:pt x="42" y="102"/>
                      <a:pt x="43" y="100"/>
                      <a:pt x="43" y="100"/>
                    </a:cubicBezTo>
                    <a:cubicBezTo>
                      <a:pt x="43" y="100"/>
                      <a:pt x="43" y="98"/>
                      <a:pt x="43" y="98"/>
                    </a:cubicBezTo>
                    <a:cubicBezTo>
                      <a:pt x="42" y="97"/>
                      <a:pt x="42" y="99"/>
                      <a:pt x="42" y="99"/>
                    </a:cubicBezTo>
                    <a:cubicBezTo>
                      <a:pt x="42" y="99"/>
                      <a:pt x="40" y="100"/>
                      <a:pt x="39" y="101"/>
                    </a:cubicBezTo>
                    <a:cubicBezTo>
                      <a:pt x="39" y="101"/>
                      <a:pt x="38" y="101"/>
                      <a:pt x="38" y="101"/>
                    </a:cubicBezTo>
                    <a:cubicBezTo>
                      <a:pt x="37" y="101"/>
                      <a:pt x="36" y="102"/>
                      <a:pt x="34" y="102"/>
                    </a:cubicBezTo>
                    <a:cubicBezTo>
                      <a:pt x="33" y="102"/>
                      <a:pt x="32" y="103"/>
                      <a:pt x="32" y="102"/>
                    </a:cubicBezTo>
                    <a:cubicBezTo>
                      <a:pt x="31" y="102"/>
                      <a:pt x="31" y="101"/>
                      <a:pt x="31" y="101"/>
                    </a:cubicBezTo>
                    <a:cubicBezTo>
                      <a:pt x="31" y="99"/>
                      <a:pt x="31" y="99"/>
                      <a:pt x="31" y="99"/>
                    </a:cubicBezTo>
                    <a:cubicBezTo>
                      <a:pt x="31" y="99"/>
                      <a:pt x="30" y="98"/>
                      <a:pt x="30" y="97"/>
                    </a:cubicBezTo>
                    <a:cubicBezTo>
                      <a:pt x="29" y="96"/>
                      <a:pt x="30" y="96"/>
                      <a:pt x="30" y="95"/>
                    </a:cubicBezTo>
                    <a:cubicBezTo>
                      <a:pt x="30" y="95"/>
                      <a:pt x="32" y="94"/>
                      <a:pt x="32" y="94"/>
                    </a:cubicBezTo>
                    <a:cubicBezTo>
                      <a:pt x="32" y="93"/>
                      <a:pt x="33" y="93"/>
                      <a:pt x="33" y="93"/>
                    </a:cubicBezTo>
                    <a:cubicBezTo>
                      <a:pt x="36" y="92"/>
                      <a:pt x="36" y="92"/>
                      <a:pt x="36" y="92"/>
                    </a:cubicBezTo>
                    <a:cubicBezTo>
                      <a:pt x="36" y="92"/>
                      <a:pt x="36" y="89"/>
                      <a:pt x="36" y="88"/>
                    </a:cubicBezTo>
                    <a:cubicBezTo>
                      <a:pt x="36" y="88"/>
                      <a:pt x="36" y="88"/>
                      <a:pt x="35" y="88"/>
                    </a:cubicBezTo>
                    <a:cubicBezTo>
                      <a:pt x="34" y="88"/>
                      <a:pt x="34" y="87"/>
                      <a:pt x="34" y="87"/>
                    </a:cubicBezTo>
                    <a:cubicBezTo>
                      <a:pt x="34" y="87"/>
                      <a:pt x="34" y="85"/>
                      <a:pt x="34" y="85"/>
                    </a:cubicBezTo>
                    <a:cubicBezTo>
                      <a:pt x="33" y="83"/>
                      <a:pt x="33" y="83"/>
                      <a:pt x="33" y="83"/>
                    </a:cubicBezTo>
                    <a:cubicBezTo>
                      <a:pt x="29" y="84"/>
                      <a:pt x="29" y="84"/>
                      <a:pt x="29" y="84"/>
                    </a:cubicBezTo>
                    <a:cubicBezTo>
                      <a:pt x="29" y="84"/>
                      <a:pt x="27" y="85"/>
                      <a:pt x="26" y="85"/>
                    </a:cubicBezTo>
                    <a:cubicBezTo>
                      <a:pt x="26" y="85"/>
                      <a:pt x="24" y="85"/>
                      <a:pt x="24" y="85"/>
                    </a:cubicBezTo>
                    <a:cubicBezTo>
                      <a:pt x="23" y="85"/>
                      <a:pt x="22" y="84"/>
                      <a:pt x="22" y="84"/>
                    </a:cubicBezTo>
                    <a:cubicBezTo>
                      <a:pt x="22" y="84"/>
                      <a:pt x="18" y="85"/>
                      <a:pt x="18" y="85"/>
                    </a:cubicBezTo>
                    <a:cubicBezTo>
                      <a:pt x="18" y="85"/>
                      <a:pt x="17" y="85"/>
                      <a:pt x="17" y="85"/>
                    </a:cubicBezTo>
                    <a:cubicBezTo>
                      <a:pt x="15" y="85"/>
                      <a:pt x="15" y="85"/>
                      <a:pt x="15" y="85"/>
                    </a:cubicBezTo>
                    <a:cubicBezTo>
                      <a:pt x="13" y="86"/>
                      <a:pt x="13" y="86"/>
                      <a:pt x="13" y="86"/>
                    </a:cubicBezTo>
                    <a:cubicBezTo>
                      <a:pt x="12" y="87"/>
                      <a:pt x="12" y="87"/>
                      <a:pt x="12" y="87"/>
                    </a:cubicBezTo>
                    <a:cubicBezTo>
                      <a:pt x="12" y="87"/>
                      <a:pt x="11" y="88"/>
                      <a:pt x="11" y="88"/>
                    </a:cubicBezTo>
                    <a:cubicBezTo>
                      <a:pt x="10" y="88"/>
                      <a:pt x="9" y="88"/>
                      <a:pt x="8" y="88"/>
                    </a:cubicBezTo>
                    <a:cubicBezTo>
                      <a:pt x="8" y="88"/>
                      <a:pt x="7" y="89"/>
                      <a:pt x="7" y="89"/>
                    </a:cubicBezTo>
                    <a:cubicBezTo>
                      <a:pt x="7" y="89"/>
                      <a:pt x="5" y="90"/>
                      <a:pt x="4" y="91"/>
                    </a:cubicBezTo>
                    <a:cubicBezTo>
                      <a:pt x="3" y="86"/>
                      <a:pt x="3" y="86"/>
                      <a:pt x="3" y="86"/>
                    </a:cubicBezTo>
                    <a:cubicBezTo>
                      <a:pt x="6" y="77"/>
                      <a:pt x="6" y="77"/>
                      <a:pt x="6" y="77"/>
                    </a:cubicBezTo>
                    <a:cubicBezTo>
                      <a:pt x="11" y="73"/>
                      <a:pt x="11" y="73"/>
                      <a:pt x="11" y="73"/>
                    </a:cubicBezTo>
                    <a:cubicBezTo>
                      <a:pt x="13" y="65"/>
                      <a:pt x="13" y="65"/>
                      <a:pt x="13" y="65"/>
                    </a:cubicBezTo>
                    <a:cubicBezTo>
                      <a:pt x="10" y="62"/>
                      <a:pt x="10" y="62"/>
                      <a:pt x="10" y="62"/>
                    </a:cubicBezTo>
                    <a:cubicBezTo>
                      <a:pt x="10" y="59"/>
                      <a:pt x="19" y="53"/>
                      <a:pt x="18" y="50"/>
                    </a:cubicBezTo>
                    <a:cubicBezTo>
                      <a:pt x="17" y="47"/>
                      <a:pt x="6" y="56"/>
                      <a:pt x="5" y="53"/>
                    </a:cubicBezTo>
                    <a:cubicBezTo>
                      <a:pt x="4" y="47"/>
                      <a:pt x="7" y="48"/>
                      <a:pt x="12" y="43"/>
                    </a:cubicBezTo>
                    <a:cubicBezTo>
                      <a:pt x="6" y="41"/>
                      <a:pt x="6" y="41"/>
                      <a:pt x="6" y="41"/>
                    </a:cubicBezTo>
                    <a:cubicBezTo>
                      <a:pt x="6" y="35"/>
                      <a:pt x="6" y="35"/>
                      <a:pt x="6" y="35"/>
                    </a:cubicBezTo>
                    <a:cubicBezTo>
                      <a:pt x="2" y="33"/>
                      <a:pt x="2" y="33"/>
                      <a:pt x="2" y="33"/>
                    </a:cubicBezTo>
                    <a:cubicBezTo>
                      <a:pt x="2" y="33"/>
                      <a:pt x="3" y="30"/>
                      <a:pt x="3" y="27"/>
                    </a:cubicBezTo>
                    <a:cubicBezTo>
                      <a:pt x="3" y="24"/>
                      <a:pt x="6" y="23"/>
                      <a:pt x="6" y="23"/>
                    </a:cubicBezTo>
                    <a:cubicBezTo>
                      <a:pt x="9" y="22"/>
                      <a:pt x="11" y="20"/>
                      <a:pt x="14" y="18"/>
                    </a:cubicBezTo>
                    <a:cubicBezTo>
                      <a:pt x="17" y="14"/>
                      <a:pt x="20" y="16"/>
                      <a:pt x="22" y="15"/>
                    </a:cubicBezTo>
                    <a:cubicBezTo>
                      <a:pt x="25" y="13"/>
                      <a:pt x="25" y="15"/>
                      <a:pt x="35" y="17"/>
                    </a:cubicBezTo>
                    <a:cubicBezTo>
                      <a:pt x="37" y="16"/>
                      <a:pt x="41" y="16"/>
                      <a:pt x="42" y="14"/>
                    </a:cubicBezTo>
                    <a:cubicBezTo>
                      <a:pt x="44" y="12"/>
                      <a:pt x="47" y="13"/>
                      <a:pt x="47" y="9"/>
                    </a:cubicBezTo>
                    <a:cubicBezTo>
                      <a:pt x="48" y="3"/>
                      <a:pt x="59" y="7"/>
                      <a:pt x="59" y="5"/>
                    </a:cubicBezTo>
                    <a:cubicBezTo>
                      <a:pt x="61" y="5"/>
                      <a:pt x="63" y="0"/>
                      <a:pt x="68" y="0"/>
                    </a:cubicBezTo>
                    <a:cubicBezTo>
                      <a:pt x="72" y="1"/>
                      <a:pt x="73" y="2"/>
                      <a:pt x="76" y="3"/>
                    </a:cubicBezTo>
                    <a:cubicBezTo>
                      <a:pt x="87" y="10"/>
                      <a:pt x="82" y="14"/>
                      <a:pt x="95" y="18"/>
                    </a:cubicBezTo>
                    <a:cubicBezTo>
                      <a:pt x="106" y="21"/>
                      <a:pt x="119" y="24"/>
                      <a:pt x="130" y="26"/>
                    </a:cubicBezTo>
                    <a:cubicBezTo>
                      <a:pt x="140" y="27"/>
                      <a:pt x="150" y="31"/>
                      <a:pt x="160" y="35"/>
                    </a:cubicBezTo>
                    <a:cubicBezTo>
                      <a:pt x="160" y="35"/>
                      <a:pt x="197" y="52"/>
                      <a:pt x="198" y="53"/>
                    </a:cubicBezTo>
                    <a:cubicBezTo>
                      <a:pt x="199" y="53"/>
                      <a:pt x="220" y="49"/>
                      <a:pt x="221" y="49"/>
                    </a:cubicBezTo>
                    <a:cubicBezTo>
                      <a:pt x="222" y="49"/>
                      <a:pt x="229" y="50"/>
                      <a:pt x="234" y="53"/>
                    </a:cubicBezTo>
                    <a:cubicBezTo>
                      <a:pt x="237" y="56"/>
                      <a:pt x="247" y="63"/>
                      <a:pt x="247" y="63"/>
                    </a:cubicBezTo>
                    <a:cubicBezTo>
                      <a:pt x="249" y="64"/>
                      <a:pt x="261" y="62"/>
                      <a:pt x="261" y="62"/>
                    </a:cubicBezTo>
                    <a:cubicBezTo>
                      <a:pt x="269" y="62"/>
                      <a:pt x="276" y="71"/>
                      <a:pt x="280" y="72"/>
                    </a:cubicBezTo>
                    <a:cubicBezTo>
                      <a:pt x="285" y="73"/>
                      <a:pt x="297" y="67"/>
                      <a:pt x="302" y="72"/>
                    </a:cubicBezTo>
                    <a:cubicBezTo>
                      <a:pt x="302" y="72"/>
                      <a:pt x="312" y="73"/>
                      <a:pt x="313" y="78"/>
                    </a:cubicBezTo>
                    <a:cubicBezTo>
                      <a:pt x="315" y="83"/>
                      <a:pt x="319" y="91"/>
                      <a:pt x="319" y="91"/>
                    </a:cubicBezTo>
                    <a:cubicBezTo>
                      <a:pt x="332" y="96"/>
                      <a:pt x="332" y="96"/>
                      <a:pt x="332" y="96"/>
                    </a:cubicBezTo>
                    <a:cubicBezTo>
                      <a:pt x="332" y="96"/>
                      <a:pt x="339" y="102"/>
                      <a:pt x="340" y="104"/>
                    </a:cubicBezTo>
                    <a:cubicBezTo>
                      <a:pt x="341" y="105"/>
                      <a:pt x="356" y="110"/>
                      <a:pt x="356" y="110"/>
                    </a:cubicBezTo>
                    <a:cubicBezTo>
                      <a:pt x="366" y="119"/>
                      <a:pt x="366" y="119"/>
                      <a:pt x="366" y="119"/>
                    </a:cubicBezTo>
                    <a:cubicBezTo>
                      <a:pt x="381" y="119"/>
                      <a:pt x="381" y="119"/>
                      <a:pt x="381" y="119"/>
                    </a:cubicBezTo>
                    <a:cubicBezTo>
                      <a:pt x="391" y="121"/>
                      <a:pt x="391" y="121"/>
                      <a:pt x="391" y="121"/>
                    </a:cubicBezTo>
                    <a:cubicBezTo>
                      <a:pt x="396" y="115"/>
                      <a:pt x="396" y="115"/>
                      <a:pt x="396" y="115"/>
                    </a:cubicBezTo>
                    <a:cubicBezTo>
                      <a:pt x="396" y="115"/>
                      <a:pt x="421" y="127"/>
                      <a:pt x="422" y="127"/>
                    </a:cubicBezTo>
                    <a:cubicBezTo>
                      <a:pt x="423" y="127"/>
                      <a:pt x="423" y="130"/>
                      <a:pt x="424" y="133"/>
                    </a:cubicBezTo>
                    <a:cubicBezTo>
                      <a:pt x="424" y="134"/>
                      <a:pt x="424" y="134"/>
                      <a:pt x="424" y="134"/>
                    </a:cubicBezTo>
                    <a:cubicBezTo>
                      <a:pt x="423" y="134"/>
                      <a:pt x="424" y="134"/>
                      <a:pt x="424" y="134"/>
                    </a:cubicBezTo>
                    <a:cubicBezTo>
                      <a:pt x="424" y="134"/>
                      <a:pt x="424" y="134"/>
                      <a:pt x="424" y="134"/>
                    </a:cubicBezTo>
                    <a:cubicBezTo>
                      <a:pt x="424" y="136"/>
                      <a:pt x="424" y="136"/>
                      <a:pt x="424" y="136"/>
                    </a:cubicBezTo>
                    <a:cubicBezTo>
                      <a:pt x="424" y="137"/>
                      <a:pt x="424" y="137"/>
                      <a:pt x="424" y="137"/>
                    </a:cubicBezTo>
                    <a:cubicBezTo>
                      <a:pt x="423" y="137"/>
                      <a:pt x="423" y="137"/>
                      <a:pt x="423" y="137"/>
                    </a:cubicBezTo>
                    <a:cubicBezTo>
                      <a:pt x="423" y="137"/>
                      <a:pt x="423" y="137"/>
                      <a:pt x="423" y="137"/>
                    </a:cubicBezTo>
                    <a:cubicBezTo>
                      <a:pt x="424" y="138"/>
                      <a:pt x="424" y="138"/>
                      <a:pt x="424" y="138"/>
                    </a:cubicBezTo>
                    <a:cubicBezTo>
                      <a:pt x="424" y="138"/>
                      <a:pt x="424" y="138"/>
                      <a:pt x="424" y="138"/>
                    </a:cubicBezTo>
                    <a:cubicBezTo>
                      <a:pt x="424" y="138"/>
                      <a:pt x="424" y="138"/>
                      <a:pt x="424" y="139"/>
                    </a:cubicBezTo>
                    <a:cubicBezTo>
                      <a:pt x="424" y="139"/>
                      <a:pt x="424" y="139"/>
                      <a:pt x="424" y="139"/>
                    </a:cubicBezTo>
                    <a:cubicBezTo>
                      <a:pt x="424" y="139"/>
                      <a:pt x="424" y="139"/>
                      <a:pt x="424" y="140"/>
                    </a:cubicBezTo>
                    <a:cubicBezTo>
                      <a:pt x="424" y="140"/>
                      <a:pt x="424" y="140"/>
                      <a:pt x="424" y="140"/>
                    </a:cubicBezTo>
                    <a:cubicBezTo>
                      <a:pt x="425" y="140"/>
                      <a:pt x="425" y="140"/>
                      <a:pt x="425" y="140"/>
                    </a:cubicBezTo>
                    <a:cubicBezTo>
                      <a:pt x="425" y="140"/>
                      <a:pt x="425" y="140"/>
                      <a:pt x="425" y="140"/>
                    </a:cubicBezTo>
                    <a:cubicBezTo>
                      <a:pt x="425" y="140"/>
                      <a:pt x="426" y="141"/>
                      <a:pt x="426" y="141"/>
                    </a:cubicBezTo>
                    <a:cubicBezTo>
                      <a:pt x="426" y="141"/>
                      <a:pt x="426" y="141"/>
                      <a:pt x="427" y="141"/>
                    </a:cubicBezTo>
                    <a:cubicBezTo>
                      <a:pt x="427" y="141"/>
                      <a:pt x="427" y="141"/>
                      <a:pt x="428" y="141"/>
                    </a:cubicBezTo>
                    <a:cubicBezTo>
                      <a:pt x="428" y="141"/>
                      <a:pt x="428" y="141"/>
                      <a:pt x="428" y="141"/>
                    </a:cubicBezTo>
                    <a:cubicBezTo>
                      <a:pt x="428" y="141"/>
                      <a:pt x="429" y="141"/>
                      <a:pt x="429" y="140"/>
                    </a:cubicBezTo>
                    <a:cubicBezTo>
                      <a:pt x="442" y="143"/>
                      <a:pt x="442" y="143"/>
                      <a:pt x="442" y="143"/>
                    </a:cubicBezTo>
                    <a:cubicBezTo>
                      <a:pt x="445" y="144"/>
                      <a:pt x="445" y="146"/>
                      <a:pt x="448" y="148"/>
                    </a:cubicBezTo>
                    <a:cubicBezTo>
                      <a:pt x="456" y="145"/>
                      <a:pt x="456" y="145"/>
                      <a:pt x="456" y="145"/>
                    </a:cubicBezTo>
                    <a:cubicBezTo>
                      <a:pt x="466" y="152"/>
                      <a:pt x="466" y="152"/>
                      <a:pt x="466" y="152"/>
                    </a:cubicBezTo>
                    <a:cubicBezTo>
                      <a:pt x="475" y="149"/>
                      <a:pt x="475" y="149"/>
                      <a:pt x="475" y="149"/>
                    </a:cubicBezTo>
                    <a:cubicBezTo>
                      <a:pt x="484" y="149"/>
                      <a:pt x="484" y="149"/>
                      <a:pt x="484" y="149"/>
                    </a:cubicBezTo>
                    <a:cubicBezTo>
                      <a:pt x="484" y="147"/>
                      <a:pt x="505" y="149"/>
                      <a:pt x="496" y="159"/>
                    </a:cubicBezTo>
                    <a:close/>
                    <a:moveTo>
                      <a:pt x="506" y="281"/>
                    </a:moveTo>
                    <a:cubicBezTo>
                      <a:pt x="506" y="281"/>
                      <a:pt x="506" y="281"/>
                      <a:pt x="506" y="281"/>
                    </a:cubicBezTo>
                    <a:cubicBezTo>
                      <a:pt x="506" y="287"/>
                      <a:pt x="516" y="285"/>
                      <a:pt x="521" y="289"/>
                    </a:cubicBezTo>
                    <a:cubicBezTo>
                      <a:pt x="523" y="291"/>
                      <a:pt x="521" y="296"/>
                      <a:pt x="524" y="297"/>
                    </a:cubicBezTo>
                    <a:cubicBezTo>
                      <a:pt x="531" y="303"/>
                      <a:pt x="534" y="292"/>
                      <a:pt x="528" y="281"/>
                    </a:cubicBezTo>
                    <a:cubicBezTo>
                      <a:pt x="526" y="279"/>
                      <a:pt x="523" y="279"/>
                      <a:pt x="520" y="279"/>
                    </a:cubicBezTo>
                    <a:cubicBezTo>
                      <a:pt x="515" y="279"/>
                      <a:pt x="505" y="276"/>
                      <a:pt x="506" y="281"/>
                    </a:cubicBezTo>
                    <a:close/>
                    <a:moveTo>
                      <a:pt x="448" y="300"/>
                    </a:moveTo>
                    <a:cubicBezTo>
                      <a:pt x="448" y="300"/>
                      <a:pt x="448" y="300"/>
                      <a:pt x="448" y="300"/>
                    </a:cubicBezTo>
                    <a:cubicBezTo>
                      <a:pt x="452" y="301"/>
                      <a:pt x="456" y="297"/>
                      <a:pt x="460" y="299"/>
                    </a:cubicBezTo>
                    <a:cubicBezTo>
                      <a:pt x="462" y="301"/>
                      <a:pt x="461" y="305"/>
                      <a:pt x="462" y="308"/>
                    </a:cubicBezTo>
                    <a:cubicBezTo>
                      <a:pt x="456" y="314"/>
                      <a:pt x="472" y="313"/>
                      <a:pt x="473" y="313"/>
                    </a:cubicBezTo>
                    <a:cubicBezTo>
                      <a:pt x="473" y="315"/>
                      <a:pt x="475" y="320"/>
                      <a:pt x="478" y="318"/>
                    </a:cubicBezTo>
                    <a:cubicBezTo>
                      <a:pt x="494" y="299"/>
                      <a:pt x="494" y="299"/>
                      <a:pt x="494" y="299"/>
                    </a:cubicBezTo>
                    <a:cubicBezTo>
                      <a:pt x="494" y="297"/>
                      <a:pt x="493" y="295"/>
                      <a:pt x="491" y="295"/>
                    </a:cubicBezTo>
                    <a:cubicBezTo>
                      <a:pt x="487" y="293"/>
                      <a:pt x="482" y="297"/>
                      <a:pt x="479" y="295"/>
                    </a:cubicBezTo>
                    <a:cubicBezTo>
                      <a:pt x="476" y="293"/>
                      <a:pt x="482" y="285"/>
                      <a:pt x="478" y="282"/>
                    </a:cubicBezTo>
                    <a:cubicBezTo>
                      <a:pt x="470" y="276"/>
                      <a:pt x="467" y="283"/>
                      <a:pt x="461" y="288"/>
                    </a:cubicBezTo>
                    <a:cubicBezTo>
                      <a:pt x="457" y="291"/>
                      <a:pt x="451" y="292"/>
                      <a:pt x="447" y="296"/>
                    </a:cubicBezTo>
                    <a:cubicBezTo>
                      <a:pt x="446" y="297"/>
                      <a:pt x="447" y="300"/>
                      <a:pt x="448" y="300"/>
                    </a:cubicBezTo>
                    <a:close/>
                    <a:moveTo>
                      <a:pt x="391" y="329"/>
                    </a:moveTo>
                    <a:cubicBezTo>
                      <a:pt x="391" y="329"/>
                      <a:pt x="391" y="329"/>
                      <a:pt x="391" y="329"/>
                    </a:cubicBezTo>
                    <a:cubicBezTo>
                      <a:pt x="387" y="332"/>
                      <a:pt x="395" y="337"/>
                      <a:pt x="397" y="337"/>
                    </a:cubicBezTo>
                    <a:cubicBezTo>
                      <a:pt x="399" y="337"/>
                      <a:pt x="411" y="329"/>
                      <a:pt x="411" y="326"/>
                    </a:cubicBezTo>
                    <a:cubicBezTo>
                      <a:pt x="410" y="322"/>
                      <a:pt x="405" y="321"/>
                      <a:pt x="402" y="321"/>
                    </a:cubicBezTo>
                    <a:cubicBezTo>
                      <a:pt x="398" y="322"/>
                      <a:pt x="394" y="326"/>
                      <a:pt x="391" y="329"/>
                    </a:cubicBez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3" name="Freeform 146"/>
              <p:cNvSpPr>
                <a:spLocks noEditPoints="1"/>
              </p:cNvSpPr>
              <p:nvPr/>
            </p:nvSpPr>
            <p:spPr bwMode="auto">
              <a:xfrm>
                <a:off x="5979172" y="3676183"/>
                <a:ext cx="930118" cy="839550"/>
              </a:xfrm>
              <a:custGeom>
                <a:avLst/>
                <a:gdLst>
                  <a:gd name="T0" fmla="*/ 263 w 408"/>
                  <a:gd name="T1" fmla="*/ 27 h 380"/>
                  <a:gd name="T2" fmla="*/ 184 w 408"/>
                  <a:gd name="T3" fmla="*/ 62 h 380"/>
                  <a:gd name="T4" fmla="*/ 187 w 408"/>
                  <a:gd name="T5" fmla="*/ 95 h 380"/>
                  <a:gd name="T6" fmla="*/ 179 w 408"/>
                  <a:gd name="T7" fmla="*/ 109 h 380"/>
                  <a:gd name="T8" fmla="*/ 168 w 408"/>
                  <a:gd name="T9" fmla="*/ 118 h 380"/>
                  <a:gd name="T10" fmla="*/ 128 w 408"/>
                  <a:gd name="T11" fmla="*/ 89 h 380"/>
                  <a:gd name="T12" fmla="*/ 141 w 408"/>
                  <a:gd name="T13" fmla="*/ 145 h 380"/>
                  <a:gd name="T14" fmla="*/ 138 w 408"/>
                  <a:gd name="T15" fmla="*/ 166 h 380"/>
                  <a:gd name="T16" fmla="*/ 152 w 408"/>
                  <a:gd name="T17" fmla="*/ 191 h 380"/>
                  <a:gd name="T18" fmla="*/ 154 w 408"/>
                  <a:gd name="T19" fmla="*/ 172 h 380"/>
                  <a:gd name="T20" fmla="*/ 214 w 408"/>
                  <a:gd name="T21" fmla="*/ 210 h 380"/>
                  <a:gd name="T22" fmla="*/ 187 w 408"/>
                  <a:gd name="T23" fmla="*/ 202 h 380"/>
                  <a:gd name="T24" fmla="*/ 199 w 408"/>
                  <a:gd name="T25" fmla="*/ 234 h 380"/>
                  <a:gd name="T26" fmla="*/ 164 w 408"/>
                  <a:gd name="T27" fmla="*/ 233 h 380"/>
                  <a:gd name="T28" fmla="*/ 133 w 408"/>
                  <a:gd name="T29" fmla="*/ 212 h 380"/>
                  <a:gd name="T30" fmla="*/ 67 w 408"/>
                  <a:gd name="T31" fmla="*/ 211 h 380"/>
                  <a:gd name="T32" fmla="*/ 71 w 408"/>
                  <a:gd name="T33" fmla="*/ 194 h 380"/>
                  <a:gd name="T34" fmla="*/ 29 w 408"/>
                  <a:gd name="T35" fmla="*/ 157 h 380"/>
                  <a:gd name="T36" fmla="*/ 89 w 408"/>
                  <a:gd name="T37" fmla="*/ 68 h 380"/>
                  <a:gd name="T38" fmla="*/ 195 w 408"/>
                  <a:gd name="T39" fmla="*/ 33 h 380"/>
                  <a:gd name="T40" fmla="*/ 184 w 408"/>
                  <a:gd name="T41" fmla="*/ 157 h 380"/>
                  <a:gd name="T42" fmla="*/ 353 w 408"/>
                  <a:gd name="T43" fmla="*/ 252 h 380"/>
                  <a:gd name="T44" fmla="*/ 393 w 408"/>
                  <a:gd name="T45" fmla="*/ 297 h 380"/>
                  <a:gd name="T46" fmla="*/ 373 w 408"/>
                  <a:gd name="T47" fmla="*/ 331 h 380"/>
                  <a:gd name="T48" fmla="*/ 370 w 408"/>
                  <a:gd name="T49" fmla="*/ 333 h 380"/>
                  <a:gd name="T50" fmla="*/ 174 w 408"/>
                  <a:gd name="T51" fmla="*/ 162 h 380"/>
                  <a:gd name="T52" fmla="*/ 262 w 408"/>
                  <a:gd name="T53" fmla="*/ 176 h 380"/>
                  <a:gd name="T54" fmla="*/ 205 w 408"/>
                  <a:gd name="T55" fmla="*/ 72 h 380"/>
                  <a:gd name="T56" fmla="*/ 233 w 408"/>
                  <a:gd name="T57" fmla="*/ 105 h 380"/>
                  <a:gd name="T58" fmla="*/ 281 w 408"/>
                  <a:gd name="T59" fmla="*/ 146 h 380"/>
                  <a:gd name="T60" fmla="*/ 277 w 408"/>
                  <a:gd name="T61" fmla="*/ 131 h 380"/>
                  <a:gd name="T62" fmla="*/ 288 w 408"/>
                  <a:gd name="T63" fmla="*/ 180 h 380"/>
                  <a:gd name="T64" fmla="*/ 288 w 408"/>
                  <a:gd name="T65" fmla="*/ 190 h 380"/>
                  <a:gd name="T66" fmla="*/ 315 w 408"/>
                  <a:gd name="T67" fmla="*/ 213 h 380"/>
                  <a:gd name="T68" fmla="*/ 279 w 408"/>
                  <a:gd name="T69" fmla="*/ 292 h 380"/>
                  <a:gd name="T70" fmla="*/ 239 w 408"/>
                  <a:gd name="T71" fmla="*/ 288 h 380"/>
                  <a:gd name="T72" fmla="*/ 255 w 408"/>
                  <a:gd name="T73" fmla="*/ 287 h 380"/>
                  <a:gd name="T74" fmla="*/ 274 w 408"/>
                  <a:gd name="T75" fmla="*/ 259 h 380"/>
                  <a:gd name="T76" fmla="*/ 267 w 408"/>
                  <a:gd name="T77" fmla="*/ 256 h 380"/>
                  <a:gd name="T78" fmla="*/ 244 w 408"/>
                  <a:gd name="T79" fmla="*/ 271 h 380"/>
                  <a:gd name="T80" fmla="*/ 219 w 408"/>
                  <a:gd name="T81" fmla="*/ 239 h 380"/>
                  <a:gd name="T82" fmla="*/ 245 w 408"/>
                  <a:gd name="T83" fmla="*/ 240 h 380"/>
                  <a:gd name="T84" fmla="*/ 270 w 408"/>
                  <a:gd name="T85" fmla="*/ 236 h 380"/>
                  <a:gd name="T86" fmla="*/ 245 w 408"/>
                  <a:gd name="T87" fmla="*/ 222 h 380"/>
                  <a:gd name="T88" fmla="*/ 221 w 408"/>
                  <a:gd name="T89" fmla="*/ 357 h 380"/>
                  <a:gd name="T90" fmla="*/ 282 w 408"/>
                  <a:gd name="T91" fmla="*/ 356 h 380"/>
                  <a:gd name="T92" fmla="*/ 335 w 408"/>
                  <a:gd name="T93" fmla="*/ 353 h 380"/>
                  <a:gd name="T94" fmla="*/ 260 w 408"/>
                  <a:gd name="T95" fmla="*/ 372 h 380"/>
                  <a:gd name="T96" fmla="*/ 172 w 408"/>
                  <a:gd name="T97" fmla="*/ 319 h 380"/>
                  <a:gd name="T98" fmla="*/ 87 w 408"/>
                  <a:gd name="T99" fmla="*/ 238 h 380"/>
                  <a:gd name="T100" fmla="*/ 107 w 408"/>
                  <a:gd name="T101" fmla="*/ 292 h 380"/>
                  <a:gd name="T102" fmla="*/ 138 w 408"/>
                  <a:gd name="T103" fmla="*/ 298 h 380"/>
                  <a:gd name="T104" fmla="*/ 163 w 408"/>
                  <a:gd name="T105" fmla="*/ 298 h 380"/>
                  <a:gd name="T106" fmla="*/ 174 w 408"/>
                  <a:gd name="T107" fmla="*/ 293 h 380"/>
                  <a:gd name="T108" fmla="*/ 169 w 408"/>
                  <a:gd name="T109" fmla="*/ 263 h 380"/>
                  <a:gd name="T110" fmla="*/ 178 w 408"/>
                  <a:gd name="T111" fmla="*/ 247 h 380"/>
                  <a:gd name="T112" fmla="*/ 115 w 408"/>
                  <a:gd name="T113" fmla="*/ 223 h 380"/>
                  <a:gd name="T114" fmla="*/ 66 w 408"/>
                  <a:gd name="T115" fmla="*/ 265 h 380"/>
                  <a:gd name="T116" fmla="*/ 65 w 408"/>
                  <a:gd name="T117" fmla="*/ 242 h 380"/>
                  <a:gd name="T118" fmla="*/ 11 w 408"/>
                  <a:gd name="T119" fmla="*/ 161 h 380"/>
                  <a:gd name="T120" fmla="*/ 11 w 408"/>
                  <a:gd name="T121" fmla="*/ 15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8" h="380">
                    <a:moveTo>
                      <a:pt x="222" y="32"/>
                    </a:moveTo>
                    <a:cubicBezTo>
                      <a:pt x="227" y="30"/>
                      <a:pt x="227" y="30"/>
                      <a:pt x="227" y="30"/>
                    </a:cubicBezTo>
                    <a:cubicBezTo>
                      <a:pt x="227" y="30"/>
                      <a:pt x="233" y="28"/>
                      <a:pt x="234" y="28"/>
                    </a:cubicBezTo>
                    <a:cubicBezTo>
                      <a:pt x="235" y="28"/>
                      <a:pt x="240" y="27"/>
                      <a:pt x="241" y="26"/>
                    </a:cubicBezTo>
                    <a:cubicBezTo>
                      <a:pt x="242" y="26"/>
                      <a:pt x="245" y="24"/>
                      <a:pt x="246" y="23"/>
                    </a:cubicBezTo>
                    <a:cubicBezTo>
                      <a:pt x="247" y="23"/>
                      <a:pt x="249" y="23"/>
                      <a:pt x="251" y="21"/>
                    </a:cubicBezTo>
                    <a:cubicBezTo>
                      <a:pt x="252" y="20"/>
                      <a:pt x="253" y="17"/>
                      <a:pt x="253" y="16"/>
                    </a:cubicBezTo>
                    <a:cubicBezTo>
                      <a:pt x="253" y="15"/>
                      <a:pt x="252" y="15"/>
                      <a:pt x="251" y="12"/>
                    </a:cubicBezTo>
                    <a:cubicBezTo>
                      <a:pt x="249" y="9"/>
                      <a:pt x="247" y="7"/>
                      <a:pt x="247" y="6"/>
                    </a:cubicBezTo>
                    <a:cubicBezTo>
                      <a:pt x="246" y="4"/>
                      <a:pt x="246" y="2"/>
                      <a:pt x="247" y="2"/>
                    </a:cubicBezTo>
                    <a:cubicBezTo>
                      <a:pt x="248" y="1"/>
                      <a:pt x="251" y="0"/>
                      <a:pt x="253" y="0"/>
                    </a:cubicBezTo>
                    <a:cubicBezTo>
                      <a:pt x="255" y="1"/>
                      <a:pt x="260" y="2"/>
                      <a:pt x="261" y="2"/>
                    </a:cubicBezTo>
                    <a:cubicBezTo>
                      <a:pt x="262" y="2"/>
                      <a:pt x="267" y="5"/>
                      <a:pt x="267" y="5"/>
                    </a:cubicBezTo>
                    <a:cubicBezTo>
                      <a:pt x="267" y="5"/>
                      <a:pt x="269" y="10"/>
                      <a:pt x="269" y="11"/>
                    </a:cubicBezTo>
                    <a:cubicBezTo>
                      <a:pt x="269" y="12"/>
                      <a:pt x="274" y="18"/>
                      <a:pt x="272" y="18"/>
                    </a:cubicBezTo>
                    <a:cubicBezTo>
                      <a:pt x="271" y="18"/>
                      <a:pt x="267" y="19"/>
                      <a:pt x="267" y="19"/>
                    </a:cubicBezTo>
                    <a:cubicBezTo>
                      <a:pt x="265" y="22"/>
                      <a:pt x="265" y="22"/>
                      <a:pt x="265" y="22"/>
                    </a:cubicBezTo>
                    <a:cubicBezTo>
                      <a:pt x="265" y="22"/>
                      <a:pt x="263" y="26"/>
                      <a:pt x="263" y="27"/>
                    </a:cubicBezTo>
                    <a:cubicBezTo>
                      <a:pt x="263" y="28"/>
                      <a:pt x="262" y="33"/>
                      <a:pt x="262" y="33"/>
                    </a:cubicBezTo>
                    <a:cubicBezTo>
                      <a:pt x="267" y="44"/>
                      <a:pt x="267" y="44"/>
                      <a:pt x="267" y="44"/>
                    </a:cubicBezTo>
                    <a:cubicBezTo>
                      <a:pt x="262" y="51"/>
                      <a:pt x="262" y="51"/>
                      <a:pt x="262" y="51"/>
                    </a:cubicBezTo>
                    <a:cubicBezTo>
                      <a:pt x="258" y="55"/>
                      <a:pt x="258" y="55"/>
                      <a:pt x="258" y="55"/>
                    </a:cubicBezTo>
                    <a:cubicBezTo>
                      <a:pt x="258" y="55"/>
                      <a:pt x="252" y="55"/>
                      <a:pt x="252" y="54"/>
                    </a:cubicBezTo>
                    <a:cubicBezTo>
                      <a:pt x="252" y="53"/>
                      <a:pt x="248" y="51"/>
                      <a:pt x="248" y="51"/>
                    </a:cubicBezTo>
                    <a:cubicBezTo>
                      <a:pt x="248" y="51"/>
                      <a:pt x="242" y="52"/>
                      <a:pt x="241" y="53"/>
                    </a:cubicBezTo>
                    <a:cubicBezTo>
                      <a:pt x="240" y="53"/>
                      <a:pt x="226" y="54"/>
                      <a:pt x="226" y="54"/>
                    </a:cubicBezTo>
                    <a:cubicBezTo>
                      <a:pt x="226" y="54"/>
                      <a:pt x="223" y="53"/>
                      <a:pt x="222" y="53"/>
                    </a:cubicBezTo>
                    <a:cubicBezTo>
                      <a:pt x="221" y="53"/>
                      <a:pt x="216" y="53"/>
                      <a:pt x="216" y="53"/>
                    </a:cubicBezTo>
                    <a:cubicBezTo>
                      <a:pt x="215" y="49"/>
                      <a:pt x="215" y="49"/>
                      <a:pt x="215" y="49"/>
                    </a:cubicBezTo>
                    <a:cubicBezTo>
                      <a:pt x="211" y="50"/>
                      <a:pt x="211" y="50"/>
                      <a:pt x="211" y="50"/>
                    </a:cubicBezTo>
                    <a:cubicBezTo>
                      <a:pt x="210" y="54"/>
                      <a:pt x="210" y="54"/>
                      <a:pt x="210" y="54"/>
                    </a:cubicBezTo>
                    <a:cubicBezTo>
                      <a:pt x="205" y="57"/>
                      <a:pt x="205" y="57"/>
                      <a:pt x="205" y="57"/>
                    </a:cubicBezTo>
                    <a:cubicBezTo>
                      <a:pt x="200" y="60"/>
                      <a:pt x="200" y="60"/>
                      <a:pt x="200" y="60"/>
                    </a:cubicBezTo>
                    <a:cubicBezTo>
                      <a:pt x="190" y="60"/>
                      <a:pt x="190" y="60"/>
                      <a:pt x="190" y="60"/>
                    </a:cubicBezTo>
                    <a:cubicBezTo>
                      <a:pt x="184" y="60"/>
                      <a:pt x="184" y="60"/>
                      <a:pt x="184" y="60"/>
                    </a:cubicBezTo>
                    <a:cubicBezTo>
                      <a:pt x="184" y="62"/>
                      <a:pt x="184" y="62"/>
                      <a:pt x="184" y="62"/>
                    </a:cubicBezTo>
                    <a:cubicBezTo>
                      <a:pt x="181" y="68"/>
                      <a:pt x="181" y="68"/>
                      <a:pt x="181" y="68"/>
                    </a:cubicBezTo>
                    <a:cubicBezTo>
                      <a:pt x="177" y="71"/>
                      <a:pt x="177" y="71"/>
                      <a:pt x="177" y="71"/>
                    </a:cubicBezTo>
                    <a:cubicBezTo>
                      <a:pt x="177" y="71"/>
                      <a:pt x="171" y="73"/>
                      <a:pt x="170" y="74"/>
                    </a:cubicBezTo>
                    <a:cubicBezTo>
                      <a:pt x="170" y="74"/>
                      <a:pt x="166" y="73"/>
                      <a:pt x="166" y="73"/>
                    </a:cubicBezTo>
                    <a:cubicBezTo>
                      <a:pt x="161" y="76"/>
                      <a:pt x="161" y="76"/>
                      <a:pt x="161" y="76"/>
                    </a:cubicBezTo>
                    <a:cubicBezTo>
                      <a:pt x="160" y="79"/>
                      <a:pt x="160" y="79"/>
                      <a:pt x="160" y="79"/>
                    </a:cubicBezTo>
                    <a:cubicBezTo>
                      <a:pt x="162" y="81"/>
                      <a:pt x="162" y="81"/>
                      <a:pt x="162" y="81"/>
                    </a:cubicBezTo>
                    <a:cubicBezTo>
                      <a:pt x="166" y="83"/>
                      <a:pt x="166" y="83"/>
                      <a:pt x="166" y="83"/>
                    </a:cubicBezTo>
                    <a:cubicBezTo>
                      <a:pt x="166" y="83"/>
                      <a:pt x="169" y="84"/>
                      <a:pt x="169" y="85"/>
                    </a:cubicBezTo>
                    <a:cubicBezTo>
                      <a:pt x="169" y="85"/>
                      <a:pt x="168" y="87"/>
                      <a:pt x="168" y="87"/>
                    </a:cubicBezTo>
                    <a:cubicBezTo>
                      <a:pt x="168" y="92"/>
                      <a:pt x="168" y="92"/>
                      <a:pt x="168" y="92"/>
                    </a:cubicBezTo>
                    <a:cubicBezTo>
                      <a:pt x="168" y="92"/>
                      <a:pt x="171" y="93"/>
                      <a:pt x="172" y="93"/>
                    </a:cubicBezTo>
                    <a:cubicBezTo>
                      <a:pt x="172" y="93"/>
                      <a:pt x="175" y="91"/>
                      <a:pt x="175" y="91"/>
                    </a:cubicBezTo>
                    <a:cubicBezTo>
                      <a:pt x="175" y="90"/>
                      <a:pt x="176" y="89"/>
                      <a:pt x="176" y="89"/>
                    </a:cubicBezTo>
                    <a:cubicBezTo>
                      <a:pt x="178" y="91"/>
                      <a:pt x="178" y="91"/>
                      <a:pt x="178" y="91"/>
                    </a:cubicBezTo>
                    <a:cubicBezTo>
                      <a:pt x="178" y="91"/>
                      <a:pt x="179" y="93"/>
                      <a:pt x="180" y="93"/>
                    </a:cubicBezTo>
                    <a:cubicBezTo>
                      <a:pt x="180" y="93"/>
                      <a:pt x="183" y="93"/>
                      <a:pt x="183" y="93"/>
                    </a:cubicBezTo>
                    <a:cubicBezTo>
                      <a:pt x="187" y="95"/>
                      <a:pt x="187" y="95"/>
                      <a:pt x="187" y="95"/>
                    </a:cubicBezTo>
                    <a:cubicBezTo>
                      <a:pt x="192" y="99"/>
                      <a:pt x="192" y="99"/>
                      <a:pt x="192" y="99"/>
                    </a:cubicBezTo>
                    <a:cubicBezTo>
                      <a:pt x="192" y="99"/>
                      <a:pt x="196" y="101"/>
                      <a:pt x="195" y="102"/>
                    </a:cubicBezTo>
                    <a:cubicBezTo>
                      <a:pt x="193" y="103"/>
                      <a:pt x="191" y="104"/>
                      <a:pt x="190" y="104"/>
                    </a:cubicBezTo>
                    <a:cubicBezTo>
                      <a:pt x="190" y="104"/>
                      <a:pt x="188" y="103"/>
                      <a:pt x="188" y="102"/>
                    </a:cubicBezTo>
                    <a:cubicBezTo>
                      <a:pt x="188" y="100"/>
                      <a:pt x="187" y="99"/>
                      <a:pt x="186" y="99"/>
                    </a:cubicBezTo>
                    <a:cubicBezTo>
                      <a:pt x="185" y="99"/>
                      <a:pt x="183" y="97"/>
                      <a:pt x="183" y="97"/>
                    </a:cubicBezTo>
                    <a:cubicBezTo>
                      <a:pt x="182" y="97"/>
                      <a:pt x="180" y="97"/>
                      <a:pt x="179" y="98"/>
                    </a:cubicBezTo>
                    <a:cubicBezTo>
                      <a:pt x="178" y="98"/>
                      <a:pt x="176" y="98"/>
                      <a:pt x="176" y="97"/>
                    </a:cubicBezTo>
                    <a:cubicBezTo>
                      <a:pt x="175" y="97"/>
                      <a:pt x="174" y="94"/>
                      <a:pt x="174" y="94"/>
                    </a:cubicBezTo>
                    <a:cubicBezTo>
                      <a:pt x="169" y="93"/>
                      <a:pt x="169" y="93"/>
                      <a:pt x="169" y="93"/>
                    </a:cubicBezTo>
                    <a:cubicBezTo>
                      <a:pt x="169" y="93"/>
                      <a:pt x="168" y="94"/>
                      <a:pt x="168" y="95"/>
                    </a:cubicBezTo>
                    <a:cubicBezTo>
                      <a:pt x="168" y="95"/>
                      <a:pt x="166" y="97"/>
                      <a:pt x="166" y="97"/>
                    </a:cubicBezTo>
                    <a:cubicBezTo>
                      <a:pt x="165" y="98"/>
                      <a:pt x="165" y="98"/>
                      <a:pt x="165" y="98"/>
                    </a:cubicBezTo>
                    <a:cubicBezTo>
                      <a:pt x="165" y="100"/>
                      <a:pt x="165" y="100"/>
                      <a:pt x="165" y="100"/>
                    </a:cubicBezTo>
                    <a:cubicBezTo>
                      <a:pt x="167" y="102"/>
                      <a:pt x="167" y="102"/>
                      <a:pt x="167" y="102"/>
                    </a:cubicBezTo>
                    <a:cubicBezTo>
                      <a:pt x="171" y="105"/>
                      <a:pt x="171" y="105"/>
                      <a:pt x="171" y="105"/>
                    </a:cubicBezTo>
                    <a:cubicBezTo>
                      <a:pt x="171" y="105"/>
                      <a:pt x="176" y="106"/>
                      <a:pt x="176" y="106"/>
                    </a:cubicBezTo>
                    <a:cubicBezTo>
                      <a:pt x="177" y="106"/>
                      <a:pt x="179" y="109"/>
                      <a:pt x="179" y="109"/>
                    </a:cubicBezTo>
                    <a:cubicBezTo>
                      <a:pt x="179" y="112"/>
                      <a:pt x="179" y="112"/>
                      <a:pt x="179" y="112"/>
                    </a:cubicBezTo>
                    <a:cubicBezTo>
                      <a:pt x="178" y="115"/>
                      <a:pt x="178" y="115"/>
                      <a:pt x="178" y="115"/>
                    </a:cubicBezTo>
                    <a:cubicBezTo>
                      <a:pt x="178" y="115"/>
                      <a:pt x="178" y="117"/>
                      <a:pt x="176" y="116"/>
                    </a:cubicBezTo>
                    <a:cubicBezTo>
                      <a:pt x="174" y="115"/>
                      <a:pt x="173" y="114"/>
                      <a:pt x="173" y="114"/>
                    </a:cubicBezTo>
                    <a:cubicBezTo>
                      <a:pt x="170" y="113"/>
                      <a:pt x="170" y="113"/>
                      <a:pt x="170" y="113"/>
                    </a:cubicBezTo>
                    <a:cubicBezTo>
                      <a:pt x="169" y="109"/>
                      <a:pt x="169" y="109"/>
                      <a:pt x="169" y="109"/>
                    </a:cubicBezTo>
                    <a:cubicBezTo>
                      <a:pt x="169" y="109"/>
                      <a:pt x="167" y="107"/>
                      <a:pt x="167" y="107"/>
                    </a:cubicBezTo>
                    <a:cubicBezTo>
                      <a:pt x="166" y="107"/>
                      <a:pt x="161" y="104"/>
                      <a:pt x="161" y="104"/>
                    </a:cubicBezTo>
                    <a:cubicBezTo>
                      <a:pt x="155" y="104"/>
                      <a:pt x="155" y="104"/>
                      <a:pt x="155" y="104"/>
                    </a:cubicBezTo>
                    <a:cubicBezTo>
                      <a:pt x="151" y="104"/>
                      <a:pt x="151" y="104"/>
                      <a:pt x="151" y="104"/>
                    </a:cubicBezTo>
                    <a:cubicBezTo>
                      <a:pt x="150" y="107"/>
                      <a:pt x="150" y="107"/>
                      <a:pt x="150" y="107"/>
                    </a:cubicBezTo>
                    <a:cubicBezTo>
                      <a:pt x="150" y="107"/>
                      <a:pt x="150" y="109"/>
                      <a:pt x="151" y="109"/>
                    </a:cubicBezTo>
                    <a:cubicBezTo>
                      <a:pt x="151" y="110"/>
                      <a:pt x="154" y="112"/>
                      <a:pt x="154" y="112"/>
                    </a:cubicBezTo>
                    <a:cubicBezTo>
                      <a:pt x="154" y="112"/>
                      <a:pt x="156" y="112"/>
                      <a:pt x="156" y="113"/>
                    </a:cubicBezTo>
                    <a:cubicBezTo>
                      <a:pt x="157" y="114"/>
                      <a:pt x="159" y="116"/>
                      <a:pt x="159" y="116"/>
                    </a:cubicBezTo>
                    <a:cubicBezTo>
                      <a:pt x="159" y="116"/>
                      <a:pt x="160" y="116"/>
                      <a:pt x="161" y="116"/>
                    </a:cubicBezTo>
                    <a:cubicBezTo>
                      <a:pt x="163" y="116"/>
                      <a:pt x="165" y="117"/>
                      <a:pt x="165" y="117"/>
                    </a:cubicBezTo>
                    <a:cubicBezTo>
                      <a:pt x="168" y="118"/>
                      <a:pt x="168" y="118"/>
                      <a:pt x="168" y="118"/>
                    </a:cubicBezTo>
                    <a:cubicBezTo>
                      <a:pt x="169" y="119"/>
                      <a:pt x="169" y="119"/>
                      <a:pt x="169" y="119"/>
                    </a:cubicBezTo>
                    <a:cubicBezTo>
                      <a:pt x="169" y="119"/>
                      <a:pt x="166" y="120"/>
                      <a:pt x="165" y="120"/>
                    </a:cubicBezTo>
                    <a:cubicBezTo>
                      <a:pt x="164" y="121"/>
                      <a:pt x="161" y="121"/>
                      <a:pt x="161" y="121"/>
                    </a:cubicBezTo>
                    <a:cubicBezTo>
                      <a:pt x="161" y="121"/>
                      <a:pt x="159" y="119"/>
                      <a:pt x="158" y="119"/>
                    </a:cubicBezTo>
                    <a:cubicBezTo>
                      <a:pt x="158" y="119"/>
                      <a:pt x="155" y="120"/>
                      <a:pt x="155" y="120"/>
                    </a:cubicBezTo>
                    <a:cubicBezTo>
                      <a:pt x="155" y="120"/>
                      <a:pt x="153" y="122"/>
                      <a:pt x="152" y="120"/>
                    </a:cubicBezTo>
                    <a:cubicBezTo>
                      <a:pt x="151" y="118"/>
                      <a:pt x="150" y="116"/>
                      <a:pt x="150" y="116"/>
                    </a:cubicBezTo>
                    <a:cubicBezTo>
                      <a:pt x="150" y="114"/>
                      <a:pt x="150" y="114"/>
                      <a:pt x="150" y="114"/>
                    </a:cubicBezTo>
                    <a:cubicBezTo>
                      <a:pt x="150" y="111"/>
                      <a:pt x="150" y="111"/>
                      <a:pt x="150" y="111"/>
                    </a:cubicBezTo>
                    <a:cubicBezTo>
                      <a:pt x="149" y="108"/>
                      <a:pt x="149" y="108"/>
                      <a:pt x="149" y="108"/>
                    </a:cubicBezTo>
                    <a:cubicBezTo>
                      <a:pt x="145" y="106"/>
                      <a:pt x="145" y="106"/>
                      <a:pt x="145" y="106"/>
                    </a:cubicBezTo>
                    <a:cubicBezTo>
                      <a:pt x="140" y="106"/>
                      <a:pt x="140" y="106"/>
                      <a:pt x="140" y="106"/>
                    </a:cubicBezTo>
                    <a:cubicBezTo>
                      <a:pt x="135" y="103"/>
                      <a:pt x="135" y="103"/>
                      <a:pt x="135" y="103"/>
                    </a:cubicBezTo>
                    <a:cubicBezTo>
                      <a:pt x="129" y="101"/>
                      <a:pt x="129" y="101"/>
                      <a:pt x="129" y="101"/>
                    </a:cubicBezTo>
                    <a:cubicBezTo>
                      <a:pt x="127" y="97"/>
                      <a:pt x="127" y="97"/>
                      <a:pt x="127" y="97"/>
                    </a:cubicBezTo>
                    <a:cubicBezTo>
                      <a:pt x="131" y="94"/>
                      <a:pt x="131" y="94"/>
                      <a:pt x="131" y="94"/>
                    </a:cubicBezTo>
                    <a:cubicBezTo>
                      <a:pt x="130" y="91"/>
                      <a:pt x="130" y="91"/>
                      <a:pt x="130" y="91"/>
                    </a:cubicBezTo>
                    <a:cubicBezTo>
                      <a:pt x="128" y="89"/>
                      <a:pt x="128" y="89"/>
                      <a:pt x="128" y="89"/>
                    </a:cubicBezTo>
                    <a:cubicBezTo>
                      <a:pt x="123" y="92"/>
                      <a:pt x="123" y="92"/>
                      <a:pt x="123" y="92"/>
                    </a:cubicBezTo>
                    <a:cubicBezTo>
                      <a:pt x="123" y="95"/>
                      <a:pt x="123" y="95"/>
                      <a:pt x="123" y="95"/>
                    </a:cubicBezTo>
                    <a:cubicBezTo>
                      <a:pt x="118" y="97"/>
                      <a:pt x="118" y="97"/>
                      <a:pt x="118" y="97"/>
                    </a:cubicBezTo>
                    <a:cubicBezTo>
                      <a:pt x="116" y="101"/>
                      <a:pt x="116" y="101"/>
                      <a:pt x="116" y="101"/>
                    </a:cubicBezTo>
                    <a:cubicBezTo>
                      <a:pt x="119" y="104"/>
                      <a:pt x="119" y="104"/>
                      <a:pt x="119" y="104"/>
                    </a:cubicBezTo>
                    <a:cubicBezTo>
                      <a:pt x="119" y="109"/>
                      <a:pt x="119" y="109"/>
                      <a:pt x="119" y="109"/>
                    </a:cubicBezTo>
                    <a:cubicBezTo>
                      <a:pt x="119" y="109"/>
                      <a:pt x="118" y="114"/>
                      <a:pt x="119" y="115"/>
                    </a:cubicBezTo>
                    <a:cubicBezTo>
                      <a:pt x="119" y="115"/>
                      <a:pt x="118" y="118"/>
                      <a:pt x="118" y="120"/>
                    </a:cubicBezTo>
                    <a:cubicBezTo>
                      <a:pt x="119" y="121"/>
                      <a:pt x="119" y="122"/>
                      <a:pt x="121" y="123"/>
                    </a:cubicBezTo>
                    <a:cubicBezTo>
                      <a:pt x="122" y="124"/>
                      <a:pt x="122" y="124"/>
                      <a:pt x="124" y="125"/>
                    </a:cubicBezTo>
                    <a:cubicBezTo>
                      <a:pt x="126" y="126"/>
                      <a:pt x="127" y="127"/>
                      <a:pt x="127" y="127"/>
                    </a:cubicBezTo>
                    <a:cubicBezTo>
                      <a:pt x="129" y="131"/>
                      <a:pt x="129" y="131"/>
                      <a:pt x="129" y="131"/>
                    </a:cubicBezTo>
                    <a:cubicBezTo>
                      <a:pt x="129" y="131"/>
                      <a:pt x="130" y="132"/>
                      <a:pt x="131" y="132"/>
                    </a:cubicBezTo>
                    <a:cubicBezTo>
                      <a:pt x="132" y="133"/>
                      <a:pt x="135" y="134"/>
                      <a:pt x="135" y="135"/>
                    </a:cubicBezTo>
                    <a:cubicBezTo>
                      <a:pt x="135" y="137"/>
                      <a:pt x="136" y="139"/>
                      <a:pt x="136" y="139"/>
                    </a:cubicBezTo>
                    <a:cubicBezTo>
                      <a:pt x="136" y="139"/>
                      <a:pt x="137" y="141"/>
                      <a:pt x="137" y="141"/>
                    </a:cubicBezTo>
                    <a:cubicBezTo>
                      <a:pt x="138" y="142"/>
                      <a:pt x="139" y="141"/>
                      <a:pt x="139" y="142"/>
                    </a:cubicBezTo>
                    <a:cubicBezTo>
                      <a:pt x="140" y="143"/>
                      <a:pt x="139" y="144"/>
                      <a:pt x="141" y="145"/>
                    </a:cubicBezTo>
                    <a:cubicBezTo>
                      <a:pt x="142" y="147"/>
                      <a:pt x="144" y="148"/>
                      <a:pt x="144" y="148"/>
                    </a:cubicBezTo>
                    <a:cubicBezTo>
                      <a:pt x="145" y="148"/>
                      <a:pt x="147" y="149"/>
                      <a:pt x="147" y="149"/>
                    </a:cubicBezTo>
                    <a:cubicBezTo>
                      <a:pt x="153" y="153"/>
                      <a:pt x="153" y="153"/>
                      <a:pt x="153" y="153"/>
                    </a:cubicBezTo>
                    <a:cubicBezTo>
                      <a:pt x="157" y="158"/>
                      <a:pt x="157" y="158"/>
                      <a:pt x="157" y="158"/>
                    </a:cubicBezTo>
                    <a:cubicBezTo>
                      <a:pt x="160" y="161"/>
                      <a:pt x="160" y="161"/>
                      <a:pt x="160" y="161"/>
                    </a:cubicBezTo>
                    <a:cubicBezTo>
                      <a:pt x="159" y="165"/>
                      <a:pt x="159" y="165"/>
                      <a:pt x="159" y="165"/>
                    </a:cubicBezTo>
                    <a:cubicBezTo>
                      <a:pt x="158" y="167"/>
                      <a:pt x="158" y="167"/>
                      <a:pt x="158" y="167"/>
                    </a:cubicBezTo>
                    <a:cubicBezTo>
                      <a:pt x="158" y="167"/>
                      <a:pt x="156" y="168"/>
                      <a:pt x="155" y="168"/>
                    </a:cubicBezTo>
                    <a:cubicBezTo>
                      <a:pt x="155" y="168"/>
                      <a:pt x="153" y="169"/>
                      <a:pt x="153" y="169"/>
                    </a:cubicBezTo>
                    <a:cubicBezTo>
                      <a:pt x="153" y="169"/>
                      <a:pt x="152" y="168"/>
                      <a:pt x="152" y="168"/>
                    </a:cubicBezTo>
                    <a:cubicBezTo>
                      <a:pt x="153" y="167"/>
                      <a:pt x="156" y="166"/>
                      <a:pt x="156" y="166"/>
                    </a:cubicBezTo>
                    <a:cubicBezTo>
                      <a:pt x="156" y="166"/>
                      <a:pt x="156" y="163"/>
                      <a:pt x="155" y="163"/>
                    </a:cubicBezTo>
                    <a:cubicBezTo>
                      <a:pt x="154" y="162"/>
                      <a:pt x="151" y="160"/>
                      <a:pt x="151" y="160"/>
                    </a:cubicBezTo>
                    <a:cubicBezTo>
                      <a:pt x="149" y="158"/>
                      <a:pt x="149" y="158"/>
                      <a:pt x="149" y="158"/>
                    </a:cubicBezTo>
                    <a:cubicBezTo>
                      <a:pt x="146" y="158"/>
                      <a:pt x="146" y="158"/>
                      <a:pt x="146" y="158"/>
                    </a:cubicBezTo>
                    <a:cubicBezTo>
                      <a:pt x="146" y="158"/>
                      <a:pt x="144" y="158"/>
                      <a:pt x="144" y="159"/>
                    </a:cubicBezTo>
                    <a:cubicBezTo>
                      <a:pt x="143" y="160"/>
                      <a:pt x="140" y="162"/>
                      <a:pt x="140" y="162"/>
                    </a:cubicBezTo>
                    <a:cubicBezTo>
                      <a:pt x="138" y="166"/>
                      <a:pt x="138" y="166"/>
                      <a:pt x="138" y="166"/>
                    </a:cubicBezTo>
                    <a:cubicBezTo>
                      <a:pt x="143" y="167"/>
                      <a:pt x="143" y="167"/>
                      <a:pt x="143" y="167"/>
                    </a:cubicBezTo>
                    <a:cubicBezTo>
                      <a:pt x="143" y="167"/>
                      <a:pt x="145" y="169"/>
                      <a:pt x="145" y="169"/>
                    </a:cubicBezTo>
                    <a:cubicBezTo>
                      <a:pt x="145" y="170"/>
                      <a:pt x="147" y="172"/>
                      <a:pt x="147" y="172"/>
                    </a:cubicBezTo>
                    <a:cubicBezTo>
                      <a:pt x="149" y="173"/>
                      <a:pt x="149" y="173"/>
                      <a:pt x="149" y="173"/>
                    </a:cubicBezTo>
                    <a:cubicBezTo>
                      <a:pt x="149" y="175"/>
                      <a:pt x="149" y="175"/>
                      <a:pt x="149" y="175"/>
                    </a:cubicBezTo>
                    <a:cubicBezTo>
                      <a:pt x="148" y="178"/>
                      <a:pt x="148" y="178"/>
                      <a:pt x="148" y="178"/>
                    </a:cubicBezTo>
                    <a:cubicBezTo>
                      <a:pt x="145" y="182"/>
                      <a:pt x="145" y="182"/>
                      <a:pt x="145" y="182"/>
                    </a:cubicBezTo>
                    <a:cubicBezTo>
                      <a:pt x="145" y="182"/>
                      <a:pt x="143" y="183"/>
                      <a:pt x="143" y="183"/>
                    </a:cubicBezTo>
                    <a:cubicBezTo>
                      <a:pt x="142" y="183"/>
                      <a:pt x="140" y="185"/>
                      <a:pt x="140" y="185"/>
                    </a:cubicBezTo>
                    <a:cubicBezTo>
                      <a:pt x="140" y="185"/>
                      <a:pt x="139" y="185"/>
                      <a:pt x="139" y="185"/>
                    </a:cubicBezTo>
                    <a:cubicBezTo>
                      <a:pt x="138" y="185"/>
                      <a:pt x="136" y="184"/>
                      <a:pt x="135" y="184"/>
                    </a:cubicBezTo>
                    <a:cubicBezTo>
                      <a:pt x="135" y="184"/>
                      <a:pt x="133" y="185"/>
                      <a:pt x="133" y="185"/>
                    </a:cubicBezTo>
                    <a:cubicBezTo>
                      <a:pt x="133" y="185"/>
                      <a:pt x="130" y="187"/>
                      <a:pt x="134" y="188"/>
                    </a:cubicBezTo>
                    <a:cubicBezTo>
                      <a:pt x="138" y="188"/>
                      <a:pt x="139" y="188"/>
                      <a:pt x="140" y="188"/>
                    </a:cubicBezTo>
                    <a:cubicBezTo>
                      <a:pt x="140" y="188"/>
                      <a:pt x="144" y="188"/>
                      <a:pt x="144" y="188"/>
                    </a:cubicBezTo>
                    <a:cubicBezTo>
                      <a:pt x="144" y="188"/>
                      <a:pt x="145" y="188"/>
                      <a:pt x="146" y="189"/>
                    </a:cubicBezTo>
                    <a:cubicBezTo>
                      <a:pt x="148" y="189"/>
                      <a:pt x="149" y="189"/>
                      <a:pt x="150" y="190"/>
                    </a:cubicBezTo>
                    <a:cubicBezTo>
                      <a:pt x="151" y="190"/>
                      <a:pt x="152" y="191"/>
                      <a:pt x="152" y="191"/>
                    </a:cubicBezTo>
                    <a:cubicBezTo>
                      <a:pt x="152" y="192"/>
                      <a:pt x="152" y="192"/>
                      <a:pt x="153" y="192"/>
                    </a:cubicBezTo>
                    <a:cubicBezTo>
                      <a:pt x="154" y="192"/>
                      <a:pt x="155" y="193"/>
                      <a:pt x="155" y="193"/>
                    </a:cubicBezTo>
                    <a:cubicBezTo>
                      <a:pt x="156" y="193"/>
                      <a:pt x="156" y="193"/>
                      <a:pt x="156" y="193"/>
                    </a:cubicBezTo>
                    <a:cubicBezTo>
                      <a:pt x="156" y="193"/>
                      <a:pt x="157" y="193"/>
                      <a:pt x="158" y="193"/>
                    </a:cubicBezTo>
                    <a:cubicBezTo>
                      <a:pt x="159" y="193"/>
                      <a:pt x="159" y="192"/>
                      <a:pt x="160" y="192"/>
                    </a:cubicBezTo>
                    <a:cubicBezTo>
                      <a:pt x="161" y="192"/>
                      <a:pt x="164" y="192"/>
                      <a:pt x="164" y="192"/>
                    </a:cubicBezTo>
                    <a:cubicBezTo>
                      <a:pt x="166" y="196"/>
                      <a:pt x="166" y="196"/>
                      <a:pt x="166" y="196"/>
                    </a:cubicBezTo>
                    <a:cubicBezTo>
                      <a:pt x="166" y="196"/>
                      <a:pt x="166" y="197"/>
                      <a:pt x="167" y="197"/>
                    </a:cubicBezTo>
                    <a:cubicBezTo>
                      <a:pt x="167" y="198"/>
                      <a:pt x="169" y="199"/>
                      <a:pt x="170" y="199"/>
                    </a:cubicBezTo>
                    <a:cubicBezTo>
                      <a:pt x="171" y="199"/>
                      <a:pt x="179" y="197"/>
                      <a:pt x="179" y="197"/>
                    </a:cubicBezTo>
                    <a:cubicBezTo>
                      <a:pt x="175" y="194"/>
                      <a:pt x="175" y="194"/>
                      <a:pt x="175" y="194"/>
                    </a:cubicBezTo>
                    <a:cubicBezTo>
                      <a:pt x="175" y="194"/>
                      <a:pt x="173" y="192"/>
                      <a:pt x="172" y="191"/>
                    </a:cubicBezTo>
                    <a:cubicBezTo>
                      <a:pt x="172" y="190"/>
                      <a:pt x="167" y="187"/>
                      <a:pt x="167" y="187"/>
                    </a:cubicBezTo>
                    <a:cubicBezTo>
                      <a:pt x="162" y="186"/>
                      <a:pt x="162" y="186"/>
                      <a:pt x="162" y="186"/>
                    </a:cubicBezTo>
                    <a:cubicBezTo>
                      <a:pt x="156" y="183"/>
                      <a:pt x="156" y="183"/>
                      <a:pt x="156" y="183"/>
                    </a:cubicBezTo>
                    <a:cubicBezTo>
                      <a:pt x="150" y="181"/>
                      <a:pt x="150" y="181"/>
                      <a:pt x="150" y="181"/>
                    </a:cubicBezTo>
                    <a:cubicBezTo>
                      <a:pt x="150" y="181"/>
                      <a:pt x="152" y="177"/>
                      <a:pt x="153" y="176"/>
                    </a:cubicBezTo>
                    <a:cubicBezTo>
                      <a:pt x="153" y="175"/>
                      <a:pt x="153" y="172"/>
                      <a:pt x="154" y="172"/>
                    </a:cubicBezTo>
                    <a:cubicBezTo>
                      <a:pt x="155" y="173"/>
                      <a:pt x="157" y="173"/>
                      <a:pt x="158" y="173"/>
                    </a:cubicBezTo>
                    <a:cubicBezTo>
                      <a:pt x="159" y="173"/>
                      <a:pt x="161" y="172"/>
                      <a:pt x="162" y="172"/>
                    </a:cubicBezTo>
                    <a:cubicBezTo>
                      <a:pt x="163" y="172"/>
                      <a:pt x="165" y="173"/>
                      <a:pt x="165" y="173"/>
                    </a:cubicBezTo>
                    <a:cubicBezTo>
                      <a:pt x="165" y="173"/>
                      <a:pt x="166" y="175"/>
                      <a:pt x="166" y="176"/>
                    </a:cubicBezTo>
                    <a:cubicBezTo>
                      <a:pt x="167" y="176"/>
                      <a:pt x="167" y="178"/>
                      <a:pt x="168" y="179"/>
                    </a:cubicBezTo>
                    <a:cubicBezTo>
                      <a:pt x="169" y="179"/>
                      <a:pt x="174" y="181"/>
                      <a:pt x="174" y="181"/>
                    </a:cubicBezTo>
                    <a:cubicBezTo>
                      <a:pt x="174" y="181"/>
                      <a:pt x="180" y="183"/>
                      <a:pt x="180" y="183"/>
                    </a:cubicBezTo>
                    <a:cubicBezTo>
                      <a:pt x="181" y="183"/>
                      <a:pt x="183" y="183"/>
                      <a:pt x="183" y="183"/>
                    </a:cubicBezTo>
                    <a:cubicBezTo>
                      <a:pt x="186" y="186"/>
                      <a:pt x="186" y="186"/>
                      <a:pt x="186" y="186"/>
                    </a:cubicBezTo>
                    <a:cubicBezTo>
                      <a:pt x="192" y="185"/>
                      <a:pt x="192" y="185"/>
                      <a:pt x="192" y="185"/>
                    </a:cubicBezTo>
                    <a:cubicBezTo>
                      <a:pt x="198" y="184"/>
                      <a:pt x="198" y="184"/>
                      <a:pt x="198" y="184"/>
                    </a:cubicBezTo>
                    <a:cubicBezTo>
                      <a:pt x="199" y="186"/>
                      <a:pt x="199" y="186"/>
                      <a:pt x="199" y="186"/>
                    </a:cubicBezTo>
                    <a:cubicBezTo>
                      <a:pt x="199" y="186"/>
                      <a:pt x="202" y="188"/>
                      <a:pt x="202" y="188"/>
                    </a:cubicBezTo>
                    <a:cubicBezTo>
                      <a:pt x="202" y="189"/>
                      <a:pt x="204" y="193"/>
                      <a:pt x="204" y="193"/>
                    </a:cubicBezTo>
                    <a:cubicBezTo>
                      <a:pt x="204" y="193"/>
                      <a:pt x="204" y="196"/>
                      <a:pt x="204" y="196"/>
                    </a:cubicBezTo>
                    <a:cubicBezTo>
                      <a:pt x="204" y="197"/>
                      <a:pt x="206" y="201"/>
                      <a:pt x="206" y="201"/>
                    </a:cubicBezTo>
                    <a:cubicBezTo>
                      <a:pt x="207" y="202"/>
                      <a:pt x="211" y="206"/>
                      <a:pt x="211" y="207"/>
                    </a:cubicBezTo>
                    <a:cubicBezTo>
                      <a:pt x="211" y="207"/>
                      <a:pt x="213" y="210"/>
                      <a:pt x="214" y="210"/>
                    </a:cubicBezTo>
                    <a:cubicBezTo>
                      <a:pt x="214" y="210"/>
                      <a:pt x="215" y="209"/>
                      <a:pt x="215" y="209"/>
                    </a:cubicBezTo>
                    <a:cubicBezTo>
                      <a:pt x="216" y="209"/>
                      <a:pt x="219" y="207"/>
                      <a:pt x="219" y="207"/>
                    </a:cubicBezTo>
                    <a:cubicBezTo>
                      <a:pt x="219" y="207"/>
                      <a:pt x="222" y="207"/>
                      <a:pt x="222" y="208"/>
                    </a:cubicBezTo>
                    <a:cubicBezTo>
                      <a:pt x="222" y="209"/>
                      <a:pt x="226" y="212"/>
                      <a:pt x="226" y="212"/>
                    </a:cubicBezTo>
                    <a:cubicBezTo>
                      <a:pt x="226" y="212"/>
                      <a:pt x="227" y="216"/>
                      <a:pt x="227" y="216"/>
                    </a:cubicBezTo>
                    <a:cubicBezTo>
                      <a:pt x="226" y="217"/>
                      <a:pt x="223" y="218"/>
                      <a:pt x="223" y="219"/>
                    </a:cubicBezTo>
                    <a:cubicBezTo>
                      <a:pt x="222" y="219"/>
                      <a:pt x="219" y="219"/>
                      <a:pt x="219" y="219"/>
                    </a:cubicBezTo>
                    <a:cubicBezTo>
                      <a:pt x="218" y="220"/>
                      <a:pt x="214" y="221"/>
                      <a:pt x="214" y="221"/>
                    </a:cubicBezTo>
                    <a:cubicBezTo>
                      <a:pt x="214" y="217"/>
                      <a:pt x="214" y="217"/>
                      <a:pt x="214" y="217"/>
                    </a:cubicBezTo>
                    <a:cubicBezTo>
                      <a:pt x="214" y="217"/>
                      <a:pt x="214" y="216"/>
                      <a:pt x="213" y="216"/>
                    </a:cubicBezTo>
                    <a:cubicBezTo>
                      <a:pt x="213" y="216"/>
                      <a:pt x="207" y="214"/>
                      <a:pt x="207" y="214"/>
                    </a:cubicBezTo>
                    <a:cubicBezTo>
                      <a:pt x="206" y="209"/>
                      <a:pt x="206" y="209"/>
                      <a:pt x="206" y="209"/>
                    </a:cubicBezTo>
                    <a:cubicBezTo>
                      <a:pt x="203" y="206"/>
                      <a:pt x="203" y="206"/>
                      <a:pt x="203" y="206"/>
                    </a:cubicBezTo>
                    <a:cubicBezTo>
                      <a:pt x="200" y="204"/>
                      <a:pt x="200" y="204"/>
                      <a:pt x="200" y="204"/>
                    </a:cubicBezTo>
                    <a:cubicBezTo>
                      <a:pt x="198" y="201"/>
                      <a:pt x="198" y="201"/>
                      <a:pt x="198" y="201"/>
                    </a:cubicBezTo>
                    <a:cubicBezTo>
                      <a:pt x="194" y="201"/>
                      <a:pt x="194" y="201"/>
                      <a:pt x="194" y="201"/>
                    </a:cubicBezTo>
                    <a:cubicBezTo>
                      <a:pt x="194" y="201"/>
                      <a:pt x="192" y="202"/>
                      <a:pt x="192" y="202"/>
                    </a:cubicBezTo>
                    <a:cubicBezTo>
                      <a:pt x="191" y="203"/>
                      <a:pt x="187" y="202"/>
                      <a:pt x="187" y="202"/>
                    </a:cubicBezTo>
                    <a:cubicBezTo>
                      <a:pt x="184" y="203"/>
                      <a:pt x="184" y="203"/>
                      <a:pt x="184" y="203"/>
                    </a:cubicBezTo>
                    <a:cubicBezTo>
                      <a:pt x="184" y="205"/>
                      <a:pt x="184" y="205"/>
                      <a:pt x="184" y="205"/>
                    </a:cubicBezTo>
                    <a:cubicBezTo>
                      <a:pt x="189" y="205"/>
                      <a:pt x="189" y="205"/>
                      <a:pt x="189" y="205"/>
                    </a:cubicBezTo>
                    <a:cubicBezTo>
                      <a:pt x="193" y="206"/>
                      <a:pt x="193" y="206"/>
                      <a:pt x="193" y="206"/>
                    </a:cubicBezTo>
                    <a:cubicBezTo>
                      <a:pt x="199" y="207"/>
                      <a:pt x="199" y="207"/>
                      <a:pt x="199" y="207"/>
                    </a:cubicBezTo>
                    <a:cubicBezTo>
                      <a:pt x="199" y="211"/>
                      <a:pt x="199" y="211"/>
                      <a:pt x="199" y="211"/>
                    </a:cubicBezTo>
                    <a:cubicBezTo>
                      <a:pt x="199" y="211"/>
                      <a:pt x="200" y="213"/>
                      <a:pt x="200" y="214"/>
                    </a:cubicBezTo>
                    <a:cubicBezTo>
                      <a:pt x="200" y="215"/>
                      <a:pt x="202" y="219"/>
                      <a:pt x="202" y="219"/>
                    </a:cubicBezTo>
                    <a:cubicBezTo>
                      <a:pt x="204" y="225"/>
                      <a:pt x="204" y="225"/>
                      <a:pt x="204" y="225"/>
                    </a:cubicBezTo>
                    <a:cubicBezTo>
                      <a:pt x="206" y="229"/>
                      <a:pt x="206" y="229"/>
                      <a:pt x="206" y="229"/>
                    </a:cubicBezTo>
                    <a:cubicBezTo>
                      <a:pt x="208" y="230"/>
                      <a:pt x="208" y="230"/>
                      <a:pt x="208" y="230"/>
                    </a:cubicBezTo>
                    <a:cubicBezTo>
                      <a:pt x="208" y="234"/>
                      <a:pt x="208" y="234"/>
                      <a:pt x="208" y="234"/>
                    </a:cubicBezTo>
                    <a:cubicBezTo>
                      <a:pt x="210" y="235"/>
                      <a:pt x="210" y="235"/>
                      <a:pt x="210" y="235"/>
                    </a:cubicBezTo>
                    <a:cubicBezTo>
                      <a:pt x="210" y="235"/>
                      <a:pt x="209" y="236"/>
                      <a:pt x="209" y="237"/>
                    </a:cubicBezTo>
                    <a:cubicBezTo>
                      <a:pt x="209" y="237"/>
                      <a:pt x="207" y="240"/>
                      <a:pt x="207" y="240"/>
                    </a:cubicBezTo>
                    <a:cubicBezTo>
                      <a:pt x="207" y="240"/>
                      <a:pt x="205" y="240"/>
                      <a:pt x="204" y="240"/>
                    </a:cubicBezTo>
                    <a:cubicBezTo>
                      <a:pt x="204" y="239"/>
                      <a:pt x="203" y="237"/>
                      <a:pt x="202" y="237"/>
                    </a:cubicBezTo>
                    <a:cubicBezTo>
                      <a:pt x="200" y="236"/>
                      <a:pt x="200" y="234"/>
                      <a:pt x="199" y="234"/>
                    </a:cubicBezTo>
                    <a:cubicBezTo>
                      <a:pt x="198" y="234"/>
                      <a:pt x="195" y="234"/>
                      <a:pt x="195" y="234"/>
                    </a:cubicBezTo>
                    <a:cubicBezTo>
                      <a:pt x="195" y="234"/>
                      <a:pt x="193" y="231"/>
                      <a:pt x="192" y="230"/>
                    </a:cubicBezTo>
                    <a:cubicBezTo>
                      <a:pt x="192" y="230"/>
                      <a:pt x="191" y="229"/>
                      <a:pt x="190" y="228"/>
                    </a:cubicBezTo>
                    <a:cubicBezTo>
                      <a:pt x="189" y="227"/>
                      <a:pt x="187" y="224"/>
                      <a:pt x="187" y="225"/>
                    </a:cubicBezTo>
                    <a:cubicBezTo>
                      <a:pt x="187" y="227"/>
                      <a:pt x="188" y="229"/>
                      <a:pt x="187" y="229"/>
                    </a:cubicBezTo>
                    <a:cubicBezTo>
                      <a:pt x="185" y="229"/>
                      <a:pt x="184" y="229"/>
                      <a:pt x="184" y="229"/>
                    </a:cubicBezTo>
                    <a:cubicBezTo>
                      <a:pt x="184" y="229"/>
                      <a:pt x="182" y="231"/>
                      <a:pt x="181" y="232"/>
                    </a:cubicBezTo>
                    <a:cubicBezTo>
                      <a:pt x="181" y="232"/>
                      <a:pt x="182" y="232"/>
                      <a:pt x="180" y="233"/>
                    </a:cubicBezTo>
                    <a:cubicBezTo>
                      <a:pt x="179" y="233"/>
                      <a:pt x="177" y="233"/>
                      <a:pt x="177" y="233"/>
                    </a:cubicBezTo>
                    <a:cubicBezTo>
                      <a:pt x="177" y="232"/>
                      <a:pt x="177" y="232"/>
                      <a:pt x="177" y="231"/>
                    </a:cubicBezTo>
                    <a:cubicBezTo>
                      <a:pt x="178" y="230"/>
                      <a:pt x="184" y="227"/>
                      <a:pt x="184" y="227"/>
                    </a:cubicBezTo>
                    <a:cubicBezTo>
                      <a:pt x="184" y="226"/>
                      <a:pt x="182" y="223"/>
                      <a:pt x="182" y="223"/>
                    </a:cubicBezTo>
                    <a:cubicBezTo>
                      <a:pt x="181" y="224"/>
                      <a:pt x="181" y="224"/>
                      <a:pt x="181" y="224"/>
                    </a:cubicBezTo>
                    <a:cubicBezTo>
                      <a:pt x="178" y="226"/>
                      <a:pt x="178" y="226"/>
                      <a:pt x="178" y="226"/>
                    </a:cubicBezTo>
                    <a:cubicBezTo>
                      <a:pt x="174" y="229"/>
                      <a:pt x="174" y="229"/>
                      <a:pt x="174" y="229"/>
                    </a:cubicBezTo>
                    <a:cubicBezTo>
                      <a:pt x="171" y="230"/>
                      <a:pt x="171" y="230"/>
                      <a:pt x="171" y="230"/>
                    </a:cubicBezTo>
                    <a:cubicBezTo>
                      <a:pt x="168" y="232"/>
                      <a:pt x="168" y="232"/>
                      <a:pt x="168" y="232"/>
                    </a:cubicBezTo>
                    <a:cubicBezTo>
                      <a:pt x="164" y="233"/>
                      <a:pt x="164" y="233"/>
                      <a:pt x="164" y="233"/>
                    </a:cubicBezTo>
                    <a:cubicBezTo>
                      <a:pt x="160" y="233"/>
                      <a:pt x="160" y="233"/>
                      <a:pt x="160" y="233"/>
                    </a:cubicBezTo>
                    <a:cubicBezTo>
                      <a:pt x="158" y="232"/>
                      <a:pt x="158" y="232"/>
                      <a:pt x="158" y="232"/>
                    </a:cubicBezTo>
                    <a:cubicBezTo>
                      <a:pt x="156" y="229"/>
                      <a:pt x="156" y="229"/>
                      <a:pt x="156" y="229"/>
                    </a:cubicBezTo>
                    <a:cubicBezTo>
                      <a:pt x="155" y="229"/>
                      <a:pt x="155" y="229"/>
                      <a:pt x="155" y="229"/>
                    </a:cubicBezTo>
                    <a:cubicBezTo>
                      <a:pt x="155" y="229"/>
                      <a:pt x="154" y="227"/>
                      <a:pt x="155" y="226"/>
                    </a:cubicBezTo>
                    <a:cubicBezTo>
                      <a:pt x="155" y="226"/>
                      <a:pt x="156" y="225"/>
                      <a:pt x="158" y="225"/>
                    </a:cubicBezTo>
                    <a:cubicBezTo>
                      <a:pt x="160" y="225"/>
                      <a:pt x="161" y="225"/>
                      <a:pt x="162" y="225"/>
                    </a:cubicBezTo>
                    <a:cubicBezTo>
                      <a:pt x="163" y="225"/>
                      <a:pt x="164" y="224"/>
                      <a:pt x="164" y="224"/>
                    </a:cubicBezTo>
                    <a:cubicBezTo>
                      <a:pt x="164" y="224"/>
                      <a:pt x="165" y="224"/>
                      <a:pt x="165" y="223"/>
                    </a:cubicBezTo>
                    <a:cubicBezTo>
                      <a:pt x="165" y="222"/>
                      <a:pt x="162" y="218"/>
                      <a:pt x="162" y="218"/>
                    </a:cubicBezTo>
                    <a:cubicBezTo>
                      <a:pt x="162" y="218"/>
                      <a:pt x="158" y="218"/>
                      <a:pt x="157" y="219"/>
                    </a:cubicBezTo>
                    <a:cubicBezTo>
                      <a:pt x="155" y="219"/>
                      <a:pt x="155" y="221"/>
                      <a:pt x="153" y="220"/>
                    </a:cubicBezTo>
                    <a:cubicBezTo>
                      <a:pt x="151" y="219"/>
                      <a:pt x="146" y="217"/>
                      <a:pt x="146" y="217"/>
                    </a:cubicBezTo>
                    <a:cubicBezTo>
                      <a:pt x="142" y="213"/>
                      <a:pt x="142" y="213"/>
                      <a:pt x="142" y="213"/>
                    </a:cubicBezTo>
                    <a:cubicBezTo>
                      <a:pt x="140" y="215"/>
                      <a:pt x="140" y="215"/>
                      <a:pt x="140" y="215"/>
                    </a:cubicBezTo>
                    <a:cubicBezTo>
                      <a:pt x="137" y="217"/>
                      <a:pt x="137" y="217"/>
                      <a:pt x="137" y="217"/>
                    </a:cubicBezTo>
                    <a:cubicBezTo>
                      <a:pt x="137" y="217"/>
                      <a:pt x="137" y="219"/>
                      <a:pt x="135" y="217"/>
                    </a:cubicBezTo>
                    <a:cubicBezTo>
                      <a:pt x="133" y="214"/>
                      <a:pt x="133" y="212"/>
                      <a:pt x="133" y="212"/>
                    </a:cubicBezTo>
                    <a:cubicBezTo>
                      <a:pt x="130" y="212"/>
                      <a:pt x="130" y="212"/>
                      <a:pt x="130" y="212"/>
                    </a:cubicBezTo>
                    <a:cubicBezTo>
                      <a:pt x="129" y="215"/>
                      <a:pt x="129" y="215"/>
                      <a:pt x="129" y="215"/>
                    </a:cubicBezTo>
                    <a:cubicBezTo>
                      <a:pt x="129" y="215"/>
                      <a:pt x="127" y="218"/>
                      <a:pt x="127" y="218"/>
                    </a:cubicBezTo>
                    <a:cubicBezTo>
                      <a:pt x="126" y="218"/>
                      <a:pt x="123" y="218"/>
                      <a:pt x="122" y="219"/>
                    </a:cubicBezTo>
                    <a:cubicBezTo>
                      <a:pt x="122" y="219"/>
                      <a:pt x="117" y="219"/>
                      <a:pt x="117" y="219"/>
                    </a:cubicBezTo>
                    <a:cubicBezTo>
                      <a:pt x="110" y="217"/>
                      <a:pt x="110" y="217"/>
                      <a:pt x="110" y="217"/>
                    </a:cubicBezTo>
                    <a:cubicBezTo>
                      <a:pt x="110" y="217"/>
                      <a:pt x="108" y="218"/>
                      <a:pt x="108" y="218"/>
                    </a:cubicBezTo>
                    <a:cubicBezTo>
                      <a:pt x="107" y="219"/>
                      <a:pt x="97" y="221"/>
                      <a:pt x="97" y="221"/>
                    </a:cubicBezTo>
                    <a:cubicBezTo>
                      <a:pt x="92" y="224"/>
                      <a:pt x="92" y="224"/>
                      <a:pt x="92" y="224"/>
                    </a:cubicBezTo>
                    <a:cubicBezTo>
                      <a:pt x="89" y="224"/>
                      <a:pt x="89" y="224"/>
                      <a:pt x="89" y="224"/>
                    </a:cubicBezTo>
                    <a:cubicBezTo>
                      <a:pt x="86" y="220"/>
                      <a:pt x="86" y="220"/>
                      <a:pt x="86" y="220"/>
                    </a:cubicBezTo>
                    <a:cubicBezTo>
                      <a:pt x="84" y="217"/>
                      <a:pt x="84" y="217"/>
                      <a:pt x="84" y="217"/>
                    </a:cubicBezTo>
                    <a:cubicBezTo>
                      <a:pt x="84" y="221"/>
                      <a:pt x="84" y="221"/>
                      <a:pt x="84" y="221"/>
                    </a:cubicBezTo>
                    <a:cubicBezTo>
                      <a:pt x="83" y="223"/>
                      <a:pt x="83" y="223"/>
                      <a:pt x="83" y="223"/>
                    </a:cubicBezTo>
                    <a:cubicBezTo>
                      <a:pt x="83" y="223"/>
                      <a:pt x="79" y="227"/>
                      <a:pt x="78" y="228"/>
                    </a:cubicBezTo>
                    <a:cubicBezTo>
                      <a:pt x="78" y="228"/>
                      <a:pt x="73" y="223"/>
                      <a:pt x="73" y="223"/>
                    </a:cubicBezTo>
                    <a:cubicBezTo>
                      <a:pt x="72" y="216"/>
                      <a:pt x="72" y="216"/>
                      <a:pt x="72" y="216"/>
                    </a:cubicBezTo>
                    <a:cubicBezTo>
                      <a:pt x="67" y="211"/>
                      <a:pt x="67" y="211"/>
                      <a:pt x="67" y="211"/>
                    </a:cubicBezTo>
                    <a:cubicBezTo>
                      <a:pt x="64" y="212"/>
                      <a:pt x="64" y="212"/>
                      <a:pt x="64" y="212"/>
                    </a:cubicBezTo>
                    <a:cubicBezTo>
                      <a:pt x="63" y="207"/>
                      <a:pt x="63" y="207"/>
                      <a:pt x="63" y="207"/>
                    </a:cubicBezTo>
                    <a:cubicBezTo>
                      <a:pt x="61" y="204"/>
                      <a:pt x="61" y="204"/>
                      <a:pt x="61" y="204"/>
                    </a:cubicBezTo>
                    <a:cubicBezTo>
                      <a:pt x="57" y="204"/>
                      <a:pt x="57" y="204"/>
                      <a:pt x="57" y="204"/>
                    </a:cubicBezTo>
                    <a:cubicBezTo>
                      <a:pt x="56" y="206"/>
                      <a:pt x="56" y="206"/>
                      <a:pt x="56" y="206"/>
                    </a:cubicBezTo>
                    <a:cubicBezTo>
                      <a:pt x="55" y="209"/>
                      <a:pt x="55" y="209"/>
                      <a:pt x="55" y="209"/>
                    </a:cubicBezTo>
                    <a:cubicBezTo>
                      <a:pt x="55" y="209"/>
                      <a:pt x="56" y="212"/>
                      <a:pt x="56" y="212"/>
                    </a:cubicBezTo>
                    <a:cubicBezTo>
                      <a:pt x="56" y="213"/>
                      <a:pt x="55" y="214"/>
                      <a:pt x="54" y="214"/>
                    </a:cubicBezTo>
                    <a:cubicBezTo>
                      <a:pt x="54" y="214"/>
                      <a:pt x="49" y="216"/>
                      <a:pt x="49" y="216"/>
                    </a:cubicBezTo>
                    <a:cubicBezTo>
                      <a:pt x="49" y="216"/>
                      <a:pt x="48" y="213"/>
                      <a:pt x="48" y="212"/>
                    </a:cubicBezTo>
                    <a:cubicBezTo>
                      <a:pt x="48" y="210"/>
                      <a:pt x="48" y="207"/>
                      <a:pt x="48" y="207"/>
                    </a:cubicBezTo>
                    <a:cubicBezTo>
                      <a:pt x="48" y="207"/>
                      <a:pt x="52" y="205"/>
                      <a:pt x="52" y="205"/>
                    </a:cubicBezTo>
                    <a:cubicBezTo>
                      <a:pt x="52" y="204"/>
                      <a:pt x="55" y="199"/>
                      <a:pt x="55" y="199"/>
                    </a:cubicBezTo>
                    <a:cubicBezTo>
                      <a:pt x="55" y="196"/>
                      <a:pt x="55" y="196"/>
                      <a:pt x="55" y="196"/>
                    </a:cubicBezTo>
                    <a:cubicBezTo>
                      <a:pt x="55" y="196"/>
                      <a:pt x="59" y="195"/>
                      <a:pt x="60" y="195"/>
                    </a:cubicBezTo>
                    <a:cubicBezTo>
                      <a:pt x="61" y="195"/>
                      <a:pt x="63" y="195"/>
                      <a:pt x="64" y="196"/>
                    </a:cubicBezTo>
                    <a:cubicBezTo>
                      <a:pt x="66" y="197"/>
                      <a:pt x="65" y="197"/>
                      <a:pt x="67" y="197"/>
                    </a:cubicBezTo>
                    <a:cubicBezTo>
                      <a:pt x="69" y="196"/>
                      <a:pt x="71" y="195"/>
                      <a:pt x="71" y="194"/>
                    </a:cubicBezTo>
                    <a:cubicBezTo>
                      <a:pt x="71" y="193"/>
                      <a:pt x="72" y="189"/>
                      <a:pt x="69" y="189"/>
                    </a:cubicBezTo>
                    <a:cubicBezTo>
                      <a:pt x="67" y="189"/>
                      <a:pt x="64" y="191"/>
                      <a:pt x="63" y="191"/>
                    </a:cubicBezTo>
                    <a:cubicBezTo>
                      <a:pt x="62" y="192"/>
                      <a:pt x="61" y="191"/>
                      <a:pt x="59" y="190"/>
                    </a:cubicBezTo>
                    <a:cubicBezTo>
                      <a:pt x="58" y="190"/>
                      <a:pt x="56" y="189"/>
                      <a:pt x="56" y="189"/>
                    </a:cubicBezTo>
                    <a:cubicBezTo>
                      <a:pt x="53" y="192"/>
                      <a:pt x="53" y="192"/>
                      <a:pt x="53" y="192"/>
                    </a:cubicBezTo>
                    <a:cubicBezTo>
                      <a:pt x="53" y="192"/>
                      <a:pt x="55" y="196"/>
                      <a:pt x="51" y="193"/>
                    </a:cubicBezTo>
                    <a:cubicBezTo>
                      <a:pt x="47" y="191"/>
                      <a:pt x="47" y="190"/>
                      <a:pt x="47" y="190"/>
                    </a:cubicBezTo>
                    <a:cubicBezTo>
                      <a:pt x="43" y="186"/>
                      <a:pt x="43" y="186"/>
                      <a:pt x="43" y="186"/>
                    </a:cubicBezTo>
                    <a:cubicBezTo>
                      <a:pt x="41" y="179"/>
                      <a:pt x="41" y="179"/>
                      <a:pt x="41" y="179"/>
                    </a:cubicBezTo>
                    <a:cubicBezTo>
                      <a:pt x="38" y="175"/>
                      <a:pt x="38" y="175"/>
                      <a:pt x="38" y="175"/>
                    </a:cubicBezTo>
                    <a:cubicBezTo>
                      <a:pt x="38" y="175"/>
                      <a:pt x="37" y="177"/>
                      <a:pt x="36" y="179"/>
                    </a:cubicBezTo>
                    <a:cubicBezTo>
                      <a:pt x="35" y="180"/>
                      <a:pt x="33" y="180"/>
                      <a:pt x="32" y="179"/>
                    </a:cubicBezTo>
                    <a:cubicBezTo>
                      <a:pt x="32" y="177"/>
                      <a:pt x="29" y="173"/>
                      <a:pt x="29" y="173"/>
                    </a:cubicBezTo>
                    <a:cubicBezTo>
                      <a:pt x="30" y="169"/>
                      <a:pt x="30" y="169"/>
                      <a:pt x="30" y="169"/>
                    </a:cubicBezTo>
                    <a:cubicBezTo>
                      <a:pt x="26" y="168"/>
                      <a:pt x="26" y="168"/>
                      <a:pt x="26" y="168"/>
                    </a:cubicBezTo>
                    <a:cubicBezTo>
                      <a:pt x="26" y="168"/>
                      <a:pt x="24" y="167"/>
                      <a:pt x="24" y="166"/>
                    </a:cubicBezTo>
                    <a:cubicBezTo>
                      <a:pt x="25" y="164"/>
                      <a:pt x="27" y="161"/>
                      <a:pt x="27" y="161"/>
                    </a:cubicBezTo>
                    <a:cubicBezTo>
                      <a:pt x="29" y="157"/>
                      <a:pt x="29" y="157"/>
                      <a:pt x="29" y="157"/>
                    </a:cubicBezTo>
                    <a:cubicBezTo>
                      <a:pt x="29" y="157"/>
                      <a:pt x="29" y="154"/>
                      <a:pt x="28" y="153"/>
                    </a:cubicBezTo>
                    <a:cubicBezTo>
                      <a:pt x="28" y="152"/>
                      <a:pt x="27" y="139"/>
                      <a:pt x="27" y="139"/>
                    </a:cubicBezTo>
                    <a:cubicBezTo>
                      <a:pt x="35" y="134"/>
                      <a:pt x="35" y="134"/>
                      <a:pt x="35" y="134"/>
                    </a:cubicBezTo>
                    <a:cubicBezTo>
                      <a:pt x="40" y="126"/>
                      <a:pt x="40" y="126"/>
                      <a:pt x="40" y="126"/>
                    </a:cubicBezTo>
                    <a:cubicBezTo>
                      <a:pt x="42" y="117"/>
                      <a:pt x="42" y="117"/>
                      <a:pt x="42" y="117"/>
                    </a:cubicBezTo>
                    <a:cubicBezTo>
                      <a:pt x="45" y="109"/>
                      <a:pt x="45" y="109"/>
                      <a:pt x="45" y="109"/>
                    </a:cubicBezTo>
                    <a:cubicBezTo>
                      <a:pt x="45" y="109"/>
                      <a:pt x="49" y="105"/>
                      <a:pt x="49" y="106"/>
                    </a:cubicBezTo>
                    <a:cubicBezTo>
                      <a:pt x="50" y="107"/>
                      <a:pt x="49" y="98"/>
                      <a:pt x="49" y="98"/>
                    </a:cubicBezTo>
                    <a:cubicBezTo>
                      <a:pt x="46" y="95"/>
                      <a:pt x="46" y="95"/>
                      <a:pt x="46" y="95"/>
                    </a:cubicBezTo>
                    <a:cubicBezTo>
                      <a:pt x="46" y="90"/>
                      <a:pt x="46" y="90"/>
                      <a:pt x="46" y="90"/>
                    </a:cubicBezTo>
                    <a:cubicBezTo>
                      <a:pt x="46" y="90"/>
                      <a:pt x="51" y="89"/>
                      <a:pt x="52" y="89"/>
                    </a:cubicBezTo>
                    <a:cubicBezTo>
                      <a:pt x="53" y="89"/>
                      <a:pt x="55" y="88"/>
                      <a:pt x="58" y="87"/>
                    </a:cubicBezTo>
                    <a:cubicBezTo>
                      <a:pt x="60" y="87"/>
                      <a:pt x="62" y="85"/>
                      <a:pt x="64" y="85"/>
                    </a:cubicBezTo>
                    <a:cubicBezTo>
                      <a:pt x="65" y="85"/>
                      <a:pt x="70" y="85"/>
                      <a:pt x="70" y="85"/>
                    </a:cubicBezTo>
                    <a:cubicBezTo>
                      <a:pt x="70" y="85"/>
                      <a:pt x="75" y="82"/>
                      <a:pt x="76" y="81"/>
                    </a:cubicBezTo>
                    <a:cubicBezTo>
                      <a:pt x="77" y="80"/>
                      <a:pt x="80" y="76"/>
                      <a:pt x="80" y="76"/>
                    </a:cubicBezTo>
                    <a:cubicBezTo>
                      <a:pt x="80" y="76"/>
                      <a:pt x="81" y="71"/>
                      <a:pt x="83" y="70"/>
                    </a:cubicBezTo>
                    <a:cubicBezTo>
                      <a:pt x="84" y="70"/>
                      <a:pt x="87" y="68"/>
                      <a:pt x="89" y="68"/>
                    </a:cubicBezTo>
                    <a:cubicBezTo>
                      <a:pt x="91" y="67"/>
                      <a:pt x="96" y="66"/>
                      <a:pt x="97" y="66"/>
                    </a:cubicBezTo>
                    <a:cubicBezTo>
                      <a:pt x="98" y="66"/>
                      <a:pt x="110" y="64"/>
                      <a:pt x="110" y="64"/>
                    </a:cubicBezTo>
                    <a:cubicBezTo>
                      <a:pt x="115" y="60"/>
                      <a:pt x="115" y="60"/>
                      <a:pt x="115" y="60"/>
                    </a:cubicBezTo>
                    <a:cubicBezTo>
                      <a:pt x="114" y="51"/>
                      <a:pt x="114" y="51"/>
                      <a:pt x="114" y="51"/>
                    </a:cubicBezTo>
                    <a:cubicBezTo>
                      <a:pt x="129" y="49"/>
                      <a:pt x="129" y="49"/>
                      <a:pt x="129" y="49"/>
                    </a:cubicBezTo>
                    <a:cubicBezTo>
                      <a:pt x="135" y="45"/>
                      <a:pt x="135" y="45"/>
                      <a:pt x="135" y="45"/>
                    </a:cubicBezTo>
                    <a:cubicBezTo>
                      <a:pt x="135" y="45"/>
                      <a:pt x="138" y="42"/>
                      <a:pt x="139" y="42"/>
                    </a:cubicBezTo>
                    <a:cubicBezTo>
                      <a:pt x="140" y="43"/>
                      <a:pt x="142" y="42"/>
                      <a:pt x="142" y="42"/>
                    </a:cubicBezTo>
                    <a:cubicBezTo>
                      <a:pt x="149" y="40"/>
                      <a:pt x="149" y="40"/>
                      <a:pt x="149" y="40"/>
                    </a:cubicBezTo>
                    <a:cubicBezTo>
                      <a:pt x="149" y="40"/>
                      <a:pt x="158" y="37"/>
                      <a:pt x="159" y="36"/>
                    </a:cubicBezTo>
                    <a:cubicBezTo>
                      <a:pt x="159" y="36"/>
                      <a:pt x="164" y="34"/>
                      <a:pt x="164" y="34"/>
                    </a:cubicBezTo>
                    <a:cubicBezTo>
                      <a:pt x="166" y="30"/>
                      <a:pt x="166" y="30"/>
                      <a:pt x="166" y="30"/>
                    </a:cubicBezTo>
                    <a:cubicBezTo>
                      <a:pt x="166" y="30"/>
                      <a:pt x="168" y="28"/>
                      <a:pt x="171" y="28"/>
                    </a:cubicBezTo>
                    <a:cubicBezTo>
                      <a:pt x="173" y="28"/>
                      <a:pt x="175" y="28"/>
                      <a:pt x="176" y="28"/>
                    </a:cubicBezTo>
                    <a:cubicBezTo>
                      <a:pt x="176" y="27"/>
                      <a:pt x="177" y="25"/>
                      <a:pt x="178" y="25"/>
                    </a:cubicBezTo>
                    <a:cubicBezTo>
                      <a:pt x="179" y="25"/>
                      <a:pt x="185" y="24"/>
                      <a:pt x="185" y="24"/>
                    </a:cubicBezTo>
                    <a:cubicBezTo>
                      <a:pt x="188" y="29"/>
                      <a:pt x="188" y="29"/>
                      <a:pt x="188" y="29"/>
                    </a:cubicBezTo>
                    <a:cubicBezTo>
                      <a:pt x="188" y="29"/>
                      <a:pt x="194" y="33"/>
                      <a:pt x="195" y="33"/>
                    </a:cubicBezTo>
                    <a:cubicBezTo>
                      <a:pt x="196" y="33"/>
                      <a:pt x="201" y="29"/>
                      <a:pt x="201" y="29"/>
                    </a:cubicBezTo>
                    <a:cubicBezTo>
                      <a:pt x="211" y="32"/>
                      <a:pt x="211" y="32"/>
                      <a:pt x="211" y="32"/>
                    </a:cubicBezTo>
                    <a:cubicBezTo>
                      <a:pt x="219" y="34"/>
                      <a:pt x="219" y="34"/>
                      <a:pt x="219" y="34"/>
                    </a:cubicBezTo>
                    <a:cubicBezTo>
                      <a:pt x="222" y="32"/>
                      <a:pt x="222" y="32"/>
                      <a:pt x="222" y="32"/>
                    </a:cubicBezTo>
                    <a:close/>
                    <a:moveTo>
                      <a:pt x="188" y="149"/>
                    </a:moveTo>
                    <a:cubicBezTo>
                      <a:pt x="188" y="149"/>
                      <a:pt x="188" y="149"/>
                      <a:pt x="188" y="149"/>
                    </a:cubicBezTo>
                    <a:cubicBezTo>
                      <a:pt x="189" y="150"/>
                      <a:pt x="189" y="150"/>
                      <a:pt x="189" y="150"/>
                    </a:cubicBezTo>
                    <a:cubicBezTo>
                      <a:pt x="189" y="150"/>
                      <a:pt x="191" y="150"/>
                      <a:pt x="192" y="149"/>
                    </a:cubicBezTo>
                    <a:cubicBezTo>
                      <a:pt x="193" y="149"/>
                      <a:pt x="191" y="148"/>
                      <a:pt x="191" y="148"/>
                    </a:cubicBezTo>
                    <a:cubicBezTo>
                      <a:pt x="189" y="148"/>
                      <a:pt x="189" y="148"/>
                      <a:pt x="189" y="148"/>
                    </a:cubicBezTo>
                    <a:cubicBezTo>
                      <a:pt x="189" y="148"/>
                      <a:pt x="188" y="149"/>
                      <a:pt x="188" y="149"/>
                    </a:cubicBezTo>
                    <a:close/>
                    <a:moveTo>
                      <a:pt x="184" y="157"/>
                    </a:moveTo>
                    <a:cubicBezTo>
                      <a:pt x="184" y="157"/>
                      <a:pt x="184" y="157"/>
                      <a:pt x="184" y="157"/>
                    </a:cubicBezTo>
                    <a:cubicBezTo>
                      <a:pt x="185" y="158"/>
                      <a:pt x="185" y="158"/>
                      <a:pt x="185" y="158"/>
                    </a:cubicBezTo>
                    <a:cubicBezTo>
                      <a:pt x="185" y="158"/>
                      <a:pt x="186" y="155"/>
                      <a:pt x="187" y="154"/>
                    </a:cubicBezTo>
                    <a:cubicBezTo>
                      <a:pt x="188" y="152"/>
                      <a:pt x="186" y="153"/>
                      <a:pt x="186" y="153"/>
                    </a:cubicBezTo>
                    <a:cubicBezTo>
                      <a:pt x="185" y="154"/>
                      <a:pt x="185" y="154"/>
                      <a:pt x="185" y="154"/>
                    </a:cubicBezTo>
                    <a:cubicBezTo>
                      <a:pt x="185" y="154"/>
                      <a:pt x="184" y="157"/>
                      <a:pt x="184" y="157"/>
                    </a:cubicBezTo>
                    <a:close/>
                    <a:moveTo>
                      <a:pt x="318" y="231"/>
                    </a:moveTo>
                    <a:cubicBezTo>
                      <a:pt x="318" y="231"/>
                      <a:pt x="318" y="231"/>
                      <a:pt x="318" y="231"/>
                    </a:cubicBezTo>
                    <a:cubicBezTo>
                      <a:pt x="318" y="231"/>
                      <a:pt x="321" y="233"/>
                      <a:pt x="321" y="233"/>
                    </a:cubicBezTo>
                    <a:cubicBezTo>
                      <a:pt x="319" y="237"/>
                      <a:pt x="319" y="237"/>
                      <a:pt x="319" y="237"/>
                    </a:cubicBezTo>
                    <a:cubicBezTo>
                      <a:pt x="316" y="235"/>
                      <a:pt x="316" y="235"/>
                      <a:pt x="316" y="235"/>
                    </a:cubicBezTo>
                    <a:cubicBezTo>
                      <a:pt x="318" y="231"/>
                      <a:pt x="318" y="231"/>
                      <a:pt x="318" y="231"/>
                    </a:cubicBezTo>
                    <a:close/>
                    <a:moveTo>
                      <a:pt x="342" y="250"/>
                    </a:moveTo>
                    <a:cubicBezTo>
                      <a:pt x="342" y="250"/>
                      <a:pt x="342" y="250"/>
                      <a:pt x="342" y="250"/>
                    </a:cubicBezTo>
                    <a:cubicBezTo>
                      <a:pt x="342" y="250"/>
                      <a:pt x="347" y="251"/>
                      <a:pt x="347" y="250"/>
                    </a:cubicBezTo>
                    <a:cubicBezTo>
                      <a:pt x="347" y="249"/>
                      <a:pt x="348" y="247"/>
                      <a:pt x="348" y="247"/>
                    </a:cubicBezTo>
                    <a:cubicBezTo>
                      <a:pt x="347" y="246"/>
                      <a:pt x="344" y="245"/>
                      <a:pt x="344" y="245"/>
                    </a:cubicBezTo>
                    <a:cubicBezTo>
                      <a:pt x="343" y="245"/>
                      <a:pt x="342" y="245"/>
                      <a:pt x="341" y="244"/>
                    </a:cubicBezTo>
                    <a:cubicBezTo>
                      <a:pt x="335" y="237"/>
                      <a:pt x="339" y="246"/>
                      <a:pt x="342" y="247"/>
                    </a:cubicBezTo>
                    <a:cubicBezTo>
                      <a:pt x="342" y="248"/>
                      <a:pt x="342" y="248"/>
                      <a:pt x="342" y="248"/>
                    </a:cubicBezTo>
                    <a:cubicBezTo>
                      <a:pt x="342" y="250"/>
                      <a:pt x="342" y="250"/>
                      <a:pt x="342" y="250"/>
                    </a:cubicBezTo>
                    <a:close/>
                    <a:moveTo>
                      <a:pt x="349" y="257"/>
                    </a:moveTo>
                    <a:cubicBezTo>
                      <a:pt x="349" y="257"/>
                      <a:pt x="349" y="257"/>
                      <a:pt x="349" y="257"/>
                    </a:cubicBezTo>
                    <a:cubicBezTo>
                      <a:pt x="353" y="252"/>
                      <a:pt x="353" y="252"/>
                      <a:pt x="353" y="252"/>
                    </a:cubicBezTo>
                    <a:cubicBezTo>
                      <a:pt x="353" y="252"/>
                      <a:pt x="355" y="250"/>
                      <a:pt x="356" y="250"/>
                    </a:cubicBezTo>
                    <a:cubicBezTo>
                      <a:pt x="357" y="250"/>
                      <a:pt x="361" y="249"/>
                      <a:pt x="361" y="249"/>
                    </a:cubicBezTo>
                    <a:cubicBezTo>
                      <a:pt x="361" y="249"/>
                      <a:pt x="364" y="250"/>
                      <a:pt x="362" y="251"/>
                    </a:cubicBezTo>
                    <a:cubicBezTo>
                      <a:pt x="361" y="252"/>
                      <a:pt x="358" y="254"/>
                      <a:pt x="357" y="254"/>
                    </a:cubicBezTo>
                    <a:cubicBezTo>
                      <a:pt x="356" y="255"/>
                      <a:pt x="354" y="258"/>
                      <a:pt x="354" y="258"/>
                    </a:cubicBezTo>
                    <a:cubicBezTo>
                      <a:pt x="350" y="259"/>
                      <a:pt x="350" y="259"/>
                      <a:pt x="350" y="259"/>
                    </a:cubicBezTo>
                    <a:cubicBezTo>
                      <a:pt x="346" y="261"/>
                      <a:pt x="346" y="261"/>
                      <a:pt x="346" y="261"/>
                    </a:cubicBezTo>
                    <a:cubicBezTo>
                      <a:pt x="347" y="265"/>
                      <a:pt x="347" y="265"/>
                      <a:pt x="347" y="265"/>
                    </a:cubicBezTo>
                    <a:cubicBezTo>
                      <a:pt x="347" y="265"/>
                      <a:pt x="346" y="266"/>
                      <a:pt x="345" y="266"/>
                    </a:cubicBezTo>
                    <a:cubicBezTo>
                      <a:pt x="345" y="265"/>
                      <a:pt x="342" y="263"/>
                      <a:pt x="342" y="263"/>
                    </a:cubicBezTo>
                    <a:cubicBezTo>
                      <a:pt x="343" y="258"/>
                      <a:pt x="343" y="258"/>
                      <a:pt x="343" y="258"/>
                    </a:cubicBezTo>
                    <a:cubicBezTo>
                      <a:pt x="347" y="258"/>
                      <a:pt x="347" y="258"/>
                      <a:pt x="347" y="258"/>
                    </a:cubicBezTo>
                    <a:cubicBezTo>
                      <a:pt x="349" y="257"/>
                      <a:pt x="349" y="257"/>
                      <a:pt x="349" y="257"/>
                    </a:cubicBezTo>
                    <a:close/>
                    <a:moveTo>
                      <a:pt x="388" y="286"/>
                    </a:moveTo>
                    <a:cubicBezTo>
                      <a:pt x="388" y="286"/>
                      <a:pt x="388" y="286"/>
                      <a:pt x="388" y="286"/>
                    </a:cubicBezTo>
                    <a:cubicBezTo>
                      <a:pt x="388" y="286"/>
                      <a:pt x="392" y="290"/>
                      <a:pt x="392" y="290"/>
                    </a:cubicBezTo>
                    <a:cubicBezTo>
                      <a:pt x="391" y="295"/>
                      <a:pt x="391" y="295"/>
                      <a:pt x="391" y="295"/>
                    </a:cubicBezTo>
                    <a:cubicBezTo>
                      <a:pt x="391" y="295"/>
                      <a:pt x="391" y="297"/>
                      <a:pt x="393" y="297"/>
                    </a:cubicBezTo>
                    <a:cubicBezTo>
                      <a:pt x="395" y="298"/>
                      <a:pt x="398" y="298"/>
                      <a:pt x="398" y="296"/>
                    </a:cubicBezTo>
                    <a:cubicBezTo>
                      <a:pt x="398" y="294"/>
                      <a:pt x="399" y="292"/>
                      <a:pt x="400" y="291"/>
                    </a:cubicBezTo>
                    <a:cubicBezTo>
                      <a:pt x="401" y="289"/>
                      <a:pt x="403" y="286"/>
                      <a:pt x="403" y="286"/>
                    </a:cubicBezTo>
                    <a:cubicBezTo>
                      <a:pt x="403" y="286"/>
                      <a:pt x="404" y="286"/>
                      <a:pt x="405" y="285"/>
                    </a:cubicBezTo>
                    <a:cubicBezTo>
                      <a:pt x="406" y="285"/>
                      <a:pt x="404" y="282"/>
                      <a:pt x="404" y="282"/>
                    </a:cubicBezTo>
                    <a:cubicBezTo>
                      <a:pt x="404" y="282"/>
                      <a:pt x="403" y="282"/>
                      <a:pt x="405" y="278"/>
                    </a:cubicBezTo>
                    <a:cubicBezTo>
                      <a:pt x="407" y="275"/>
                      <a:pt x="407" y="275"/>
                      <a:pt x="407" y="275"/>
                    </a:cubicBezTo>
                    <a:cubicBezTo>
                      <a:pt x="407" y="274"/>
                      <a:pt x="408" y="271"/>
                      <a:pt x="408" y="270"/>
                    </a:cubicBezTo>
                    <a:cubicBezTo>
                      <a:pt x="407" y="268"/>
                      <a:pt x="406" y="263"/>
                      <a:pt x="406" y="263"/>
                    </a:cubicBezTo>
                    <a:cubicBezTo>
                      <a:pt x="404" y="265"/>
                      <a:pt x="404" y="265"/>
                      <a:pt x="404" y="265"/>
                    </a:cubicBezTo>
                    <a:cubicBezTo>
                      <a:pt x="404" y="265"/>
                      <a:pt x="402" y="267"/>
                      <a:pt x="400" y="267"/>
                    </a:cubicBezTo>
                    <a:cubicBezTo>
                      <a:pt x="398" y="268"/>
                      <a:pt x="396" y="269"/>
                      <a:pt x="396" y="270"/>
                    </a:cubicBezTo>
                    <a:cubicBezTo>
                      <a:pt x="396" y="270"/>
                      <a:pt x="396" y="273"/>
                      <a:pt x="395" y="274"/>
                    </a:cubicBezTo>
                    <a:cubicBezTo>
                      <a:pt x="394" y="275"/>
                      <a:pt x="391" y="278"/>
                      <a:pt x="391" y="278"/>
                    </a:cubicBezTo>
                    <a:cubicBezTo>
                      <a:pt x="389" y="283"/>
                      <a:pt x="389" y="283"/>
                      <a:pt x="389" y="283"/>
                    </a:cubicBezTo>
                    <a:cubicBezTo>
                      <a:pt x="389" y="283"/>
                      <a:pt x="388" y="286"/>
                      <a:pt x="388" y="286"/>
                    </a:cubicBezTo>
                    <a:close/>
                    <a:moveTo>
                      <a:pt x="373" y="331"/>
                    </a:moveTo>
                    <a:cubicBezTo>
                      <a:pt x="373" y="331"/>
                      <a:pt x="373" y="331"/>
                      <a:pt x="373" y="331"/>
                    </a:cubicBezTo>
                    <a:cubicBezTo>
                      <a:pt x="371" y="330"/>
                      <a:pt x="369" y="328"/>
                      <a:pt x="369" y="326"/>
                    </a:cubicBezTo>
                    <a:cubicBezTo>
                      <a:pt x="369" y="325"/>
                      <a:pt x="370" y="323"/>
                      <a:pt x="370" y="323"/>
                    </a:cubicBezTo>
                    <a:cubicBezTo>
                      <a:pt x="370" y="323"/>
                      <a:pt x="368" y="322"/>
                      <a:pt x="368" y="321"/>
                    </a:cubicBezTo>
                    <a:cubicBezTo>
                      <a:pt x="368" y="321"/>
                      <a:pt x="370" y="317"/>
                      <a:pt x="370" y="315"/>
                    </a:cubicBezTo>
                    <a:cubicBezTo>
                      <a:pt x="369" y="314"/>
                      <a:pt x="370" y="308"/>
                      <a:pt x="370" y="308"/>
                    </a:cubicBezTo>
                    <a:cubicBezTo>
                      <a:pt x="370" y="308"/>
                      <a:pt x="373" y="307"/>
                      <a:pt x="373" y="308"/>
                    </a:cubicBezTo>
                    <a:cubicBezTo>
                      <a:pt x="373" y="309"/>
                      <a:pt x="372" y="312"/>
                      <a:pt x="372" y="313"/>
                    </a:cubicBezTo>
                    <a:cubicBezTo>
                      <a:pt x="372" y="314"/>
                      <a:pt x="371" y="318"/>
                      <a:pt x="371" y="319"/>
                    </a:cubicBezTo>
                    <a:cubicBezTo>
                      <a:pt x="371" y="319"/>
                      <a:pt x="372" y="318"/>
                      <a:pt x="374" y="320"/>
                    </a:cubicBezTo>
                    <a:cubicBezTo>
                      <a:pt x="376" y="322"/>
                      <a:pt x="376" y="325"/>
                      <a:pt x="376" y="325"/>
                    </a:cubicBezTo>
                    <a:cubicBezTo>
                      <a:pt x="374" y="327"/>
                      <a:pt x="374" y="327"/>
                      <a:pt x="374" y="327"/>
                    </a:cubicBezTo>
                    <a:cubicBezTo>
                      <a:pt x="373" y="331"/>
                      <a:pt x="373" y="331"/>
                      <a:pt x="373" y="331"/>
                    </a:cubicBezTo>
                    <a:close/>
                    <a:moveTo>
                      <a:pt x="361" y="333"/>
                    </a:moveTo>
                    <a:cubicBezTo>
                      <a:pt x="361" y="333"/>
                      <a:pt x="361" y="333"/>
                      <a:pt x="361" y="333"/>
                    </a:cubicBezTo>
                    <a:cubicBezTo>
                      <a:pt x="361" y="333"/>
                      <a:pt x="360" y="337"/>
                      <a:pt x="360" y="338"/>
                    </a:cubicBezTo>
                    <a:cubicBezTo>
                      <a:pt x="360" y="338"/>
                      <a:pt x="361" y="338"/>
                      <a:pt x="362" y="338"/>
                    </a:cubicBezTo>
                    <a:cubicBezTo>
                      <a:pt x="363" y="337"/>
                      <a:pt x="364" y="337"/>
                      <a:pt x="365" y="336"/>
                    </a:cubicBezTo>
                    <a:cubicBezTo>
                      <a:pt x="366" y="335"/>
                      <a:pt x="369" y="333"/>
                      <a:pt x="370" y="333"/>
                    </a:cubicBezTo>
                    <a:cubicBezTo>
                      <a:pt x="371" y="332"/>
                      <a:pt x="366" y="330"/>
                      <a:pt x="366" y="330"/>
                    </a:cubicBezTo>
                    <a:cubicBezTo>
                      <a:pt x="361" y="333"/>
                      <a:pt x="361" y="333"/>
                      <a:pt x="361" y="333"/>
                    </a:cubicBezTo>
                    <a:close/>
                    <a:moveTo>
                      <a:pt x="225" y="132"/>
                    </a:moveTo>
                    <a:cubicBezTo>
                      <a:pt x="225" y="132"/>
                      <a:pt x="225" y="132"/>
                      <a:pt x="225" y="132"/>
                    </a:cubicBezTo>
                    <a:cubicBezTo>
                      <a:pt x="227" y="133"/>
                      <a:pt x="227" y="133"/>
                      <a:pt x="227" y="133"/>
                    </a:cubicBezTo>
                    <a:cubicBezTo>
                      <a:pt x="227" y="133"/>
                      <a:pt x="228" y="132"/>
                      <a:pt x="229" y="131"/>
                    </a:cubicBezTo>
                    <a:cubicBezTo>
                      <a:pt x="230" y="130"/>
                      <a:pt x="228" y="129"/>
                      <a:pt x="228" y="129"/>
                    </a:cubicBezTo>
                    <a:cubicBezTo>
                      <a:pt x="227" y="130"/>
                      <a:pt x="227" y="130"/>
                      <a:pt x="227" y="130"/>
                    </a:cubicBezTo>
                    <a:cubicBezTo>
                      <a:pt x="227" y="130"/>
                      <a:pt x="225" y="132"/>
                      <a:pt x="225" y="132"/>
                    </a:cubicBezTo>
                    <a:close/>
                    <a:moveTo>
                      <a:pt x="164" y="164"/>
                    </a:moveTo>
                    <a:cubicBezTo>
                      <a:pt x="164" y="164"/>
                      <a:pt x="164" y="164"/>
                      <a:pt x="164" y="164"/>
                    </a:cubicBezTo>
                    <a:cubicBezTo>
                      <a:pt x="165" y="165"/>
                      <a:pt x="165" y="165"/>
                      <a:pt x="165" y="165"/>
                    </a:cubicBezTo>
                    <a:cubicBezTo>
                      <a:pt x="165" y="165"/>
                      <a:pt x="166" y="163"/>
                      <a:pt x="168" y="162"/>
                    </a:cubicBezTo>
                    <a:cubicBezTo>
                      <a:pt x="169" y="161"/>
                      <a:pt x="167" y="161"/>
                      <a:pt x="167" y="161"/>
                    </a:cubicBezTo>
                    <a:cubicBezTo>
                      <a:pt x="165" y="162"/>
                      <a:pt x="165" y="162"/>
                      <a:pt x="165" y="162"/>
                    </a:cubicBezTo>
                    <a:cubicBezTo>
                      <a:pt x="165" y="162"/>
                      <a:pt x="164" y="163"/>
                      <a:pt x="164" y="164"/>
                    </a:cubicBezTo>
                    <a:close/>
                    <a:moveTo>
                      <a:pt x="174" y="162"/>
                    </a:moveTo>
                    <a:cubicBezTo>
                      <a:pt x="174" y="162"/>
                      <a:pt x="174" y="162"/>
                      <a:pt x="174" y="162"/>
                    </a:cubicBezTo>
                    <a:cubicBezTo>
                      <a:pt x="174" y="164"/>
                      <a:pt x="174" y="164"/>
                      <a:pt x="174" y="164"/>
                    </a:cubicBezTo>
                    <a:cubicBezTo>
                      <a:pt x="174" y="164"/>
                      <a:pt x="177" y="165"/>
                      <a:pt x="179" y="166"/>
                    </a:cubicBezTo>
                    <a:cubicBezTo>
                      <a:pt x="182" y="167"/>
                      <a:pt x="180" y="164"/>
                      <a:pt x="180" y="164"/>
                    </a:cubicBezTo>
                    <a:cubicBezTo>
                      <a:pt x="178" y="162"/>
                      <a:pt x="178" y="162"/>
                      <a:pt x="178" y="162"/>
                    </a:cubicBezTo>
                    <a:cubicBezTo>
                      <a:pt x="178" y="162"/>
                      <a:pt x="175" y="161"/>
                      <a:pt x="174" y="162"/>
                    </a:cubicBezTo>
                    <a:close/>
                    <a:moveTo>
                      <a:pt x="211" y="164"/>
                    </a:moveTo>
                    <a:cubicBezTo>
                      <a:pt x="211" y="164"/>
                      <a:pt x="211" y="164"/>
                      <a:pt x="211" y="164"/>
                    </a:cubicBezTo>
                    <a:cubicBezTo>
                      <a:pt x="210" y="166"/>
                      <a:pt x="210" y="166"/>
                      <a:pt x="210" y="166"/>
                    </a:cubicBezTo>
                    <a:cubicBezTo>
                      <a:pt x="210" y="166"/>
                      <a:pt x="212" y="168"/>
                      <a:pt x="213" y="170"/>
                    </a:cubicBezTo>
                    <a:cubicBezTo>
                      <a:pt x="214" y="170"/>
                      <a:pt x="218" y="174"/>
                      <a:pt x="220" y="174"/>
                    </a:cubicBezTo>
                    <a:cubicBezTo>
                      <a:pt x="228" y="177"/>
                      <a:pt x="215" y="167"/>
                      <a:pt x="214" y="166"/>
                    </a:cubicBezTo>
                    <a:cubicBezTo>
                      <a:pt x="214" y="166"/>
                      <a:pt x="211" y="163"/>
                      <a:pt x="211" y="164"/>
                    </a:cubicBezTo>
                    <a:close/>
                    <a:moveTo>
                      <a:pt x="258" y="178"/>
                    </a:moveTo>
                    <a:cubicBezTo>
                      <a:pt x="258" y="178"/>
                      <a:pt x="258" y="178"/>
                      <a:pt x="258" y="178"/>
                    </a:cubicBezTo>
                    <a:cubicBezTo>
                      <a:pt x="260" y="180"/>
                      <a:pt x="260" y="180"/>
                      <a:pt x="260" y="180"/>
                    </a:cubicBezTo>
                    <a:cubicBezTo>
                      <a:pt x="260" y="180"/>
                      <a:pt x="263" y="179"/>
                      <a:pt x="265" y="178"/>
                    </a:cubicBezTo>
                    <a:cubicBezTo>
                      <a:pt x="267" y="178"/>
                      <a:pt x="265" y="176"/>
                      <a:pt x="265" y="176"/>
                    </a:cubicBezTo>
                    <a:cubicBezTo>
                      <a:pt x="262" y="176"/>
                      <a:pt x="262" y="176"/>
                      <a:pt x="262" y="176"/>
                    </a:cubicBezTo>
                    <a:cubicBezTo>
                      <a:pt x="262" y="176"/>
                      <a:pt x="258" y="177"/>
                      <a:pt x="258" y="178"/>
                    </a:cubicBezTo>
                    <a:close/>
                    <a:moveTo>
                      <a:pt x="238" y="73"/>
                    </a:moveTo>
                    <a:cubicBezTo>
                      <a:pt x="238" y="73"/>
                      <a:pt x="238" y="73"/>
                      <a:pt x="238" y="73"/>
                    </a:cubicBezTo>
                    <a:cubicBezTo>
                      <a:pt x="238" y="73"/>
                      <a:pt x="234" y="75"/>
                      <a:pt x="234" y="75"/>
                    </a:cubicBezTo>
                    <a:cubicBezTo>
                      <a:pt x="233" y="75"/>
                      <a:pt x="234" y="77"/>
                      <a:pt x="235" y="77"/>
                    </a:cubicBezTo>
                    <a:cubicBezTo>
                      <a:pt x="236" y="78"/>
                      <a:pt x="239" y="79"/>
                      <a:pt x="239" y="79"/>
                    </a:cubicBezTo>
                    <a:cubicBezTo>
                      <a:pt x="240" y="79"/>
                      <a:pt x="243" y="77"/>
                      <a:pt x="245" y="75"/>
                    </a:cubicBezTo>
                    <a:cubicBezTo>
                      <a:pt x="247" y="74"/>
                      <a:pt x="243" y="73"/>
                      <a:pt x="243" y="73"/>
                    </a:cubicBezTo>
                    <a:cubicBezTo>
                      <a:pt x="238" y="73"/>
                      <a:pt x="238" y="73"/>
                      <a:pt x="238" y="73"/>
                    </a:cubicBezTo>
                    <a:close/>
                    <a:moveTo>
                      <a:pt x="202" y="66"/>
                    </a:moveTo>
                    <a:cubicBezTo>
                      <a:pt x="202" y="66"/>
                      <a:pt x="202" y="66"/>
                      <a:pt x="202" y="66"/>
                    </a:cubicBezTo>
                    <a:cubicBezTo>
                      <a:pt x="202" y="66"/>
                      <a:pt x="198" y="66"/>
                      <a:pt x="197" y="66"/>
                    </a:cubicBezTo>
                    <a:cubicBezTo>
                      <a:pt x="197" y="66"/>
                      <a:pt x="196" y="67"/>
                      <a:pt x="195" y="68"/>
                    </a:cubicBezTo>
                    <a:cubicBezTo>
                      <a:pt x="194" y="69"/>
                      <a:pt x="194" y="71"/>
                      <a:pt x="193" y="73"/>
                    </a:cubicBezTo>
                    <a:cubicBezTo>
                      <a:pt x="193" y="75"/>
                      <a:pt x="194" y="75"/>
                      <a:pt x="194" y="75"/>
                    </a:cubicBezTo>
                    <a:cubicBezTo>
                      <a:pt x="195" y="76"/>
                      <a:pt x="195" y="76"/>
                      <a:pt x="197" y="78"/>
                    </a:cubicBezTo>
                    <a:cubicBezTo>
                      <a:pt x="199" y="79"/>
                      <a:pt x="201" y="77"/>
                      <a:pt x="203" y="76"/>
                    </a:cubicBezTo>
                    <a:cubicBezTo>
                      <a:pt x="206" y="75"/>
                      <a:pt x="204" y="74"/>
                      <a:pt x="205" y="72"/>
                    </a:cubicBezTo>
                    <a:cubicBezTo>
                      <a:pt x="205" y="71"/>
                      <a:pt x="204" y="68"/>
                      <a:pt x="204" y="68"/>
                    </a:cubicBezTo>
                    <a:cubicBezTo>
                      <a:pt x="204" y="67"/>
                      <a:pt x="202" y="66"/>
                      <a:pt x="202" y="66"/>
                    </a:cubicBezTo>
                    <a:close/>
                    <a:moveTo>
                      <a:pt x="236" y="103"/>
                    </a:moveTo>
                    <a:cubicBezTo>
                      <a:pt x="236" y="103"/>
                      <a:pt x="236" y="103"/>
                      <a:pt x="236" y="103"/>
                    </a:cubicBezTo>
                    <a:cubicBezTo>
                      <a:pt x="236" y="103"/>
                      <a:pt x="235" y="105"/>
                      <a:pt x="235" y="105"/>
                    </a:cubicBezTo>
                    <a:cubicBezTo>
                      <a:pt x="235" y="105"/>
                      <a:pt x="235" y="107"/>
                      <a:pt x="235" y="107"/>
                    </a:cubicBezTo>
                    <a:cubicBezTo>
                      <a:pt x="235" y="107"/>
                      <a:pt x="234" y="108"/>
                      <a:pt x="233" y="109"/>
                    </a:cubicBezTo>
                    <a:cubicBezTo>
                      <a:pt x="231" y="111"/>
                      <a:pt x="233" y="111"/>
                      <a:pt x="234" y="112"/>
                    </a:cubicBezTo>
                    <a:cubicBezTo>
                      <a:pt x="235" y="114"/>
                      <a:pt x="234" y="113"/>
                      <a:pt x="235" y="113"/>
                    </a:cubicBezTo>
                    <a:cubicBezTo>
                      <a:pt x="235" y="114"/>
                      <a:pt x="236" y="113"/>
                      <a:pt x="238" y="112"/>
                    </a:cubicBezTo>
                    <a:cubicBezTo>
                      <a:pt x="240" y="111"/>
                      <a:pt x="239" y="111"/>
                      <a:pt x="239" y="111"/>
                    </a:cubicBezTo>
                    <a:cubicBezTo>
                      <a:pt x="239" y="111"/>
                      <a:pt x="237" y="108"/>
                      <a:pt x="237" y="108"/>
                    </a:cubicBezTo>
                    <a:cubicBezTo>
                      <a:pt x="237" y="108"/>
                      <a:pt x="237" y="107"/>
                      <a:pt x="237" y="107"/>
                    </a:cubicBezTo>
                    <a:cubicBezTo>
                      <a:pt x="237" y="106"/>
                      <a:pt x="238" y="106"/>
                      <a:pt x="239" y="105"/>
                    </a:cubicBezTo>
                    <a:cubicBezTo>
                      <a:pt x="240" y="103"/>
                      <a:pt x="240" y="102"/>
                      <a:pt x="240" y="102"/>
                    </a:cubicBezTo>
                    <a:cubicBezTo>
                      <a:pt x="240" y="101"/>
                      <a:pt x="238" y="101"/>
                      <a:pt x="238" y="101"/>
                    </a:cubicBezTo>
                    <a:cubicBezTo>
                      <a:pt x="238" y="101"/>
                      <a:pt x="236" y="102"/>
                      <a:pt x="236" y="103"/>
                    </a:cubicBezTo>
                    <a:close/>
                    <a:moveTo>
                      <a:pt x="233" y="105"/>
                    </a:moveTo>
                    <a:cubicBezTo>
                      <a:pt x="233" y="105"/>
                      <a:pt x="233" y="105"/>
                      <a:pt x="233" y="105"/>
                    </a:cubicBezTo>
                    <a:cubicBezTo>
                      <a:pt x="232" y="103"/>
                      <a:pt x="232" y="103"/>
                      <a:pt x="232" y="103"/>
                    </a:cubicBezTo>
                    <a:cubicBezTo>
                      <a:pt x="232" y="103"/>
                      <a:pt x="231" y="102"/>
                      <a:pt x="228" y="102"/>
                    </a:cubicBezTo>
                    <a:cubicBezTo>
                      <a:pt x="226" y="102"/>
                      <a:pt x="226" y="103"/>
                      <a:pt x="224" y="103"/>
                    </a:cubicBezTo>
                    <a:cubicBezTo>
                      <a:pt x="222" y="103"/>
                      <a:pt x="222" y="105"/>
                      <a:pt x="222" y="106"/>
                    </a:cubicBezTo>
                    <a:cubicBezTo>
                      <a:pt x="221" y="108"/>
                      <a:pt x="222" y="107"/>
                      <a:pt x="223" y="108"/>
                    </a:cubicBezTo>
                    <a:cubicBezTo>
                      <a:pt x="224" y="109"/>
                      <a:pt x="223" y="109"/>
                      <a:pt x="224" y="112"/>
                    </a:cubicBezTo>
                    <a:cubicBezTo>
                      <a:pt x="224" y="114"/>
                      <a:pt x="225" y="113"/>
                      <a:pt x="225" y="113"/>
                    </a:cubicBezTo>
                    <a:cubicBezTo>
                      <a:pt x="226" y="114"/>
                      <a:pt x="227" y="113"/>
                      <a:pt x="229" y="112"/>
                    </a:cubicBezTo>
                    <a:cubicBezTo>
                      <a:pt x="231" y="110"/>
                      <a:pt x="229" y="110"/>
                      <a:pt x="229" y="110"/>
                    </a:cubicBezTo>
                    <a:cubicBezTo>
                      <a:pt x="229" y="110"/>
                      <a:pt x="231" y="109"/>
                      <a:pt x="233" y="107"/>
                    </a:cubicBezTo>
                    <a:cubicBezTo>
                      <a:pt x="234" y="105"/>
                      <a:pt x="233" y="105"/>
                      <a:pt x="233" y="105"/>
                    </a:cubicBezTo>
                    <a:close/>
                    <a:moveTo>
                      <a:pt x="284" y="139"/>
                    </a:moveTo>
                    <a:cubicBezTo>
                      <a:pt x="284" y="139"/>
                      <a:pt x="284" y="139"/>
                      <a:pt x="284" y="139"/>
                    </a:cubicBezTo>
                    <a:cubicBezTo>
                      <a:pt x="283" y="139"/>
                      <a:pt x="282" y="141"/>
                      <a:pt x="282" y="141"/>
                    </a:cubicBezTo>
                    <a:cubicBezTo>
                      <a:pt x="282" y="141"/>
                      <a:pt x="281" y="142"/>
                      <a:pt x="281" y="143"/>
                    </a:cubicBezTo>
                    <a:cubicBezTo>
                      <a:pt x="280" y="143"/>
                      <a:pt x="279" y="145"/>
                      <a:pt x="279" y="145"/>
                    </a:cubicBezTo>
                    <a:cubicBezTo>
                      <a:pt x="279" y="145"/>
                      <a:pt x="280" y="146"/>
                      <a:pt x="281" y="146"/>
                    </a:cubicBezTo>
                    <a:cubicBezTo>
                      <a:pt x="282" y="147"/>
                      <a:pt x="282" y="147"/>
                      <a:pt x="283" y="147"/>
                    </a:cubicBezTo>
                    <a:cubicBezTo>
                      <a:pt x="284" y="147"/>
                      <a:pt x="284" y="147"/>
                      <a:pt x="287" y="147"/>
                    </a:cubicBezTo>
                    <a:cubicBezTo>
                      <a:pt x="291" y="147"/>
                      <a:pt x="294" y="147"/>
                      <a:pt x="295" y="147"/>
                    </a:cubicBezTo>
                    <a:cubicBezTo>
                      <a:pt x="295" y="147"/>
                      <a:pt x="297" y="146"/>
                      <a:pt x="297" y="146"/>
                    </a:cubicBezTo>
                    <a:cubicBezTo>
                      <a:pt x="297" y="145"/>
                      <a:pt x="297" y="145"/>
                      <a:pt x="296" y="144"/>
                    </a:cubicBezTo>
                    <a:cubicBezTo>
                      <a:pt x="295" y="142"/>
                      <a:pt x="293" y="141"/>
                      <a:pt x="293" y="141"/>
                    </a:cubicBezTo>
                    <a:cubicBezTo>
                      <a:pt x="292" y="141"/>
                      <a:pt x="293" y="139"/>
                      <a:pt x="294" y="140"/>
                    </a:cubicBezTo>
                    <a:cubicBezTo>
                      <a:pt x="294" y="140"/>
                      <a:pt x="297" y="143"/>
                      <a:pt x="297" y="143"/>
                    </a:cubicBezTo>
                    <a:cubicBezTo>
                      <a:pt x="298" y="143"/>
                      <a:pt x="300" y="143"/>
                      <a:pt x="300" y="141"/>
                    </a:cubicBezTo>
                    <a:cubicBezTo>
                      <a:pt x="299" y="140"/>
                      <a:pt x="301" y="138"/>
                      <a:pt x="298" y="137"/>
                    </a:cubicBezTo>
                    <a:cubicBezTo>
                      <a:pt x="296" y="136"/>
                      <a:pt x="295" y="135"/>
                      <a:pt x="294" y="135"/>
                    </a:cubicBezTo>
                    <a:cubicBezTo>
                      <a:pt x="292" y="135"/>
                      <a:pt x="295" y="136"/>
                      <a:pt x="291" y="133"/>
                    </a:cubicBezTo>
                    <a:cubicBezTo>
                      <a:pt x="287" y="130"/>
                      <a:pt x="287" y="131"/>
                      <a:pt x="287" y="131"/>
                    </a:cubicBezTo>
                    <a:cubicBezTo>
                      <a:pt x="287" y="131"/>
                      <a:pt x="289" y="128"/>
                      <a:pt x="288" y="127"/>
                    </a:cubicBezTo>
                    <a:cubicBezTo>
                      <a:pt x="288" y="127"/>
                      <a:pt x="284" y="126"/>
                      <a:pt x="284" y="126"/>
                    </a:cubicBezTo>
                    <a:cubicBezTo>
                      <a:pt x="284" y="126"/>
                      <a:pt x="279" y="127"/>
                      <a:pt x="279" y="127"/>
                    </a:cubicBezTo>
                    <a:cubicBezTo>
                      <a:pt x="278" y="128"/>
                      <a:pt x="277" y="129"/>
                      <a:pt x="277" y="129"/>
                    </a:cubicBezTo>
                    <a:cubicBezTo>
                      <a:pt x="277" y="131"/>
                      <a:pt x="277" y="131"/>
                      <a:pt x="277" y="131"/>
                    </a:cubicBezTo>
                    <a:cubicBezTo>
                      <a:pt x="275" y="132"/>
                      <a:pt x="275" y="132"/>
                      <a:pt x="275" y="132"/>
                    </a:cubicBezTo>
                    <a:cubicBezTo>
                      <a:pt x="275" y="132"/>
                      <a:pt x="274" y="134"/>
                      <a:pt x="274" y="134"/>
                    </a:cubicBezTo>
                    <a:cubicBezTo>
                      <a:pt x="273" y="134"/>
                      <a:pt x="271" y="135"/>
                      <a:pt x="271" y="135"/>
                    </a:cubicBezTo>
                    <a:cubicBezTo>
                      <a:pt x="270" y="135"/>
                      <a:pt x="268" y="135"/>
                      <a:pt x="268" y="136"/>
                    </a:cubicBezTo>
                    <a:cubicBezTo>
                      <a:pt x="267" y="137"/>
                      <a:pt x="264" y="138"/>
                      <a:pt x="264" y="138"/>
                    </a:cubicBezTo>
                    <a:cubicBezTo>
                      <a:pt x="264" y="138"/>
                      <a:pt x="263" y="139"/>
                      <a:pt x="265" y="141"/>
                    </a:cubicBezTo>
                    <a:cubicBezTo>
                      <a:pt x="267" y="142"/>
                      <a:pt x="269" y="142"/>
                      <a:pt x="269" y="143"/>
                    </a:cubicBezTo>
                    <a:cubicBezTo>
                      <a:pt x="270" y="143"/>
                      <a:pt x="270" y="143"/>
                      <a:pt x="271" y="143"/>
                    </a:cubicBezTo>
                    <a:cubicBezTo>
                      <a:pt x="272" y="144"/>
                      <a:pt x="272" y="144"/>
                      <a:pt x="274" y="144"/>
                    </a:cubicBezTo>
                    <a:cubicBezTo>
                      <a:pt x="275" y="143"/>
                      <a:pt x="277" y="143"/>
                      <a:pt x="277" y="142"/>
                    </a:cubicBezTo>
                    <a:cubicBezTo>
                      <a:pt x="278" y="141"/>
                      <a:pt x="278" y="140"/>
                      <a:pt x="279" y="139"/>
                    </a:cubicBezTo>
                    <a:cubicBezTo>
                      <a:pt x="279" y="138"/>
                      <a:pt x="279" y="137"/>
                      <a:pt x="281" y="137"/>
                    </a:cubicBezTo>
                    <a:cubicBezTo>
                      <a:pt x="282" y="137"/>
                      <a:pt x="284" y="136"/>
                      <a:pt x="284" y="136"/>
                    </a:cubicBezTo>
                    <a:cubicBezTo>
                      <a:pt x="284" y="136"/>
                      <a:pt x="284" y="139"/>
                      <a:pt x="284" y="139"/>
                    </a:cubicBezTo>
                    <a:close/>
                    <a:moveTo>
                      <a:pt x="289" y="182"/>
                    </a:moveTo>
                    <a:cubicBezTo>
                      <a:pt x="289" y="182"/>
                      <a:pt x="289" y="182"/>
                      <a:pt x="289" y="182"/>
                    </a:cubicBezTo>
                    <a:cubicBezTo>
                      <a:pt x="288" y="181"/>
                      <a:pt x="288" y="181"/>
                      <a:pt x="288" y="181"/>
                    </a:cubicBezTo>
                    <a:cubicBezTo>
                      <a:pt x="288" y="180"/>
                      <a:pt x="288" y="180"/>
                      <a:pt x="288" y="180"/>
                    </a:cubicBezTo>
                    <a:cubicBezTo>
                      <a:pt x="285" y="177"/>
                      <a:pt x="285" y="177"/>
                      <a:pt x="285" y="177"/>
                    </a:cubicBezTo>
                    <a:cubicBezTo>
                      <a:pt x="285" y="177"/>
                      <a:pt x="289" y="176"/>
                      <a:pt x="291" y="175"/>
                    </a:cubicBezTo>
                    <a:cubicBezTo>
                      <a:pt x="294" y="174"/>
                      <a:pt x="291" y="173"/>
                      <a:pt x="291" y="172"/>
                    </a:cubicBezTo>
                    <a:cubicBezTo>
                      <a:pt x="291" y="172"/>
                      <a:pt x="290" y="172"/>
                      <a:pt x="288" y="172"/>
                    </a:cubicBezTo>
                    <a:cubicBezTo>
                      <a:pt x="287" y="172"/>
                      <a:pt x="286" y="172"/>
                      <a:pt x="284" y="173"/>
                    </a:cubicBezTo>
                    <a:cubicBezTo>
                      <a:pt x="283" y="173"/>
                      <a:pt x="282" y="171"/>
                      <a:pt x="282" y="171"/>
                    </a:cubicBezTo>
                    <a:cubicBezTo>
                      <a:pt x="281" y="171"/>
                      <a:pt x="277" y="171"/>
                      <a:pt x="276" y="171"/>
                    </a:cubicBezTo>
                    <a:cubicBezTo>
                      <a:pt x="276" y="171"/>
                      <a:pt x="275" y="173"/>
                      <a:pt x="274" y="174"/>
                    </a:cubicBezTo>
                    <a:cubicBezTo>
                      <a:pt x="273" y="175"/>
                      <a:pt x="272" y="176"/>
                      <a:pt x="271" y="176"/>
                    </a:cubicBezTo>
                    <a:cubicBezTo>
                      <a:pt x="270" y="177"/>
                      <a:pt x="274" y="179"/>
                      <a:pt x="275" y="179"/>
                    </a:cubicBezTo>
                    <a:cubicBezTo>
                      <a:pt x="275" y="180"/>
                      <a:pt x="278" y="180"/>
                      <a:pt x="278" y="181"/>
                    </a:cubicBezTo>
                    <a:cubicBezTo>
                      <a:pt x="279" y="181"/>
                      <a:pt x="282" y="183"/>
                      <a:pt x="283" y="183"/>
                    </a:cubicBezTo>
                    <a:cubicBezTo>
                      <a:pt x="284" y="184"/>
                      <a:pt x="282" y="185"/>
                      <a:pt x="281" y="187"/>
                    </a:cubicBezTo>
                    <a:cubicBezTo>
                      <a:pt x="280" y="189"/>
                      <a:pt x="279" y="189"/>
                      <a:pt x="278" y="190"/>
                    </a:cubicBezTo>
                    <a:cubicBezTo>
                      <a:pt x="277" y="191"/>
                      <a:pt x="279" y="192"/>
                      <a:pt x="280" y="193"/>
                    </a:cubicBezTo>
                    <a:cubicBezTo>
                      <a:pt x="281" y="194"/>
                      <a:pt x="283" y="195"/>
                      <a:pt x="283" y="195"/>
                    </a:cubicBezTo>
                    <a:cubicBezTo>
                      <a:pt x="284" y="195"/>
                      <a:pt x="287" y="193"/>
                      <a:pt x="287" y="193"/>
                    </a:cubicBezTo>
                    <a:cubicBezTo>
                      <a:pt x="287" y="193"/>
                      <a:pt x="288" y="190"/>
                      <a:pt x="288" y="190"/>
                    </a:cubicBezTo>
                    <a:cubicBezTo>
                      <a:pt x="288" y="189"/>
                      <a:pt x="289" y="187"/>
                      <a:pt x="289" y="187"/>
                    </a:cubicBezTo>
                    <a:cubicBezTo>
                      <a:pt x="290" y="186"/>
                      <a:pt x="290" y="186"/>
                      <a:pt x="290" y="186"/>
                    </a:cubicBezTo>
                    <a:cubicBezTo>
                      <a:pt x="289" y="182"/>
                      <a:pt x="289" y="182"/>
                      <a:pt x="289" y="182"/>
                    </a:cubicBezTo>
                    <a:close/>
                    <a:moveTo>
                      <a:pt x="316" y="209"/>
                    </a:moveTo>
                    <a:cubicBezTo>
                      <a:pt x="316" y="209"/>
                      <a:pt x="316" y="209"/>
                      <a:pt x="316" y="209"/>
                    </a:cubicBezTo>
                    <a:cubicBezTo>
                      <a:pt x="317" y="208"/>
                      <a:pt x="319" y="206"/>
                      <a:pt x="319" y="205"/>
                    </a:cubicBezTo>
                    <a:cubicBezTo>
                      <a:pt x="319" y="205"/>
                      <a:pt x="321" y="205"/>
                      <a:pt x="322" y="205"/>
                    </a:cubicBezTo>
                    <a:cubicBezTo>
                      <a:pt x="322" y="205"/>
                      <a:pt x="326" y="206"/>
                      <a:pt x="326" y="206"/>
                    </a:cubicBezTo>
                    <a:cubicBezTo>
                      <a:pt x="326" y="206"/>
                      <a:pt x="329" y="206"/>
                      <a:pt x="329" y="206"/>
                    </a:cubicBezTo>
                    <a:cubicBezTo>
                      <a:pt x="329" y="206"/>
                      <a:pt x="332" y="204"/>
                      <a:pt x="332" y="204"/>
                    </a:cubicBezTo>
                    <a:cubicBezTo>
                      <a:pt x="333" y="204"/>
                      <a:pt x="336" y="207"/>
                      <a:pt x="336" y="207"/>
                    </a:cubicBezTo>
                    <a:cubicBezTo>
                      <a:pt x="336" y="207"/>
                      <a:pt x="334" y="210"/>
                      <a:pt x="333" y="210"/>
                    </a:cubicBezTo>
                    <a:cubicBezTo>
                      <a:pt x="332" y="211"/>
                      <a:pt x="331" y="211"/>
                      <a:pt x="330" y="212"/>
                    </a:cubicBezTo>
                    <a:cubicBezTo>
                      <a:pt x="329" y="214"/>
                      <a:pt x="329" y="214"/>
                      <a:pt x="329" y="215"/>
                    </a:cubicBezTo>
                    <a:cubicBezTo>
                      <a:pt x="328" y="215"/>
                      <a:pt x="327" y="217"/>
                      <a:pt x="325" y="215"/>
                    </a:cubicBezTo>
                    <a:cubicBezTo>
                      <a:pt x="323" y="214"/>
                      <a:pt x="321" y="212"/>
                      <a:pt x="321" y="212"/>
                    </a:cubicBezTo>
                    <a:cubicBezTo>
                      <a:pt x="321" y="212"/>
                      <a:pt x="319" y="213"/>
                      <a:pt x="318" y="213"/>
                    </a:cubicBezTo>
                    <a:cubicBezTo>
                      <a:pt x="317" y="214"/>
                      <a:pt x="315" y="213"/>
                      <a:pt x="315" y="213"/>
                    </a:cubicBezTo>
                    <a:cubicBezTo>
                      <a:pt x="316" y="212"/>
                      <a:pt x="315" y="210"/>
                      <a:pt x="316" y="209"/>
                    </a:cubicBezTo>
                    <a:close/>
                    <a:moveTo>
                      <a:pt x="295" y="229"/>
                    </a:moveTo>
                    <a:cubicBezTo>
                      <a:pt x="295" y="229"/>
                      <a:pt x="295" y="229"/>
                      <a:pt x="295" y="229"/>
                    </a:cubicBezTo>
                    <a:cubicBezTo>
                      <a:pt x="295" y="229"/>
                      <a:pt x="291" y="227"/>
                      <a:pt x="292" y="226"/>
                    </a:cubicBezTo>
                    <a:cubicBezTo>
                      <a:pt x="293" y="224"/>
                      <a:pt x="297" y="220"/>
                      <a:pt x="298" y="219"/>
                    </a:cubicBezTo>
                    <a:cubicBezTo>
                      <a:pt x="298" y="219"/>
                      <a:pt x="301" y="220"/>
                      <a:pt x="301" y="220"/>
                    </a:cubicBezTo>
                    <a:cubicBezTo>
                      <a:pt x="302" y="220"/>
                      <a:pt x="303" y="217"/>
                      <a:pt x="304" y="217"/>
                    </a:cubicBezTo>
                    <a:cubicBezTo>
                      <a:pt x="304" y="217"/>
                      <a:pt x="308" y="217"/>
                      <a:pt x="308" y="217"/>
                    </a:cubicBezTo>
                    <a:cubicBezTo>
                      <a:pt x="308" y="217"/>
                      <a:pt x="306" y="221"/>
                      <a:pt x="304" y="222"/>
                    </a:cubicBezTo>
                    <a:cubicBezTo>
                      <a:pt x="302" y="223"/>
                      <a:pt x="301" y="223"/>
                      <a:pt x="301" y="224"/>
                    </a:cubicBezTo>
                    <a:cubicBezTo>
                      <a:pt x="300" y="225"/>
                      <a:pt x="299" y="226"/>
                      <a:pt x="299" y="227"/>
                    </a:cubicBezTo>
                    <a:cubicBezTo>
                      <a:pt x="298" y="227"/>
                      <a:pt x="295" y="229"/>
                      <a:pt x="295" y="229"/>
                    </a:cubicBezTo>
                    <a:close/>
                    <a:moveTo>
                      <a:pt x="282" y="268"/>
                    </a:moveTo>
                    <a:cubicBezTo>
                      <a:pt x="282" y="268"/>
                      <a:pt x="282" y="268"/>
                      <a:pt x="282" y="268"/>
                    </a:cubicBezTo>
                    <a:cubicBezTo>
                      <a:pt x="283" y="269"/>
                      <a:pt x="281" y="273"/>
                      <a:pt x="278" y="271"/>
                    </a:cubicBezTo>
                    <a:cubicBezTo>
                      <a:pt x="278" y="271"/>
                      <a:pt x="277" y="269"/>
                      <a:pt x="279" y="268"/>
                    </a:cubicBezTo>
                    <a:cubicBezTo>
                      <a:pt x="280" y="268"/>
                      <a:pt x="282" y="268"/>
                      <a:pt x="282" y="268"/>
                    </a:cubicBezTo>
                    <a:close/>
                    <a:moveTo>
                      <a:pt x="279" y="292"/>
                    </a:moveTo>
                    <a:cubicBezTo>
                      <a:pt x="279" y="292"/>
                      <a:pt x="279" y="292"/>
                      <a:pt x="279" y="292"/>
                    </a:cubicBezTo>
                    <a:cubicBezTo>
                      <a:pt x="279" y="292"/>
                      <a:pt x="281" y="290"/>
                      <a:pt x="281" y="290"/>
                    </a:cubicBezTo>
                    <a:cubicBezTo>
                      <a:pt x="282" y="290"/>
                      <a:pt x="283" y="291"/>
                      <a:pt x="283" y="291"/>
                    </a:cubicBezTo>
                    <a:cubicBezTo>
                      <a:pt x="283" y="291"/>
                      <a:pt x="286" y="293"/>
                      <a:pt x="286" y="293"/>
                    </a:cubicBezTo>
                    <a:cubicBezTo>
                      <a:pt x="286" y="294"/>
                      <a:pt x="287" y="296"/>
                      <a:pt x="286" y="296"/>
                    </a:cubicBezTo>
                    <a:cubicBezTo>
                      <a:pt x="285" y="297"/>
                      <a:pt x="284" y="298"/>
                      <a:pt x="283" y="297"/>
                    </a:cubicBezTo>
                    <a:cubicBezTo>
                      <a:pt x="282" y="297"/>
                      <a:pt x="281" y="297"/>
                      <a:pt x="281" y="296"/>
                    </a:cubicBezTo>
                    <a:cubicBezTo>
                      <a:pt x="281" y="295"/>
                      <a:pt x="281" y="295"/>
                      <a:pt x="281" y="294"/>
                    </a:cubicBezTo>
                    <a:cubicBezTo>
                      <a:pt x="281" y="294"/>
                      <a:pt x="279" y="294"/>
                      <a:pt x="279" y="294"/>
                    </a:cubicBezTo>
                    <a:cubicBezTo>
                      <a:pt x="279" y="292"/>
                      <a:pt x="279" y="292"/>
                      <a:pt x="279" y="292"/>
                    </a:cubicBezTo>
                    <a:close/>
                    <a:moveTo>
                      <a:pt x="238" y="279"/>
                    </a:moveTo>
                    <a:cubicBezTo>
                      <a:pt x="238" y="279"/>
                      <a:pt x="238" y="279"/>
                      <a:pt x="238" y="279"/>
                    </a:cubicBezTo>
                    <a:cubicBezTo>
                      <a:pt x="239" y="279"/>
                      <a:pt x="241" y="278"/>
                      <a:pt x="241" y="279"/>
                    </a:cubicBezTo>
                    <a:cubicBezTo>
                      <a:pt x="242" y="280"/>
                      <a:pt x="243" y="280"/>
                      <a:pt x="243" y="281"/>
                    </a:cubicBezTo>
                    <a:cubicBezTo>
                      <a:pt x="243" y="281"/>
                      <a:pt x="244" y="282"/>
                      <a:pt x="242" y="283"/>
                    </a:cubicBezTo>
                    <a:cubicBezTo>
                      <a:pt x="240" y="283"/>
                      <a:pt x="239" y="283"/>
                      <a:pt x="239" y="283"/>
                    </a:cubicBezTo>
                    <a:cubicBezTo>
                      <a:pt x="240" y="286"/>
                      <a:pt x="240" y="286"/>
                      <a:pt x="240" y="286"/>
                    </a:cubicBezTo>
                    <a:cubicBezTo>
                      <a:pt x="240" y="286"/>
                      <a:pt x="242" y="286"/>
                      <a:pt x="239" y="288"/>
                    </a:cubicBezTo>
                    <a:cubicBezTo>
                      <a:pt x="237" y="290"/>
                      <a:pt x="235" y="290"/>
                      <a:pt x="235" y="290"/>
                    </a:cubicBezTo>
                    <a:cubicBezTo>
                      <a:pt x="235" y="289"/>
                      <a:pt x="235" y="289"/>
                      <a:pt x="235" y="289"/>
                    </a:cubicBezTo>
                    <a:cubicBezTo>
                      <a:pt x="232" y="290"/>
                      <a:pt x="232" y="290"/>
                      <a:pt x="232" y="290"/>
                    </a:cubicBezTo>
                    <a:cubicBezTo>
                      <a:pt x="232" y="290"/>
                      <a:pt x="231" y="291"/>
                      <a:pt x="231" y="290"/>
                    </a:cubicBezTo>
                    <a:cubicBezTo>
                      <a:pt x="230" y="288"/>
                      <a:pt x="229" y="286"/>
                      <a:pt x="231" y="286"/>
                    </a:cubicBezTo>
                    <a:cubicBezTo>
                      <a:pt x="233" y="285"/>
                      <a:pt x="233" y="284"/>
                      <a:pt x="234" y="285"/>
                    </a:cubicBezTo>
                    <a:cubicBezTo>
                      <a:pt x="235" y="286"/>
                      <a:pt x="235" y="287"/>
                      <a:pt x="235" y="287"/>
                    </a:cubicBezTo>
                    <a:cubicBezTo>
                      <a:pt x="236" y="284"/>
                      <a:pt x="236" y="284"/>
                      <a:pt x="236" y="284"/>
                    </a:cubicBezTo>
                    <a:cubicBezTo>
                      <a:pt x="236" y="284"/>
                      <a:pt x="235" y="284"/>
                      <a:pt x="235" y="283"/>
                    </a:cubicBezTo>
                    <a:cubicBezTo>
                      <a:pt x="236" y="282"/>
                      <a:pt x="236" y="282"/>
                      <a:pt x="237" y="281"/>
                    </a:cubicBezTo>
                    <a:cubicBezTo>
                      <a:pt x="238" y="281"/>
                      <a:pt x="239" y="282"/>
                      <a:pt x="239" y="282"/>
                    </a:cubicBezTo>
                    <a:cubicBezTo>
                      <a:pt x="238" y="279"/>
                      <a:pt x="238" y="279"/>
                      <a:pt x="238" y="279"/>
                    </a:cubicBezTo>
                    <a:close/>
                    <a:moveTo>
                      <a:pt x="258" y="286"/>
                    </a:moveTo>
                    <a:cubicBezTo>
                      <a:pt x="258" y="286"/>
                      <a:pt x="258" y="286"/>
                      <a:pt x="258" y="286"/>
                    </a:cubicBezTo>
                    <a:cubicBezTo>
                      <a:pt x="258" y="286"/>
                      <a:pt x="259" y="286"/>
                      <a:pt x="259" y="287"/>
                    </a:cubicBezTo>
                    <a:cubicBezTo>
                      <a:pt x="260" y="288"/>
                      <a:pt x="260" y="288"/>
                      <a:pt x="259" y="288"/>
                    </a:cubicBezTo>
                    <a:cubicBezTo>
                      <a:pt x="259" y="288"/>
                      <a:pt x="256" y="288"/>
                      <a:pt x="256" y="288"/>
                    </a:cubicBezTo>
                    <a:cubicBezTo>
                      <a:pt x="256" y="288"/>
                      <a:pt x="255" y="289"/>
                      <a:pt x="255" y="287"/>
                    </a:cubicBezTo>
                    <a:cubicBezTo>
                      <a:pt x="255" y="286"/>
                      <a:pt x="255" y="285"/>
                      <a:pt x="255" y="285"/>
                    </a:cubicBezTo>
                    <a:cubicBezTo>
                      <a:pt x="258" y="286"/>
                      <a:pt x="258" y="286"/>
                      <a:pt x="258" y="286"/>
                    </a:cubicBezTo>
                    <a:close/>
                    <a:moveTo>
                      <a:pt x="265" y="282"/>
                    </a:moveTo>
                    <a:cubicBezTo>
                      <a:pt x="265" y="282"/>
                      <a:pt x="265" y="282"/>
                      <a:pt x="265" y="282"/>
                    </a:cubicBezTo>
                    <a:cubicBezTo>
                      <a:pt x="269" y="279"/>
                      <a:pt x="269" y="279"/>
                      <a:pt x="269" y="279"/>
                    </a:cubicBezTo>
                    <a:cubicBezTo>
                      <a:pt x="269" y="279"/>
                      <a:pt x="270" y="282"/>
                      <a:pt x="268" y="283"/>
                    </a:cubicBezTo>
                    <a:cubicBezTo>
                      <a:pt x="267" y="284"/>
                      <a:pt x="266" y="284"/>
                      <a:pt x="266" y="284"/>
                    </a:cubicBezTo>
                    <a:cubicBezTo>
                      <a:pt x="264" y="283"/>
                      <a:pt x="264" y="283"/>
                      <a:pt x="264" y="283"/>
                    </a:cubicBezTo>
                    <a:cubicBezTo>
                      <a:pt x="265" y="282"/>
                      <a:pt x="265" y="282"/>
                      <a:pt x="265" y="282"/>
                    </a:cubicBezTo>
                    <a:close/>
                    <a:moveTo>
                      <a:pt x="273" y="275"/>
                    </a:moveTo>
                    <a:cubicBezTo>
                      <a:pt x="273" y="275"/>
                      <a:pt x="273" y="275"/>
                      <a:pt x="273" y="275"/>
                    </a:cubicBezTo>
                    <a:cubicBezTo>
                      <a:pt x="273" y="275"/>
                      <a:pt x="272" y="278"/>
                      <a:pt x="273" y="280"/>
                    </a:cubicBezTo>
                    <a:cubicBezTo>
                      <a:pt x="273" y="281"/>
                      <a:pt x="273" y="281"/>
                      <a:pt x="274" y="281"/>
                    </a:cubicBezTo>
                    <a:cubicBezTo>
                      <a:pt x="275" y="282"/>
                      <a:pt x="276" y="282"/>
                      <a:pt x="277" y="281"/>
                    </a:cubicBezTo>
                    <a:cubicBezTo>
                      <a:pt x="278" y="281"/>
                      <a:pt x="278" y="278"/>
                      <a:pt x="278" y="278"/>
                    </a:cubicBezTo>
                    <a:cubicBezTo>
                      <a:pt x="278" y="278"/>
                      <a:pt x="278" y="277"/>
                      <a:pt x="277" y="275"/>
                    </a:cubicBezTo>
                    <a:cubicBezTo>
                      <a:pt x="276" y="272"/>
                      <a:pt x="274" y="275"/>
                      <a:pt x="273" y="275"/>
                    </a:cubicBezTo>
                    <a:close/>
                    <a:moveTo>
                      <a:pt x="274" y="259"/>
                    </a:moveTo>
                    <a:cubicBezTo>
                      <a:pt x="274" y="259"/>
                      <a:pt x="274" y="259"/>
                      <a:pt x="274" y="259"/>
                    </a:cubicBezTo>
                    <a:cubicBezTo>
                      <a:pt x="274" y="258"/>
                      <a:pt x="274" y="255"/>
                      <a:pt x="275" y="254"/>
                    </a:cubicBezTo>
                    <a:cubicBezTo>
                      <a:pt x="276" y="254"/>
                      <a:pt x="276" y="253"/>
                      <a:pt x="277" y="252"/>
                    </a:cubicBezTo>
                    <a:cubicBezTo>
                      <a:pt x="277" y="251"/>
                      <a:pt x="281" y="251"/>
                      <a:pt x="281" y="251"/>
                    </a:cubicBezTo>
                    <a:cubicBezTo>
                      <a:pt x="282" y="253"/>
                      <a:pt x="282" y="253"/>
                      <a:pt x="282" y="253"/>
                    </a:cubicBezTo>
                    <a:cubicBezTo>
                      <a:pt x="282" y="253"/>
                      <a:pt x="282" y="255"/>
                      <a:pt x="282" y="256"/>
                    </a:cubicBezTo>
                    <a:cubicBezTo>
                      <a:pt x="282" y="257"/>
                      <a:pt x="282" y="257"/>
                      <a:pt x="283" y="259"/>
                    </a:cubicBezTo>
                    <a:cubicBezTo>
                      <a:pt x="283" y="260"/>
                      <a:pt x="282" y="262"/>
                      <a:pt x="282" y="263"/>
                    </a:cubicBezTo>
                    <a:cubicBezTo>
                      <a:pt x="281" y="264"/>
                      <a:pt x="281" y="265"/>
                      <a:pt x="280" y="265"/>
                    </a:cubicBezTo>
                    <a:cubicBezTo>
                      <a:pt x="279" y="266"/>
                      <a:pt x="279" y="267"/>
                      <a:pt x="278" y="266"/>
                    </a:cubicBezTo>
                    <a:cubicBezTo>
                      <a:pt x="277" y="265"/>
                      <a:pt x="274" y="264"/>
                      <a:pt x="274" y="263"/>
                    </a:cubicBezTo>
                    <a:cubicBezTo>
                      <a:pt x="274" y="263"/>
                      <a:pt x="274" y="261"/>
                      <a:pt x="274" y="261"/>
                    </a:cubicBezTo>
                    <a:cubicBezTo>
                      <a:pt x="274" y="259"/>
                      <a:pt x="274" y="259"/>
                      <a:pt x="274" y="259"/>
                    </a:cubicBezTo>
                    <a:close/>
                    <a:moveTo>
                      <a:pt x="262" y="264"/>
                    </a:moveTo>
                    <a:cubicBezTo>
                      <a:pt x="262" y="264"/>
                      <a:pt x="262" y="264"/>
                      <a:pt x="262" y="264"/>
                    </a:cubicBezTo>
                    <a:cubicBezTo>
                      <a:pt x="262" y="263"/>
                      <a:pt x="263" y="259"/>
                      <a:pt x="263" y="259"/>
                    </a:cubicBezTo>
                    <a:cubicBezTo>
                      <a:pt x="263" y="259"/>
                      <a:pt x="263" y="257"/>
                      <a:pt x="265" y="256"/>
                    </a:cubicBezTo>
                    <a:cubicBezTo>
                      <a:pt x="266" y="256"/>
                      <a:pt x="266" y="255"/>
                      <a:pt x="267" y="256"/>
                    </a:cubicBezTo>
                    <a:cubicBezTo>
                      <a:pt x="268" y="257"/>
                      <a:pt x="269" y="258"/>
                      <a:pt x="269" y="258"/>
                    </a:cubicBezTo>
                    <a:cubicBezTo>
                      <a:pt x="269" y="258"/>
                      <a:pt x="268" y="258"/>
                      <a:pt x="268" y="259"/>
                    </a:cubicBezTo>
                    <a:cubicBezTo>
                      <a:pt x="268" y="259"/>
                      <a:pt x="269" y="261"/>
                      <a:pt x="269" y="261"/>
                    </a:cubicBezTo>
                    <a:cubicBezTo>
                      <a:pt x="268" y="262"/>
                      <a:pt x="267" y="263"/>
                      <a:pt x="266" y="264"/>
                    </a:cubicBezTo>
                    <a:cubicBezTo>
                      <a:pt x="266" y="265"/>
                      <a:pt x="264" y="266"/>
                      <a:pt x="264" y="266"/>
                    </a:cubicBezTo>
                    <a:cubicBezTo>
                      <a:pt x="261" y="268"/>
                      <a:pt x="261" y="268"/>
                      <a:pt x="261" y="268"/>
                    </a:cubicBezTo>
                    <a:cubicBezTo>
                      <a:pt x="261" y="269"/>
                      <a:pt x="261" y="269"/>
                      <a:pt x="261" y="269"/>
                    </a:cubicBezTo>
                    <a:cubicBezTo>
                      <a:pt x="260" y="269"/>
                      <a:pt x="260" y="269"/>
                      <a:pt x="260" y="269"/>
                    </a:cubicBezTo>
                    <a:cubicBezTo>
                      <a:pt x="258" y="266"/>
                      <a:pt x="258" y="266"/>
                      <a:pt x="258" y="266"/>
                    </a:cubicBezTo>
                    <a:cubicBezTo>
                      <a:pt x="261" y="264"/>
                      <a:pt x="261" y="264"/>
                      <a:pt x="261" y="264"/>
                    </a:cubicBezTo>
                    <a:cubicBezTo>
                      <a:pt x="262" y="264"/>
                      <a:pt x="262" y="264"/>
                      <a:pt x="262" y="264"/>
                    </a:cubicBezTo>
                    <a:close/>
                    <a:moveTo>
                      <a:pt x="242" y="268"/>
                    </a:moveTo>
                    <a:cubicBezTo>
                      <a:pt x="242" y="268"/>
                      <a:pt x="242" y="268"/>
                      <a:pt x="242" y="268"/>
                    </a:cubicBezTo>
                    <a:cubicBezTo>
                      <a:pt x="245" y="267"/>
                      <a:pt x="245" y="267"/>
                      <a:pt x="245" y="267"/>
                    </a:cubicBezTo>
                    <a:cubicBezTo>
                      <a:pt x="248" y="269"/>
                      <a:pt x="248" y="269"/>
                      <a:pt x="248" y="269"/>
                    </a:cubicBezTo>
                    <a:cubicBezTo>
                      <a:pt x="248" y="272"/>
                      <a:pt x="248" y="272"/>
                      <a:pt x="248" y="272"/>
                    </a:cubicBezTo>
                    <a:cubicBezTo>
                      <a:pt x="248" y="272"/>
                      <a:pt x="246" y="276"/>
                      <a:pt x="245" y="275"/>
                    </a:cubicBezTo>
                    <a:cubicBezTo>
                      <a:pt x="244" y="273"/>
                      <a:pt x="244" y="271"/>
                      <a:pt x="244" y="271"/>
                    </a:cubicBezTo>
                    <a:cubicBezTo>
                      <a:pt x="242" y="268"/>
                      <a:pt x="242" y="268"/>
                      <a:pt x="242" y="268"/>
                    </a:cubicBezTo>
                    <a:close/>
                    <a:moveTo>
                      <a:pt x="229" y="260"/>
                    </a:moveTo>
                    <a:cubicBezTo>
                      <a:pt x="229" y="260"/>
                      <a:pt x="229" y="260"/>
                      <a:pt x="229" y="260"/>
                    </a:cubicBezTo>
                    <a:cubicBezTo>
                      <a:pt x="229" y="260"/>
                      <a:pt x="234" y="259"/>
                      <a:pt x="234" y="260"/>
                    </a:cubicBezTo>
                    <a:cubicBezTo>
                      <a:pt x="234" y="260"/>
                      <a:pt x="234" y="262"/>
                      <a:pt x="235" y="262"/>
                    </a:cubicBezTo>
                    <a:cubicBezTo>
                      <a:pt x="235" y="263"/>
                      <a:pt x="232" y="266"/>
                      <a:pt x="231" y="266"/>
                    </a:cubicBezTo>
                    <a:cubicBezTo>
                      <a:pt x="231" y="266"/>
                      <a:pt x="230" y="265"/>
                      <a:pt x="230" y="265"/>
                    </a:cubicBezTo>
                    <a:cubicBezTo>
                      <a:pt x="229" y="260"/>
                      <a:pt x="229" y="260"/>
                      <a:pt x="229" y="260"/>
                    </a:cubicBezTo>
                    <a:close/>
                    <a:moveTo>
                      <a:pt x="225" y="247"/>
                    </a:moveTo>
                    <a:cubicBezTo>
                      <a:pt x="225" y="247"/>
                      <a:pt x="225" y="247"/>
                      <a:pt x="225" y="247"/>
                    </a:cubicBezTo>
                    <a:cubicBezTo>
                      <a:pt x="225" y="247"/>
                      <a:pt x="226" y="246"/>
                      <a:pt x="227" y="246"/>
                    </a:cubicBezTo>
                    <a:cubicBezTo>
                      <a:pt x="228" y="247"/>
                      <a:pt x="228" y="250"/>
                      <a:pt x="228" y="250"/>
                    </a:cubicBezTo>
                    <a:cubicBezTo>
                      <a:pt x="227" y="253"/>
                      <a:pt x="227" y="253"/>
                      <a:pt x="227" y="253"/>
                    </a:cubicBezTo>
                    <a:cubicBezTo>
                      <a:pt x="227" y="253"/>
                      <a:pt x="225" y="256"/>
                      <a:pt x="225" y="256"/>
                    </a:cubicBezTo>
                    <a:cubicBezTo>
                      <a:pt x="225" y="255"/>
                      <a:pt x="224" y="250"/>
                      <a:pt x="224" y="250"/>
                    </a:cubicBezTo>
                    <a:cubicBezTo>
                      <a:pt x="225" y="247"/>
                      <a:pt x="225" y="247"/>
                      <a:pt x="225" y="247"/>
                    </a:cubicBezTo>
                    <a:close/>
                    <a:moveTo>
                      <a:pt x="219" y="239"/>
                    </a:moveTo>
                    <a:cubicBezTo>
                      <a:pt x="219" y="239"/>
                      <a:pt x="219" y="239"/>
                      <a:pt x="219" y="239"/>
                    </a:cubicBezTo>
                    <a:cubicBezTo>
                      <a:pt x="219" y="239"/>
                      <a:pt x="218" y="242"/>
                      <a:pt x="218" y="243"/>
                    </a:cubicBezTo>
                    <a:cubicBezTo>
                      <a:pt x="218" y="243"/>
                      <a:pt x="219" y="245"/>
                      <a:pt x="219" y="245"/>
                    </a:cubicBezTo>
                    <a:cubicBezTo>
                      <a:pt x="219" y="246"/>
                      <a:pt x="219" y="245"/>
                      <a:pt x="220" y="244"/>
                    </a:cubicBezTo>
                    <a:cubicBezTo>
                      <a:pt x="221" y="243"/>
                      <a:pt x="221" y="242"/>
                      <a:pt x="221" y="242"/>
                    </a:cubicBezTo>
                    <a:cubicBezTo>
                      <a:pt x="221" y="242"/>
                      <a:pt x="223" y="241"/>
                      <a:pt x="223" y="240"/>
                    </a:cubicBezTo>
                    <a:cubicBezTo>
                      <a:pt x="224" y="240"/>
                      <a:pt x="224" y="237"/>
                      <a:pt x="224" y="237"/>
                    </a:cubicBezTo>
                    <a:cubicBezTo>
                      <a:pt x="224" y="237"/>
                      <a:pt x="221" y="235"/>
                      <a:pt x="221" y="236"/>
                    </a:cubicBezTo>
                    <a:cubicBezTo>
                      <a:pt x="220" y="236"/>
                      <a:pt x="219" y="239"/>
                      <a:pt x="219" y="239"/>
                    </a:cubicBezTo>
                    <a:close/>
                    <a:moveTo>
                      <a:pt x="233" y="237"/>
                    </a:moveTo>
                    <a:cubicBezTo>
                      <a:pt x="233" y="237"/>
                      <a:pt x="233" y="237"/>
                      <a:pt x="233" y="237"/>
                    </a:cubicBezTo>
                    <a:cubicBezTo>
                      <a:pt x="234" y="237"/>
                      <a:pt x="234" y="237"/>
                      <a:pt x="234" y="237"/>
                    </a:cubicBezTo>
                    <a:cubicBezTo>
                      <a:pt x="234" y="238"/>
                      <a:pt x="234" y="238"/>
                      <a:pt x="234" y="238"/>
                    </a:cubicBezTo>
                    <a:cubicBezTo>
                      <a:pt x="234" y="238"/>
                      <a:pt x="237" y="237"/>
                      <a:pt x="238" y="237"/>
                    </a:cubicBezTo>
                    <a:cubicBezTo>
                      <a:pt x="239" y="236"/>
                      <a:pt x="238" y="235"/>
                      <a:pt x="238" y="234"/>
                    </a:cubicBezTo>
                    <a:cubicBezTo>
                      <a:pt x="237" y="233"/>
                      <a:pt x="233" y="237"/>
                      <a:pt x="233" y="237"/>
                    </a:cubicBezTo>
                    <a:close/>
                    <a:moveTo>
                      <a:pt x="247" y="241"/>
                    </a:moveTo>
                    <a:cubicBezTo>
                      <a:pt x="247" y="241"/>
                      <a:pt x="247" y="241"/>
                      <a:pt x="247" y="241"/>
                    </a:cubicBezTo>
                    <a:cubicBezTo>
                      <a:pt x="245" y="240"/>
                      <a:pt x="245" y="240"/>
                      <a:pt x="245" y="240"/>
                    </a:cubicBezTo>
                    <a:cubicBezTo>
                      <a:pt x="245" y="242"/>
                      <a:pt x="245" y="242"/>
                      <a:pt x="245" y="242"/>
                    </a:cubicBezTo>
                    <a:cubicBezTo>
                      <a:pt x="245" y="242"/>
                      <a:pt x="246" y="244"/>
                      <a:pt x="247" y="245"/>
                    </a:cubicBezTo>
                    <a:cubicBezTo>
                      <a:pt x="247" y="245"/>
                      <a:pt x="245" y="247"/>
                      <a:pt x="245" y="247"/>
                    </a:cubicBezTo>
                    <a:cubicBezTo>
                      <a:pt x="247" y="250"/>
                      <a:pt x="247" y="250"/>
                      <a:pt x="247" y="250"/>
                    </a:cubicBezTo>
                    <a:cubicBezTo>
                      <a:pt x="250" y="245"/>
                      <a:pt x="250" y="245"/>
                      <a:pt x="250" y="245"/>
                    </a:cubicBezTo>
                    <a:cubicBezTo>
                      <a:pt x="250" y="245"/>
                      <a:pt x="249" y="243"/>
                      <a:pt x="249" y="243"/>
                    </a:cubicBezTo>
                    <a:cubicBezTo>
                      <a:pt x="249" y="242"/>
                      <a:pt x="247" y="241"/>
                      <a:pt x="247" y="241"/>
                    </a:cubicBezTo>
                    <a:close/>
                    <a:moveTo>
                      <a:pt x="261" y="241"/>
                    </a:moveTo>
                    <a:cubicBezTo>
                      <a:pt x="261" y="241"/>
                      <a:pt x="261" y="241"/>
                      <a:pt x="261" y="241"/>
                    </a:cubicBezTo>
                    <a:cubicBezTo>
                      <a:pt x="262" y="243"/>
                      <a:pt x="262" y="243"/>
                      <a:pt x="262" y="243"/>
                    </a:cubicBezTo>
                    <a:cubicBezTo>
                      <a:pt x="262" y="243"/>
                      <a:pt x="261" y="245"/>
                      <a:pt x="260" y="245"/>
                    </a:cubicBezTo>
                    <a:cubicBezTo>
                      <a:pt x="260" y="245"/>
                      <a:pt x="259" y="244"/>
                      <a:pt x="259" y="244"/>
                    </a:cubicBezTo>
                    <a:cubicBezTo>
                      <a:pt x="261" y="241"/>
                      <a:pt x="261" y="241"/>
                      <a:pt x="261" y="241"/>
                    </a:cubicBezTo>
                    <a:close/>
                    <a:moveTo>
                      <a:pt x="264" y="238"/>
                    </a:moveTo>
                    <a:cubicBezTo>
                      <a:pt x="264" y="238"/>
                      <a:pt x="264" y="238"/>
                      <a:pt x="264" y="238"/>
                    </a:cubicBezTo>
                    <a:cubicBezTo>
                      <a:pt x="265" y="240"/>
                      <a:pt x="265" y="240"/>
                      <a:pt x="265" y="240"/>
                    </a:cubicBezTo>
                    <a:cubicBezTo>
                      <a:pt x="265" y="240"/>
                      <a:pt x="268" y="239"/>
                      <a:pt x="270" y="238"/>
                    </a:cubicBezTo>
                    <a:cubicBezTo>
                      <a:pt x="273" y="237"/>
                      <a:pt x="270" y="236"/>
                      <a:pt x="270" y="236"/>
                    </a:cubicBezTo>
                    <a:cubicBezTo>
                      <a:pt x="267" y="236"/>
                      <a:pt x="267" y="236"/>
                      <a:pt x="267" y="236"/>
                    </a:cubicBezTo>
                    <a:cubicBezTo>
                      <a:pt x="267" y="236"/>
                      <a:pt x="264" y="237"/>
                      <a:pt x="264" y="238"/>
                    </a:cubicBezTo>
                    <a:close/>
                    <a:moveTo>
                      <a:pt x="247" y="230"/>
                    </a:moveTo>
                    <a:cubicBezTo>
                      <a:pt x="247" y="230"/>
                      <a:pt x="247" y="230"/>
                      <a:pt x="247" y="230"/>
                    </a:cubicBezTo>
                    <a:cubicBezTo>
                      <a:pt x="250" y="233"/>
                      <a:pt x="250" y="233"/>
                      <a:pt x="250" y="233"/>
                    </a:cubicBezTo>
                    <a:cubicBezTo>
                      <a:pt x="250" y="233"/>
                      <a:pt x="254" y="235"/>
                      <a:pt x="255" y="235"/>
                    </a:cubicBezTo>
                    <a:cubicBezTo>
                      <a:pt x="255" y="236"/>
                      <a:pt x="257" y="235"/>
                      <a:pt x="259" y="235"/>
                    </a:cubicBezTo>
                    <a:cubicBezTo>
                      <a:pt x="260" y="234"/>
                      <a:pt x="260" y="234"/>
                      <a:pt x="260" y="233"/>
                    </a:cubicBezTo>
                    <a:cubicBezTo>
                      <a:pt x="260" y="233"/>
                      <a:pt x="259" y="232"/>
                      <a:pt x="259" y="232"/>
                    </a:cubicBezTo>
                    <a:cubicBezTo>
                      <a:pt x="259" y="232"/>
                      <a:pt x="258" y="230"/>
                      <a:pt x="255" y="230"/>
                    </a:cubicBezTo>
                    <a:cubicBezTo>
                      <a:pt x="253" y="231"/>
                      <a:pt x="253" y="230"/>
                      <a:pt x="253" y="230"/>
                    </a:cubicBezTo>
                    <a:cubicBezTo>
                      <a:pt x="253" y="230"/>
                      <a:pt x="252" y="230"/>
                      <a:pt x="249" y="229"/>
                    </a:cubicBezTo>
                    <a:cubicBezTo>
                      <a:pt x="247" y="229"/>
                      <a:pt x="248" y="230"/>
                      <a:pt x="247" y="230"/>
                    </a:cubicBezTo>
                    <a:close/>
                    <a:moveTo>
                      <a:pt x="245" y="229"/>
                    </a:moveTo>
                    <a:cubicBezTo>
                      <a:pt x="245" y="229"/>
                      <a:pt x="245" y="229"/>
                      <a:pt x="245" y="229"/>
                    </a:cubicBezTo>
                    <a:cubicBezTo>
                      <a:pt x="246" y="228"/>
                      <a:pt x="246" y="228"/>
                      <a:pt x="246" y="228"/>
                    </a:cubicBezTo>
                    <a:cubicBezTo>
                      <a:pt x="246" y="228"/>
                      <a:pt x="246" y="226"/>
                      <a:pt x="246" y="223"/>
                    </a:cubicBezTo>
                    <a:cubicBezTo>
                      <a:pt x="246" y="221"/>
                      <a:pt x="245" y="222"/>
                      <a:pt x="245" y="222"/>
                    </a:cubicBezTo>
                    <a:cubicBezTo>
                      <a:pt x="245" y="221"/>
                      <a:pt x="245" y="220"/>
                      <a:pt x="244" y="218"/>
                    </a:cubicBezTo>
                    <a:cubicBezTo>
                      <a:pt x="243" y="217"/>
                      <a:pt x="243" y="218"/>
                      <a:pt x="242" y="218"/>
                    </a:cubicBezTo>
                    <a:cubicBezTo>
                      <a:pt x="242" y="218"/>
                      <a:pt x="241" y="219"/>
                      <a:pt x="239" y="219"/>
                    </a:cubicBezTo>
                    <a:cubicBezTo>
                      <a:pt x="237" y="219"/>
                      <a:pt x="238" y="217"/>
                      <a:pt x="237" y="216"/>
                    </a:cubicBezTo>
                    <a:cubicBezTo>
                      <a:pt x="236" y="215"/>
                      <a:pt x="234" y="215"/>
                      <a:pt x="234" y="215"/>
                    </a:cubicBezTo>
                    <a:cubicBezTo>
                      <a:pt x="233" y="215"/>
                      <a:pt x="231" y="218"/>
                      <a:pt x="231" y="219"/>
                    </a:cubicBezTo>
                    <a:cubicBezTo>
                      <a:pt x="231" y="220"/>
                      <a:pt x="232" y="220"/>
                      <a:pt x="235" y="223"/>
                    </a:cubicBezTo>
                    <a:cubicBezTo>
                      <a:pt x="238" y="225"/>
                      <a:pt x="239" y="225"/>
                      <a:pt x="240" y="225"/>
                    </a:cubicBezTo>
                    <a:cubicBezTo>
                      <a:pt x="241" y="226"/>
                      <a:pt x="244" y="228"/>
                      <a:pt x="245" y="229"/>
                    </a:cubicBezTo>
                    <a:close/>
                    <a:moveTo>
                      <a:pt x="216" y="360"/>
                    </a:moveTo>
                    <a:cubicBezTo>
                      <a:pt x="216" y="360"/>
                      <a:pt x="216" y="360"/>
                      <a:pt x="216" y="360"/>
                    </a:cubicBezTo>
                    <a:cubicBezTo>
                      <a:pt x="217" y="357"/>
                      <a:pt x="217" y="357"/>
                      <a:pt x="217" y="357"/>
                    </a:cubicBezTo>
                    <a:cubicBezTo>
                      <a:pt x="215" y="354"/>
                      <a:pt x="215" y="354"/>
                      <a:pt x="215" y="354"/>
                    </a:cubicBezTo>
                    <a:cubicBezTo>
                      <a:pt x="215" y="350"/>
                      <a:pt x="215" y="350"/>
                      <a:pt x="215" y="350"/>
                    </a:cubicBezTo>
                    <a:cubicBezTo>
                      <a:pt x="216" y="349"/>
                      <a:pt x="216" y="349"/>
                      <a:pt x="216" y="349"/>
                    </a:cubicBezTo>
                    <a:cubicBezTo>
                      <a:pt x="216" y="349"/>
                      <a:pt x="218" y="351"/>
                      <a:pt x="218" y="352"/>
                    </a:cubicBezTo>
                    <a:cubicBezTo>
                      <a:pt x="218" y="353"/>
                      <a:pt x="218" y="355"/>
                      <a:pt x="218" y="355"/>
                    </a:cubicBezTo>
                    <a:cubicBezTo>
                      <a:pt x="218" y="355"/>
                      <a:pt x="221" y="357"/>
                      <a:pt x="221" y="357"/>
                    </a:cubicBezTo>
                    <a:cubicBezTo>
                      <a:pt x="222" y="357"/>
                      <a:pt x="228" y="356"/>
                      <a:pt x="228" y="356"/>
                    </a:cubicBezTo>
                    <a:cubicBezTo>
                      <a:pt x="228" y="356"/>
                      <a:pt x="230" y="353"/>
                      <a:pt x="230" y="353"/>
                    </a:cubicBezTo>
                    <a:cubicBezTo>
                      <a:pt x="231" y="352"/>
                      <a:pt x="234" y="350"/>
                      <a:pt x="234" y="350"/>
                    </a:cubicBezTo>
                    <a:cubicBezTo>
                      <a:pt x="234" y="350"/>
                      <a:pt x="234" y="349"/>
                      <a:pt x="236" y="351"/>
                    </a:cubicBezTo>
                    <a:cubicBezTo>
                      <a:pt x="238" y="352"/>
                      <a:pt x="236" y="355"/>
                      <a:pt x="236" y="355"/>
                    </a:cubicBezTo>
                    <a:cubicBezTo>
                      <a:pt x="235" y="355"/>
                      <a:pt x="235" y="356"/>
                      <a:pt x="235" y="356"/>
                    </a:cubicBezTo>
                    <a:cubicBezTo>
                      <a:pt x="237" y="358"/>
                      <a:pt x="237" y="358"/>
                      <a:pt x="237" y="358"/>
                    </a:cubicBezTo>
                    <a:cubicBezTo>
                      <a:pt x="237" y="358"/>
                      <a:pt x="237" y="356"/>
                      <a:pt x="238" y="356"/>
                    </a:cubicBezTo>
                    <a:cubicBezTo>
                      <a:pt x="239" y="356"/>
                      <a:pt x="239" y="355"/>
                      <a:pt x="240" y="355"/>
                    </a:cubicBezTo>
                    <a:cubicBezTo>
                      <a:pt x="240" y="356"/>
                      <a:pt x="242" y="358"/>
                      <a:pt x="242" y="358"/>
                    </a:cubicBezTo>
                    <a:cubicBezTo>
                      <a:pt x="242" y="358"/>
                      <a:pt x="242" y="361"/>
                      <a:pt x="243" y="361"/>
                    </a:cubicBezTo>
                    <a:cubicBezTo>
                      <a:pt x="244" y="360"/>
                      <a:pt x="246" y="361"/>
                      <a:pt x="247" y="360"/>
                    </a:cubicBezTo>
                    <a:cubicBezTo>
                      <a:pt x="248" y="360"/>
                      <a:pt x="258" y="357"/>
                      <a:pt x="258" y="357"/>
                    </a:cubicBezTo>
                    <a:cubicBezTo>
                      <a:pt x="261" y="355"/>
                      <a:pt x="261" y="355"/>
                      <a:pt x="261" y="355"/>
                    </a:cubicBezTo>
                    <a:cubicBezTo>
                      <a:pt x="261" y="355"/>
                      <a:pt x="263" y="354"/>
                      <a:pt x="265" y="354"/>
                    </a:cubicBezTo>
                    <a:cubicBezTo>
                      <a:pt x="266" y="354"/>
                      <a:pt x="272" y="352"/>
                      <a:pt x="272" y="352"/>
                    </a:cubicBezTo>
                    <a:cubicBezTo>
                      <a:pt x="272" y="352"/>
                      <a:pt x="275" y="350"/>
                      <a:pt x="277" y="351"/>
                    </a:cubicBezTo>
                    <a:cubicBezTo>
                      <a:pt x="278" y="353"/>
                      <a:pt x="282" y="356"/>
                      <a:pt x="282" y="356"/>
                    </a:cubicBezTo>
                    <a:cubicBezTo>
                      <a:pt x="288" y="355"/>
                      <a:pt x="288" y="355"/>
                      <a:pt x="288" y="355"/>
                    </a:cubicBezTo>
                    <a:cubicBezTo>
                      <a:pt x="288" y="355"/>
                      <a:pt x="290" y="354"/>
                      <a:pt x="290" y="354"/>
                    </a:cubicBezTo>
                    <a:cubicBezTo>
                      <a:pt x="291" y="355"/>
                      <a:pt x="297" y="354"/>
                      <a:pt x="297" y="354"/>
                    </a:cubicBezTo>
                    <a:cubicBezTo>
                      <a:pt x="297" y="354"/>
                      <a:pt x="300" y="351"/>
                      <a:pt x="301" y="351"/>
                    </a:cubicBezTo>
                    <a:cubicBezTo>
                      <a:pt x="301" y="351"/>
                      <a:pt x="308" y="349"/>
                      <a:pt x="308" y="349"/>
                    </a:cubicBezTo>
                    <a:cubicBezTo>
                      <a:pt x="308" y="349"/>
                      <a:pt x="309" y="349"/>
                      <a:pt x="309" y="351"/>
                    </a:cubicBezTo>
                    <a:cubicBezTo>
                      <a:pt x="309" y="353"/>
                      <a:pt x="309" y="356"/>
                      <a:pt x="309" y="357"/>
                    </a:cubicBezTo>
                    <a:cubicBezTo>
                      <a:pt x="310" y="358"/>
                      <a:pt x="309" y="360"/>
                      <a:pt x="311" y="360"/>
                    </a:cubicBezTo>
                    <a:cubicBezTo>
                      <a:pt x="313" y="359"/>
                      <a:pt x="315" y="358"/>
                      <a:pt x="315" y="358"/>
                    </a:cubicBezTo>
                    <a:cubicBezTo>
                      <a:pt x="315" y="358"/>
                      <a:pt x="313" y="358"/>
                      <a:pt x="317" y="356"/>
                    </a:cubicBezTo>
                    <a:cubicBezTo>
                      <a:pt x="320" y="354"/>
                      <a:pt x="321" y="353"/>
                      <a:pt x="322" y="353"/>
                    </a:cubicBezTo>
                    <a:cubicBezTo>
                      <a:pt x="323" y="353"/>
                      <a:pt x="323" y="352"/>
                      <a:pt x="324" y="352"/>
                    </a:cubicBezTo>
                    <a:cubicBezTo>
                      <a:pt x="326" y="352"/>
                      <a:pt x="326" y="352"/>
                      <a:pt x="327" y="352"/>
                    </a:cubicBezTo>
                    <a:cubicBezTo>
                      <a:pt x="328" y="351"/>
                      <a:pt x="330" y="348"/>
                      <a:pt x="330" y="348"/>
                    </a:cubicBezTo>
                    <a:cubicBezTo>
                      <a:pt x="330" y="348"/>
                      <a:pt x="331" y="346"/>
                      <a:pt x="332" y="346"/>
                    </a:cubicBezTo>
                    <a:cubicBezTo>
                      <a:pt x="332" y="346"/>
                      <a:pt x="334" y="345"/>
                      <a:pt x="334" y="345"/>
                    </a:cubicBezTo>
                    <a:cubicBezTo>
                      <a:pt x="333" y="348"/>
                      <a:pt x="333" y="348"/>
                      <a:pt x="333" y="348"/>
                    </a:cubicBezTo>
                    <a:cubicBezTo>
                      <a:pt x="333" y="348"/>
                      <a:pt x="335" y="352"/>
                      <a:pt x="335" y="353"/>
                    </a:cubicBezTo>
                    <a:cubicBezTo>
                      <a:pt x="335" y="353"/>
                      <a:pt x="335" y="354"/>
                      <a:pt x="334" y="355"/>
                    </a:cubicBezTo>
                    <a:cubicBezTo>
                      <a:pt x="334" y="357"/>
                      <a:pt x="334" y="358"/>
                      <a:pt x="334" y="358"/>
                    </a:cubicBezTo>
                    <a:cubicBezTo>
                      <a:pt x="333" y="359"/>
                      <a:pt x="333" y="360"/>
                      <a:pt x="333" y="361"/>
                    </a:cubicBezTo>
                    <a:cubicBezTo>
                      <a:pt x="332" y="361"/>
                      <a:pt x="329" y="363"/>
                      <a:pt x="329" y="363"/>
                    </a:cubicBezTo>
                    <a:cubicBezTo>
                      <a:pt x="324" y="362"/>
                      <a:pt x="324" y="362"/>
                      <a:pt x="324" y="362"/>
                    </a:cubicBezTo>
                    <a:cubicBezTo>
                      <a:pt x="324" y="362"/>
                      <a:pt x="322" y="363"/>
                      <a:pt x="321" y="364"/>
                    </a:cubicBezTo>
                    <a:cubicBezTo>
                      <a:pt x="319" y="364"/>
                      <a:pt x="316" y="367"/>
                      <a:pt x="315" y="367"/>
                    </a:cubicBezTo>
                    <a:cubicBezTo>
                      <a:pt x="314" y="367"/>
                      <a:pt x="311" y="367"/>
                      <a:pt x="308" y="367"/>
                    </a:cubicBezTo>
                    <a:cubicBezTo>
                      <a:pt x="305" y="368"/>
                      <a:pt x="297" y="370"/>
                      <a:pt x="297" y="370"/>
                    </a:cubicBezTo>
                    <a:cubicBezTo>
                      <a:pt x="297" y="370"/>
                      <a:pt x="296" y="371"/>
                      <a:pt x="295" y="372"/>
                    </a:cubicBezTo>
                    <a:cubicBezTo>
                      <a:pt x="293" y="372"/>
                      <a:pt x="289" y="374"/>
                      <a:pt x="288" y="374"/>
                    </a:cubicBezTo>
                    <a:cubicBezTo>
                      <a:pt x="287" y="375"/>
                      <a:pt x="284" y="377"/>
                      <a:pt x="283" y="377"/>
                    </a:cubicBezTo>
                    <a:cubicBezTo>
                      <a:pt x="282" y="377"/>
                      <a:pt x="281" y="378"/>
                      <a:pt x="277" y="378"/>
                    </a:cubicBezTo>
                    <a:cubicBezTo>
                      <a:pt x="272" y="379"/>
                      <a:pt x="271" y="380"/>
                      <a:pt x="271" y="380"/>
                    </a:cubicBezTo>
                    <a:cubicBezTo>
                      <a:pt x="268" y="380"/>
                      <a:pt x="268" y="380"/>
                      <a:pt x="268" y="380"/>
                    </a:cubicBezTo>
                    <a:cubicBezTo>
                      <a:pt x="268" y="373"/>
                      <a:pt x="268" y="373"/>
                      <a:pt x="268" y="373"/>
                    </a:cubicBezTo>
                    <a:cubicBezTo>
                      <a:pt x="268" y="373"/>
                      <a:pt x="268" y="370"/>
                      <a:pt x="265" y="371"/>
                    </a:cubicBezTo>
                    <a:cubicBezTo>
                      <a:pt x="262" y="372"/>
                      <a:pt x="266" y="371"/>
                      <a:pt x="260" y="372"/>
                    </a:cubicBezTo>
                    <a:cubicBezTo>
                      <a:pt x="255" y="373"/>
                      <a:pt x="252" y="370"/>
                      <a:pt x="252" y="370"/>
                    </a:cubicBezTo>
                    <a:cubicBezTo>
                      <a:pt x="252" y="370"/>
                      <a:pt x="247" y="370"/>
                      <a:pt x="245" y="371"/>
                    </a:cubicBezTo>
                    <a:cubicBezTo>
                      <a:pt x="243" y="371"/>
                      <a:pt x="240" y="371"/>
                      <a:pt x="239" y="371"/>
                    </a:cubicBezTo>
                    <a:cubicBezTo>
                      <a:pt x="238" y="372"/>
                      <a:pt x="238" y="371"/>
                      <a:pt x="235" y="372"/>
                    </a:cubicBezTo>
                    <a:cubicBezTo>
                      <a:pt x="232" y="372"/>
                      <a:pt x="229" y="373"/>
                      <a:pt x="229" y="373"/>
                    </a:cubicBezTo>
                    <a:cubicBezTo>
                      <a:pt x="226" y="371"/>
                      <a:pt x="226" y="371"/>
                      <a:pt x="226" y="371"/>
                    </a:cubicBezTo>
                    <a:cubicBezTo>
                      <a:pt x="226" y="371"/>
                      <a:pt x="223" y="371"/>
                      <a:pt x="222" y="372"/>
                    </a:cubicBezTo>
                    <a:cubicBezTo>
                      <a:pt x="220" y="373"/>
                      <a:pt x="221" y="374"/>
                      <a:pt x="219" y="374"/>
                    </a:cubicBezTo>
                    <a:cubicBezTo>
                      <a:pt x="217" y="374"/>
                      <a:pt x="218" y="375"/>
                      <a:pt x="216" y="374"/>
                    </a:cubicBezTo>
                    <a:cubicBezTo>
                      <a:pt x="213" y="373"/>
                      <a:pt x="211" y="372"/>
                      <a:pt x="211" y="372"/>
                    </a:cubicBezTo>
                    <a:cubicBezTo>
                      <a:pt x="210" y="366"/>
                      <a:pt x="210" y="366"/>
                      <a:pt x="210" y="366"/>
                    </a:cubicBezTo>
                    <a:cubicBezTo>
                      <a:pt x="210" y="366"/>
                      <a:pt x="210" y="366"/>
                      <a:pt x="210" y="363"/>
                    </a:cubicBezTo>
                    <a:cubicBezTo>
                      <a:pt x="209" y="361"/>
                      <a:pt x="208" y="357"/>
                      <a:pt x="208" y="357"/>
                    </a:cubicBezTo>
                    <a:cubicBezTo>
                      <a:pt x="210" y="354"/>
                      <a:pt x="210" y="354"/>
                      <a:pt x="210" y="354"/>
                    </a:cubicBezTo>
                    <a:cubicBezTo>
                      <a:pt x="210" y="354"/>
                      <a:pt x="211" y="356"/>
                      <a:pt x="211" y="357"/>
                    </a:cubicBezTo>
                    <a:cubicBezTo>
                      <a:pt x="211" y="357"/>
                      <a:pt x="211" y="360"/>
                      <a:pt x="212" y="360"/>
                    </a:cubicBezTo>
                    <a:cubicBezTo>
                      <a:pt x="214" y="360"/>
                      <a:pt x="216" y="360"/>
                      <a:pt x="216" y="360"/>
                    </a:cubicBezTo>
                    <a:close/>
                    <a:moveTo>
                      <a:pt x="172" y="319"/>
                    </a:moveTo>
                    <a:cubicBezTo>
                      <a:pt x="172" y="319"/>
                      <a:pt x="172" y="319"/>
                      <a:pt x="172" y="319"/>
                    </a:cubicBezTo>
                    <a:cubicBezTo>
                      <a:pt x="175" y="318"/>
                      <a:pt x="175" y="318"/>
                      <a:pt x="175" y="318"/>
                    </a:cubicBezTo>
                    <a:cubicBezTo>
                      <a:pt x="176" y="321"/>
                      <a:pt x="176" y="321"/>
                      <a:pt x="176" y="321"/>
                    </a:cubicBezTo>
                    <a:cubicBezTo>
                      <a:pt x="179" y="322"/>
                      <a:pt x="179" y="322"/>
                      <a:pt x="179" y="322"/>
                    </a:cubicBezTo>
                    <a:cubicBezTo>
                      <a:pt x="179" y="322"/>
                      <a:pt x="183" y="324"/>
                      <a:pt x="183" y="325"/>
                    </a:cubicBezTo>
                    <a:cubicBezTo>
                      <a:pt x="183" y="325"/>
                      <a:pt x="181" y="328"/>
                      <a:pt x="181" y="328"/>
                    </a:cubicBezTo>
                    <a:cubicBezTo>
                      <a:pt x="181" y="328"/>
                      <a:pt x="181" y="330"/>
                      <a:pt x="181" y="331"/>
                    </a:cubicBezTo>
                    <a:cubicBezTo>
                      <a:pt x="181" y="331"/>
                      <a:pt x="179" y="331"/>
                      <a:pt x="178" y="331"/>
                    </a:cubicBezTo>
                    <a:cubicBezTo>
                      <a:pt x="177" y="330"/>
                      <a:pt x="174" y="329"/>
                      <a:pt x="174" y="329"/>
                    </a:cubicBezTo>
                    <a:cubicBezTo>
                      <a:pt x="174" y="325"/>
                      <a:pt x="174" y="325"/>
                      <a:pt x="174" y="325"/>
                    </a:cubicBezTo>
                    <a:cubicBezTo>
                      <a:pt x="171" y="322"/>
                      <a:pt x="171" y="322"/>
                      <a:pt x="171" y="322"/>
                    </a:cubicBezTo>
                    <a:cubicBezTo>
                      <a:pt x="172" y="319"/>
                      <a:pt x="172" y="319"/>
                      <a:pt x="172" y="319"/>
                    </a:cubicBezTo>
                    <a:close/>
                    <a:moveTo>
                      <a:pt x="92" y="232"/>
                    </a:moveTo>
                    <a:cubicBezTo>
                      <a:pt x="92" y="232"/>
                      <a:pt x="92" y="232"/>
                      <a:pt x="92" y="232"/>
                    </a:cubicBezTo>
                    <a:cubicBezTo>
                      <a:pt x="92" y="232"/>
                      <a:pt x="90" y="232"/>
                      <a:pt x="90" y="232"/>
                    </a:cubicBezTo>
                    <a:cubicBezTo>
                      <a:pt x="89" y="232"/>
                      <a:pt x="88" y="232"/>
                      <a:pt x="87" y="232"/>
                    </a:cubicBezTo>
                    <a:cubicBezTo>
                      <a:pt x="86" y="232"/>
                      <a:pt x="87" y="234"/>
                      <a:pt x="87" y="235"/>
                    </a:cubicBezTo>
                    <a:cubicBezTo>
                      <a:pt x="87" y="235"/>
                      <a:pt x="87" y="237"/>
                      <a:pt x="87" y="238"/>
                    </a:cubicBezTo>
                    <a:cubicBezTo>
                      <a:pt x="86" y="239"/>
                      <a:pt x="85" y="240"/>
                      <a:pt x="85" y="241"/>
                    </a:cubicBezTo>
                    <a:cubicBezTo>
                      <a:pt x="85" y="241"/>
                      <a:pt x="85" y="243"/>
                      <a:pt x="85" y="244"/>
                    </a:cubicBezTo>
                    <a:cubicBezTo>
                      <a:pt x="84" y="244"/>
                      <a:pt x="82" y="246"/>
                      <a:pt x="81" y="246"/>
                    </a:cubicBezTo>
                    <a:cubicBezTo>
                      <a:pt x="80" y="247"/>
                      <a:pt x="78" y="248"/>
                      <a:pt x="78" y="248"/>
                    </a:cubicBezTo>
                    <a:cubicBezTo>
                      <a:pt x="80" y="253"/>
                      <a:pt x="80" y="253"/>
                      <a:pt x="80" y="253"/>
                    </a:cubicBezTo>
                    <a:cubicBezTo>
                      <a:pt x="80" y="253"/>
                      <a:pt x="82" y="252"/>
                      <a:pt x="83" y="253"/>
                    </a:cubicBezTo>
                    <a:cubicBezTo>
                      <a:pt x="84" y="254"/>
                      <a:pt x="87" y="256"/>
                      <a:pt x="88" y="256"/>
                    </a:cubicBezTo>
                    <a:cubicBezTo>
                      <a:pt x="88" y="256"/>
                      <a:pt x="90" y="262"/>
                      <a:pt x="90" y="262"/>
                    </a:cubicBezTo>
                    <a:cubicBezTo>
                      <a:pt x="91" y="263"/>
                      <a:pt x="92" y="262"/>
                      <a:pt x="92" y="262"/>
                    </a:cubicBezTo>
                    <a:cubicBezTo>
                      <a:pt x="92" y="262"/>
                      <a:pt x="94" y="263"/>
                      <a:pt x="95" y="264"/>
                    </a:cubicBezTo>
                    <a:cubicBezTo>
                      <a:pt x="96" y="264"/>
                      <a:pt x="98" y="265"/>
                      <a:pt x="99" y="266"/>
                    </a:cubicBezTo>
                    <a:cubicBezTo>
                      <a:pt x="100" y="266"/>
                      <a:pt x="102" y="269"/>
                      <a:pt x="103" y="269"/>
                    </a:cubicBezTo>
                    <a:cubicBezTo>
                      <a:pt x="104" y="270"/>
                      <a:pt x="106" y="272"/>
                      <a:pt x="106" y="272"/>
                    </a:cubicBezTo>
                    <a:cubicBezTo>
                      <a:pt x="106" y="272"/>
                      <a:pt x="108" y="275"/>
                      <a:pt x="109" y="277"/>
                    </a:cubicBezTo>
                    <a:cubicBezTo>
                      <a:pt x="109" y="278"/>
                      <a:pt x="109" y="278"/>
                      <a:pt x="108" y="279"/>
                    </a:cubicBezTo>
                    <a:cubicBezTo>
                      <a:pt x="107" y="280"/>
                      <a:pt x="107" y="281"/>
                      <a:pt x="106" y="283"/>
                    </a:cubicBezTo>
                    <a:cubicBezTo>
                      <a:pt x="105" y="285"/>
                      <a:pt x="107" y="287"/>
                      <a:pt x="107" y="287"/>
                    </a:cubicBezTo>
                    <a:cubicBezTo>
                      <a:pt x="107" y="292"/>
                      <a:pt x="107" y="292"/>
                      <a:pt x="107" y="292"/>
                    </a:cubicBezTo>
                    <a:cubicBezTo>
                      <a:pt x="108" y="294"/>
                      <a:pt x="108" y="294"/>
                      <a:pt x="108" y="294"/>
                    </a:cubicBezTo>
                    <a:cubicBezTo>
                      <a:pt x="108" y="294"/>
                      <a:pt x="109" y="295"/>
                      <a:pt x="110" y="295"/>
                    </a:cubicBezTo>
                    <a:cubicBezTo>
                      <a:pt x="111" y="296"/>
                      <a:pt x="111" y="296"/>
                      <a:pt x="111" y="296"/>
                    </a:cubicBezTo>
                    <a:cubicBezTo>
                      <a:pt x="111" y="296"/>
                      <a:pt x="113" y="298"/>
                      <a:pt x="114" y="299"/>
                    </a:cubicBezTo>
                    <a:cubicBezTo>
                      <a:pt x="114" y="300"/>
                      <a:pt x="113" y="301"/>
                      <a:pt x="113" y="302"/>
                    </a:cubicBezTo>
                    <a:cubicBezTo>
                      <a:pt x="113" y="303"/>
                      <a:pt x="114" y="307"/>
                      <a:pt x="114" y="307"/>
                    </a:cubicBezTo>
                    <a:cubicBezTo>
                      <a:pt x="114" y="307"/>
                      <a:pt x="116" y="306"/>
                      <a:pt x="118" y="305"/>
                    </a:cubicBezTo>
                    <a:cubicBezTo>
                      <a:pt x="119" y="305"/>
                      <a:pt x="120" y="306"/>
                      <a:pt x="121" y="306"/>
                    </a:cubicBezTo>
                    <a:cubicBezTo>
                      <a:pt x="122" y="307"/>
                      <a:pt x="122" y="308"/>
                      <a:pt x="122" y="308"/>
                    </a:cubicBezTo>
                    <a:cubicBezTo>
                      <a:pt x="122" y="308"/>
                      <a:pt x="125" y="306"/>
                      <a:pt x="125" y="305"/>
                    </a:cubicBezTo>
                    <a:cubicBezTo>
                      <a:pt x="125" y="305"/>
                      <a:pt x="125" y="303"/>
                      <a:pt x="125" y="303"/>
                    </a:cubicBezTo>
                    <a:cubicBezTo>
                      <a:pt x="125" y="303"/>
                      <a:pt x="125" y="299"/>
                      <a:pt x="125" y="298"/>
                    </a:cubicBezTo>
                    <a:cubicBezTo>
                      <a:pt x="125" y="297"/>
                      <a:pt x="124" y="294"/>
                      <a:pt x="124" y="293"/>
                    </a:cubicBezTo>
                    <a:cubicBezTo>
                      <a:pt x="124" y="293"/>
                      <a:pt x="125" y="291"/>
                      <a:pt x="125" y="291"/>
                    </a:cubicBezTo>
                    <a:cubicBezTo>
                      <a:pt x="125" y="291"/>
                      <a:pt x="128" y="290"/>
                      <a:pt x="129" y="290"/>
                    </a:cubicBezTo>
                    <a:cubicBezTo>
                      <a:pt x="130" y="290"/>
                      <a:pt x="131" y="291"/>
                      <a:pt x="132" y="292"/>
                    </a:cubicBezTo>
                    <a:cubicBezTo>
                      <a:pt x="132" y="293"/>
                      <a:pt x="132" y="297"/>
                      <a:pt x="132" y="297"/>
                    </a:cubicBezTo>
                    <a:cubicBezTo>
                      <a:pt x="138" y="298"/>
                      <a:pt x="138" y="298"/>
                      <a:pt x="138" y="298"/>
                    </a:cubicBezTo>
                    <a:cubicBezTo>
                      <a:pt x="138" y="298"/>
                      <a:pt x="140" y="299"/>
                      <a:pt x="140" y="299"/>
                    </a:cubicBezTo>
                    <a:cubicBezTo>
                      <a:pt x="140" y="300"/>
                      <a:pt x="141" y="302"/>
                      <a:pt x="142" y="303"/>
                    </a:cubicBezTo>
                    <a:cubicBezTo>
                      <a:pt x="143" y="304"/>
                      <a:pt x="144" y="305"/>
                      <a:pt x="144" y="305"/>
                    </a:cubicBezTo>
                    <a:cubicBezTo>
                      <a:pt x="144" y="305"/>
                      <a:pt x="146" y="310"/>
                      <a:pt x="147" y="311"/>
                    </a:cubicBezTo>
                    <a:cubicBezTo>
                      <a:pt x="147" y="312"/>
                      <a:pt x="147" y="314"/>
                      <a:pt x="147" y="316"/>
                    </a:cubicBezTo>
                    <a:cubicBezTo>
                      <a:pt x="147" y="318"/>
                      <a:pt x="147" y="318"/>
                      <a:pt x="147" y="318"/>
                    </a:cubicBezTo>
                    <a:cubicBezTo>
                      <a:pt x="147" y="318"/>
                      <a:pt x="150" y="319"/>
                      <a:pt x="151" y="320"/>
                    </a:cubicBezTo>
                    <a:cubicBezTo>
                      <a:pt x="153" y="321"/>
                      <a:pt x="152" y="320"/>
                      <a:pt x="153" y="319"/>
                    </a:cubicBezTo>
                    <a:cubicBezTo>
                      <a:pt x="154" y="318"/>
                      <a:pt x="153" y="317"/>
                      <a:pt x="153" y="316"/>
                    </a:cubicBezTo>
                    <a:cubicBezTo>
                      <a:pt x="153" y="315"/>
                      <a:pt x="153" y="313"/>
                      <a:pt x="152" y="311"/>
                    </a:cubicBezTo>
                    <a:cubicBezTo>
                      <a:pt x="152" y="310"/>
                      <a:pt x="152" y="309"/>
                      <a:pt x="152" y="309"/>
                    </a:cubicBezTo>
                    <a:cubicBezTo>
                      <a:pt x="152" y="309"/>
                      <a:pt x="153" y="307"/>
                      <a:pt x="153" y="306"/>
                    </a:cubicBezTo>
                    <a:cubicBezTo>
                      <a:pt x="153" y="306"/>
                      <a:pt x="153" y="304"/>
                      <a:pt x="153" y="303"/>
                    </a:cubicBezTo>
                    <a:cubicBezTo>
                      <a:pt x="153" y="302"/>
                      <a:pt x="155" y="301"/>
                      <a:pt x="155" y="301"/>
                    </a:cubicBezTo>
                    <a:cubicBezTo>
                      <a:pt x="155" y="301"/>
                      <a:pt x="155" y="300"/>
                      <a:pt x="156" y="298"/>
                    </a:cubicBezTo>
                    <a:cubicBezTo>
                      <a:pt x="157" y="297"/>
                      <a:pt x="156" y="298"/>
                      <a:pt x="157" y="298"/>
                    </a:cubicBezTo>
                    <a:cubicBezTo>
                      <a:pt x="158" y="297"/>
                      <a:pt x="159" y="297"/>
                      <a:pt x="161" y="297"/>
                    </a:cubicBezTo>
                    <a:cubicBezTo>
                      <a:pt x="162" y="297"/>
                      <a:pt x="163" y="298"/>
                      <a:pt x="163" y="298"/>
                    </a:cubicBezTo>
                    <a:cubicBezTo>
                      <a:pt x="165" y="301"/>
                      <a:pt x="165" y="301"/>
                      <a:pt x="165" y="301"/>
                    </a:cubicBezTo>
                    <a:cubicBezTo>
                      <a:pt x="165" y="301"/>
                      <a:pt x="165" y="301"/>
                      <a:pt x="165" y="302"/>
                    </a:cubicBezTo>
                    <a:cubicBezTo>
                      <a:pt x="165" y="303"/>
                      <a:pt x="167" y="305"/>
                      <a:pt x="167" y="305"/>
                    </a:cubicBezTo>
                    <a:cubicBezTo>
                      <a:pt x="171" y="308"/>
                      <a:pt x="171" y="308"/>
                      <a:pt x="171" y="308"/>
                    </a:cubicBezTo>
                    <a:cubicBezTo>
                      <a:pt x="171" y="308"/>
                      <a:pt x="171" y="309"/>
                      <a:pt x="171" y="309"/>
                    </a:cubicBezTo>
                    <a:cubicBezTo>
                      <a:pt x="171" y="310"/>
                      <a:pt x="172" y="312"/>
                      <a:pt x="173" y="313"/>
                    </a:cubicBezTo>
                    <a:cubicBezTo>
                      <a:pt x="174" y="315"/>
                      <a:pt x="173" y="312"/>
                      <a:pt x="174" y="312"/>
                    </a:cubicBezTo>
                    <a:cubicBezTo>
                      <a:pt x="174" y="311"/>
                      <a:pt x="175" y="310"/>
                      <a:pt x="175" y="310"/>
                    </a:cubicBezTo>
                    <a:cubicBezTo>
                      <a:pt x="177" y="313"/>
                      <a:pt x="177" y="313"/>
                      <a:pt x="177" y="313"/>
                    </a:cubicBezTo>
                    <a:cubicBezTo>
                      <a:pt x="177" y="313"/>
                      <a:pt x="181" y="314"/>
                      <a:pt x="182" y="314"/>
                    </a:cubicBezTo>
                    <a:cubicBezTo>
                      <a:pt x="183" y="313"/>
                      <a:pt x="184" y="312"/>
                      <a:pt x="184" y="312"/>
                    </a:cubicBezTo>
                    <a:cubicBezTo>
                      <a:pt x="182" y="310"/>
                      <a:pt x="182" y="310"/>
                      <a:pt x="182" y="310"/>
                    </a:cubicBezTo>
                    <a:cubicBezTo>
                      <a:pt x="180" y="307"/>
                      <a:pt x="180" y="307"/>
                      <a:pt x="180" y="307"/>
                    </a:cubicBezTo>
                    <a:cubicBezTo>
                      <a:pt x="180" y="307"/>
                      <a:pt x="177" y="304"/>
                      <a:pt x="176" y="304"/>
                    </a:cubicBezTo>
                    <a:cubicBezTo>
                      <a:pt x="175" y="303"/>
                      <a:pt x="174" y="302"/>
                      <a:pt x="174" y="301"/>
                    </a:cubicBezTo>
                    <a:cubicBezTo>
                      <a:pt x="173" y="300"/>
                      <a:pt x="173" y="298"/>
                      <a:pt x="173" y="298"/>
                    </a:cubicBezTo>
                    <a:cubicBezTo>
                      <a:pt x="174" y="297"/>
                      <a:pt x="174" y="295"/>
                      <a:pt x="175" y="293"/>
                    </a:cubicBezTo>
                    <a:cubicBezTo>
                      <a:pt x="176" y="291"/>
                      <a:pt x="174" y="293"/>
                      <a:pt x="174" y="293"/>
                    </a:cubicBezTo>
                    <a:cubicBezTo>
                      <a:pt x="174" y="293"/>
                      <a:pt x="172" y="290"/>
                      <a:pt x="173" y="289"/>
                    </a:cubicBezTo>
                    <a:cubicBezTo>
                      <a:pt x="173" y="289"/>
                      <a:pt x="169" y="283"/>
                      <a:pt x="169" y="283"/>
                    </a:cubicBezTo>
                    <a:cubicBezTo>
                      <a:pt x="169" y="283"/>
                      <a:pt x="168" y="281"/>
                      <a:pt x="168" y="281"/>
                    </a:cubicBezTo>
                    <a:cubicBezTo>
                      <a:pt x="168" y="281"/>
                      <a:pt x="165" y="279"/>
                      <a:pt x="164" y="279"/>
                    </a:cubicBezTo>
                    <a:cubicBezTo>
                      <a:pt x="163" y="278"/>
                      <a:pt x="162" y="277"/>
                      <a:pt x="162" y="277"/>
                    </a:cubicBezTo>
                    <a:cubicBezTo>
                      <a:pt x="162" y="276"/>
                      <a:pt x="162" y="274"/>
                      <a:pt x="162" y="273"/>
                    </a:cubicBezTo>
                    <a:cubicBezTo>
                      <a:pt x="161" y="272"/>
                      <a:pt x="160" y="270"/>
                      <a:pt x="159" y="269"/>
                    </a:cubicBezTo>
                    <a:cubicBezTo>
                      <a:pt x="158" y="268"/>
                      <a:pt x="157" y="266"/>
                      <a:pt x="156" y="264"/>
                    </a:cubicBezTo>
                    <a:cubicBezTo>
                      <a:pt x="155" y="263"/>
                      <a:pt x="154" y="261"/>
                      <a:pt x="154" y="261"/>
                    </a:cubicBezTo>
                    <a:cubicBezTo>
                      <a:pt x="153" y="257"/>
                      <a:pt x="153" y="257"/>
                      <a:pt x="153" y="257"/>
                    </a:cubicBezTo>
                    <a:cubicBezTo>
                      <a:pt x="153" y="255"/>
                      <a:pt x="153" y="255"/>
                      <a:pt x="153" y="255"/>
                    </a:cubicBezTo>
                    <a:cubicBezTo>
                      <a:pt x="156" y="257"/>
                      <a:pt x="156" y="257"/>
                      <a:pt x="156" y="257"/>
                    </a:cubicBezTo>
                    <a:cubicBezTo>
                      <a:pt x="156" y="257"/>
                      <a:pt x="158" y="256"/>
                      <a:pt x="159" y="256"/>
                    </a:cubicBezTo>
                    <a:cubicBezTo>
                      <a:pt x="160" y="256"/>
                      <a:pt x="163" y="257"/>
                      <a:pt x="163" y="257"/>
                    </a:cubicBezTo>
                    <a:cubicBezTo>
                      <a:pt x="163" y="257"/>
                      <a:pt x="165" y="258"/>
                      <a:pt x="166" y="258"/>
                    </a:cubicBezTo>
                    <a:cubicBezTo>
                      <a:pt x="166" y="258"/>
                      <a:pt x="167" y="259"/>
                      <a:pt x="168" y="258"/>
                    </a:cubicBezTo>
                    <a:cubicBezTo>
                      <a:pt x="169" y="258"/>
                      <a:pt x="170" y="260"/>
                      <a:pt x="170" y="261"/>
                    </a:cubicBezTo>
                    <a:cubicBezTo>
                      <a:pt x="170" y="262"/>
                      <a:pt x="169" y="263"/>
                      <a:pt x="169" y="263"/>
                    </a:cubicBezTo>
                    <a:cubicBezTo>
                      <a:pt x="169" y="264"/>
                      <a:pt x="169" y="265"/>
                      <a:pt x="169" y="265"/>
                    </a:cubicBezTo>
                    <a:cubicBezTo>
                      <a:pt x="169" y="265"/>
                      <a:pt x="171" y="266"/>
                      <a:pt x="172" y="266"/>
                    </a:cubicBezTo>
                    <a:cubicBezTo>
                      <a:pt x="172" y="267"/>
                      <a:pt x="171" y="268"/>
                      <a:pt x="171" y="268"/>
                    </a:cubicBezTo>
                    <a:cubicBezTo>
                      <a:pt x="171" y="268"/>
                      <a:pt x="171" y="270"/>
                      <a:pt x="171" y="271"/>
                    </a:cubicBezTo>
                    <a:cubicBezTo>
                      <a:pt x="172" y="271"/>
                      <a:pt x="173" y="269"/>
                      <a:pt x="173" y="269"/>
                    </a:cubicBezTo>
                    <a:cubicBezTo>
                      <a:pt x="173" y="269"/>
                      <a:pt x="174" y="267"/>
                      <a:pt x="174" y="266"/>
                    </a:cubicBezTo>
                    <a:cubicBezTo>
                      <a:pt x="174" y="265"/>
                      <a:pt x="176" y="264"/>
                      <a:pt x="176" y="264"/>
                    </a:cubicBezTo>
                    <a:cubicBezTo>
                      <a:pt x="178" y="260"/>
                      <a:pt x="178" y="260"/>
                      <a:pt x="178" y="260"/>
                    </a:cubicBezTo>
                    <a:cubicBezTo>
                      <a:pt x="180" y="258"/>
                      <a:pt x="180" y="258"/>
                      <a:pt x="180" y="258"/>
                    </a:cubicBezTo>
                    <a:cubicBezTo>
                      <a:pt x="180" y="258"/>
                      <a:pt x="184" y="257"/>
                      <a:pt x="185" y="256"/>
                    </a:cubicBezTo>
                    <a:cubicBezTo>
                      <a:pt x="186" y="255"/>
                      <a:pt x="186" y="256"/>
                      <a:pt x="186" y="255"/>
                    </a:cubicBezTo>
                    <a:cubicBezTo>
                      <a:pt x="187" y="255"/>
                      <a:pt x="187" y="253"/>
                      <a:pt x="187" y="253"/>
                    </a:cubicBezTo>
                    <a:cubicBezTo>
                      <a:pt x="185" y="251"/>
                      <a:pt x="185" y="251"/>
                      <a:pt x="185" y="251"/>
                    </a:cubicBezTo>
                    <a:cubicBezTo>
                      <a:pt x="181" y="252"/>
                      <a:pt x="181" y="252"/>
                      <a:pt x="181" y="252"/>
                    </a:cubicBezTo>
                    <a:cubicBezTo>
                      <a:pt x="180" y="250"/>
                      <a:pt x="180" y="250"/>
                      <a:pt x="180" y="250"/>
                    </a:cubicBezTo>
                    <a:cubicBezTo>
                      <a:pt x="180" y="250"/>
                      <a:pt x="180" y="250"/>
                      <a:pt x="181" y="250"/>
                    </a:cubicBezTo>
                    <a:cubicBezTo>
                      <a:pt x="181" y="250"/>
                      <a:pt x="181" y="246"/>
                      <a:pt x="181" y="246"/>
                    </a:cubicBezTo>
                    <a:cubicBezTo>
                      <a:pt x="181" y="246"/>
                      <a:pt x="179" y="247"/>
                      <a:pt x="178" y="247"/>
                    </a:cubicBezTo>
                    <a:cubicBezTo>
                      <a:pt x="177" y="247"/>
                      <a:pt x="178" y="250"/>
                      <a:pt x="178" y="250"/>
                    </a:cubicBezTo>
                    <a:cubicBezTo>
                      <a:pt x="178" y="250"/>
                      <a:pt x="173" y="249"/>
                      <a:pt x="172" y="249"/>
                    </a:cubicBezTo>
                    <a:cubicBezTo>
                      <a:pt x="171" y="248"/>
                      <a:pt x="171" y="247"/>
                      <a:pt x="171" y="247"/>
                    </a:cubicBezTo>
                    <a:cubicBezTo>
                      <a:pt x="170" y="246"/>
                      <a:pt x="172" y="243"/>
                      <a:pt x="172" y="243"/>
                    </a:cubicBezTo>
                    <a:cubicBezTo>
                      <a:pt x="173" y="239"/>
                      <a:pt x="173" y="239"/>
                      <a:pt x="173" y="239"/>
                    </a:cubicBezTo>
                    <a:cubicBezTo>
                      <a:pt x="173" y="239"/>
                      <a:pt x="168" y="238"/>
                      <a:pt x="168" y="237"/>
                    </a:cubicBezTo>
                    <a:cubicBezTo>
                      <a:pt x="168" y="236"/>
                      <a:pt x="163" y="239"/>
                      <a:pt x="161" y="237"/>
                    </a:cubicBezTo>
                    <a:cubicBezTo>
                      <a:pt x="160" y="235"/>
                      <a:pt x="160" y="235"/>
                      <a:pt x="160" y="235"/>
                    </a:cubicBezTo>
                    <a:cubicBezTo>
                      <a:pt x="158" y="233"/>
                      <a:pt x="158" y="233"/>
                      <a:pt x="158" y="233"/>
                    </a:cubicBezTo>
                    <a:cubicBezTo>
                      <a:pt x="156" y="233"/>
                      <a:pt x="156" y="233"/>
                      <a:pt x="156" y="233"/>
                    </a:cubicBezTo>
                    <a:cubicBezTo>
                      <a:pt x="156" y="233"/>
                      <a:pt x="153" y="234"/>
                      <a:pt x="152" y="234"/>
                    </a:cubicBezTo>
                    <a:cubicBezTo>
                      <a:pt x="151" y="234"/>
                      <a:pt x="151" y="232"/>
                      <a:pt x="151" y="232"/>
                    </a:cubicBezTo>
                    <a:cubicBezTo>
                      <a:pt x="146" y="230"/>
                      <a:pt x="146" y="230"/>
                      <a:pt x="146" y="230"/>
                    </a:cubicBezTo>
                    <a:cubicBezTo>
                      <a:pt x="141" y="229"/>
                      <a:pt x="141" y="229"/>
                      <a:pt x="141" y="229"/>
                    </a:cubicBezTo>
                    <a:cubicBezTo>
                      <a:pt x="141" y="229"/>
                      <a:pt x="135" y="228"/>
                      <a:pt x="133" y="227"/>
                    </a:cubicBezTo>
                    <a:cubicBezTo>
                      <a:pt x="132" y="227"/>
                      <a:pt x="127" y="226"/>
                      <a:pt x="125" y="226"/>
                    </a:cubicBezTo>
                    <a:cubicBezTo>
                      <a:pt x="123" y="226"/>
                      <a:pt x="121" y="226"/>
                      <a:pt x="119" y="225"/>
                    </a:cubicBezTo>
                    <a:cubicBezTo>
                      <a:pt x="118" y="224"/>
                      <a:pt x="115" y="223"/>
                      <a:pt x="115" y="223"/>
                    </a:cubicBezTo>
                    <a:cubicBezTo>
                      <a:pt x="115" y="223"/>
                      <a:pt x="109" y="221"/>
                      <a:pt x="109" y="221"/>
                    </a:cubicBezTo>
                    <a:cubicBezTo>
                      <a:pt x="108" y="221"/>
                      <a:pt x="107" y="221"/>
                      <a:pt x="107" y="221"/>
                    </a:cubicBezTo>
                    <a:cubicBezTo>
                      <a:pt x="106" y="221"/>
                      <a:pt x="104" y="224"/>
                      <a:pt x="102" y="225"/>
                    </a:cubicBezTo>
                    <a:cubicBezTo>
                      <a:pt x="101" y="225"/>
                      <a:pt x="101" y="228"/>
                      <a:pt x="100" y="229"/>
                    </a:cubicBezTo>
                    <a:cubicBezTo>
                      <a:pt x="100" y="231"/>
                      <a:pt x="99" y="232"/>
                      <a:pt x="98" y="232"/>
                    </a:cubicBezTo>
                    <a:cubicBezTo>
                      <a:pt x="98" y="233"/>
                      <a:pt x="92" y="231"/>
                      <a:pt x="92" y="232"/>
                    </a:cubicBezTo>
                    <a:close/>
                    <a:moveTo>
                      <a:pt x="60" y="252"/>
                    </a:moveTo>
                    <a:cubicBezTo>
                      <a:pt x="60" y="252"/>
                      <a:pt x="60" y="252"/>
                      <a:pt x="60" y="252"/>
                    </a:cubicBezTo>
                    <a:cubicBezTo>
                      <a:pt x="60" y="252"/>
                      <a:pt x="62" y="251"/>
                      <a:pt x="62" y="252"/>
                    </a:cubicBezTo>
                    <a:cubicBezTo>
                      <a:pt x="62" y="252"/>
                      <a:pt x="63" y="253"/>
                      <a:pt x="63" y="254"/>
                    </a:cubicBezTo>
                    <a:cubicBezTo>
                      <a:pt x="64" y="254"/>
                      <a:pt x="66" y="256"/>
                      <a:pt x="67" y="256"/>
                    </a:cubicBezTo>
                    <a:cubicBezTo>
                      <a:pt x="68" y="256"/>
                      <a:pt x="71" y="256"/>
                      <a:pt x="71" y="256"/>
                    </a:cubicBezTo>
                    <a:cubicBezTo>
                      <a:pt x="74" y="259"/>
                      <a:pt x="74" y="259"/>
                      <a:pt x="74" y="259"/>
                    </a:cubicBezTo>
                    <a:cubicBezTo>
                      <a:pt x="74" y="259"/>
                      <a:pt x="77" y="260"/>
                      <a:pt x="77" y="261"/>
                    </a:cubicBezTo>
                    <a:cubicBezTo>
                      <a:pt x="77" y="261"/>
                      <a:pt x="72" y="264"/>
                      <a:pt x="72" y="264"/>
                    </a:cubicBezTo>
                    <a:cubicBezTo>
                      <a:pt x="71" y="265"/>
                      <a:pt x="71" y="265"/>
                      <a:pt x="71" y="265"/>
                    </a:cubicBezTo>
                    <a:cubicBezTo>
                      <a:pt x="71" y="265"/>
                      <a:pt x="71" y="267"/>
                      <a:pt x="69" y="266"/>
                    </a:cubicBezTo>
                    <a:cubicBezTo>
                      <a:pt x="68" y="266"/>
                      <a:pt x="67" y="266"/>
                      <a:pt x="66" y="265"/>
                    </a:cubicBezTo>
                    <a:cubicBezTo>
                      <a:pt x="66" y="264"/>
                      <a:pt x="66" y="264"/>
                      <a:pt x="65" y="263"/>
                    </a:cubicBezTo>
                    <a:cubicBezTo>
                      <a:pt x="63" y="262"/>
                      <a:pt x="59" y="259"/>
                      <a:pt x="59" y="259"/>
                    </a:cubicBezTo>
                    <a:cubicBezTo>
                      <a:pt x="59" y="256"/>
                      <a:pt x="59" y="256"/>
                      <a:pt x="59" y="256"/>
                    </a:cubicBezTo>
                    <a:cubicBezTo>
                      <a:pt x="59" y="254"/>
                      <a:pt x="59" y="254"/>
                      <a:pt x="59" y="254"/>
                    </a:cubicBezTo>
                    <a:cubicBezTo>
                      <a:pt x="60" y="252"/>
                      <a:pt x="60" y="252"/>
                      <a:pt x="60" y="252"/>
                    </a:cubicBezTo>
                    <a:close/>
                    <a:moveTo>
                      <a:pt x="48" y="234"/>
                    </a:moveTo>
                    <a:cubicBezTo>
                      <a:pt x="48" y="234"/>
                      <a:pt x="48" y="234"/>
                      <a:pt x="48" y="234"/>
                    </a:cubicBezTo>
                    <a:cubicBezTo>
                      <a:pt x="45" y="230"/>
                      <a:pt x="45" y="230"/>
                      <a:pt x="45" y="230"/>
                    </a:cubicBezTo>
                    <a:cubicBezTo>
                      <a:pt x="43" y="234"/>
                      <a:pt x="43" y="234"/>
                      <a:pt x="43" y="234"/>
                    </a:cubicBezTo>
                    <a:cubicBezTo>
                      <a:pt x="42" y="238"/>
                      <a:pt x="42" y="238"/>
                      <a:pt x="42" y="238"/>
                    </a:cubicBezTo>
                    <a:cubicBezTo>
                      <a:pt x="45" y="240"/>
                      <a:pt x="45" y="240"/>
                      <a:pt x="45" y="240"/>
                    </a:cubicBezTo>
                    <a:cubicBezTo>
                      <a:pt x="46" y="240"/>
                      <a:pt x="46" y="240"/>
                      <a:pt x="46" y="240"/>
                    </a:cubicBezTo>
                    <a:cubicBezTo>
                      <a:pt x="48" y="237"/>
                      <a:pt x="48" y="237"/>
                      <a:pt x="48" y="237"/>
                    </a:cubicBezTo>
                    <a:cubicBezTo>
                      <a:pt x="50" y="240"/>
                      <a:pt x="50" y="240"/>
                      <a:pt x="50" y="240"/>
                    </a:cubicBezTo>
                    <a:cubicBezTo>
                      <a:pt x="52" y="244"/>
                      <a:pt x="52" y="244"/>
                      <a:pt x="52" y="244"/>
                    </a:cubicBezTo>
                    <a:cubicBezTo>
                      <a:pt x="52" y="244"/>
                      <a:pt x="54" y="242"/>
                      <a:pt x="55" y="241"/>
                    </a:cubicBezTo>
                    <a:cubicBezTo>
                      <a:pt x="56" y="241"/>
                      <a:pt x="60" y="244"/>
                      <a:pt x="60" y="244"/>
                    </a:cubicBezTo>
                    <a:cubicBezTo>
                      <a:pt x="60" y="244"/>
                      <a:pt x="64" y="242"/>
                      <a:pt x="65" y="242"/>
                    </a:cubicBezTo>
                    <a:cubicBezTo>
                      <a:pt x="66" y="242"/>
                      <a:pt x="63" y="239"/>
                      <a:pt x="63" y="239"/>
                    </a:cubicBezTo>
                    <a:cubicBezTo>
                      <a:pt x="60" y="236"/>
                      <a:pt x="60" y="236"/>
                      <a:pt x="60" y="236"/>
                    </a:cubicBezTo>
                    <a:cubicBezTo>
                      <a:pt x="58" y="234"/>
                      <a:pt x="58" y="234"/>
                      <a:pt x="58" y="234"/>
                    </a:cubicBezTo>
                    <a:cubicBezTo>
                      <a:pt x="54" y="232"/>
                      <a:pt x="54" y="232"/>
                      <a:pt x="54" y="232"/>
                    </a:cubicBezTo>
                    <a:cubicBezTo>
                      <a:pt x="54" y="231"/>
                      <a:pt x="54" y="231"/>
                      <a:pt x="54" y="231"/>
                    </a:cubicBezTo>
                    <a:cubicBezTo>
                      <a:pt x="55" y="229"/>
                      <a:pt x="55" y="229"/>
                      <a:pt x="55" y="229"/>
                    </a:cubicBezTo>
                    <a:cubicBezTo>
                      <a:pt x="55" y="229"/>
                      <a:pt x="55" y="231"/>
                      <a:pt x="57" y="230"/>
                    </a:cubicBezTo>
                    <a:cubicBezTo>
                      <a:pt x="59" y="230"/>
                      <a:pt x="59" y="230"/>
                      <a:pt x="59" y="229"/>
                    </a:cubicBezTo>
                    <a:cubicBezTo>
                      <a:pt x="60" y="229"/>
                      <a:pt x="59" y="228"/>
                      <a:pt x="59" y="228"/>
                    </a:cubicBezTo>
                    <a:cubicBezTo>
                      <a:pt x="56" y="226"/>
                      <a:pt x="56" y="226"/>
                      <a:pt x="56" y="226"/>
                    </a:cubicBezTo>
                    <a:cubicBezTo>
                      <a:pt x="57" y="223"/>
                      <a:pt x="57" y="223"/>
                      <a:pt x="57" y="223"/>
                    </a:cubicBezTo>
                    <a:cubicBezTo>
                      <a:pt x="54" y="221"/>
                      <a:pt x="54" y="221"/>
                      <a:pt x="54" y="221"/>
                    </a:cubicBezTo>
                    <a:cubicBezTo>
                      <a:pt x="53" y="224"/>
                      <a:pt x="53" y="224"/>
                      <a:pt x="53" y="224"/>
                    </a:cubicBezTo>
                    <a:cubicBezTo>
                      <a:pt x="50" y="223"/>
                      <a:pt x="50" y="223"/>
                      <a:pt x="50" y="223"/>
                    </a:cubicBezTo>
                    <a:cubicBezTo>
                      <a:pt x="50" y="223"/>
                      <a:pt x="49" y="225"/>
                      <a:pt x="49" y="225"/>
                    </a:cubicBezTo>
                    <a:cubicBezTo>
                      <a:pt x="49" y="226"/>
                      <a:pt x="50" y="229"/>
                      <a:pt x="50" y="229"/>
                    </a:cubicBezTo>
                    <a:cubicBezTo>
                      <a:pt x="48" y="234"/>
                      <a:pt x="48" y="234"/>
                      <a:pt x="48" y="234"/>
                    </a:cubicBezTo>
                    <a:close/>
                    <a:moveTo>
                      <a:pt x="11" y="161"/>
                    </a:moveTo>
                    <a:cubicBezTo>
                      <a:pt x="11" y="161"/>
                      <a:pt x="11" y="161"/>
                      <a:pt x="11" y="161"/>
                    </a:cubicBezTo>
                    <a:cubicBezTo>
                      <a:pt x="9" y="161"/>
                      <a:pt x="9" y="161"/>
                      <a:pt x="9" y="161"/>
                    </a:cubicBezTo>
                    <a:cubicBezTo>
                      <a:pt x="9" y="161"/>
                      <a:pt x="9" y="162"/>
                      <a:pt x="10" y="163"/>
                    </a:cubicBezTo>
                    <a:cubicBezTo>
                      <a:pt x="11" y="164"/>
                      <a:pt x="13" y="170"/>
                      <a:pt x="13" y="170"/>
                    </a:cubicBezTo>
                    <a:cubicBezTo>
                      <a:pt x="15" y="171"/>
                      <a:pt x="15" y="171"/>
                      <a:pt x="15" y="171"/>
                    </a:cubicBezTo>
                    <a:cubicBezTo>
                      <a:pt x="19" y="173"/>
                      <a:pt x="19" y="173"/>
                      <a:pt x="19" y="173"/>
                    </a:cubicBezTo>
                    <a:cubicBezTo>
                      <a:pt x="22" y="176"/>
                      <a:pt x="22" y="176"/>
                      <a:pt x="22" y="176"/>
                    </a:cubicBezTo>
                    <a:cubicBezTo>
                      <a:pt x="22" y="176"/>
                      <a:pt x="24" y="179"/>
                      <a:pt x="21" y="178"/>
                    </a:cubicBezTo>
                    <a:cubicBezTo>
                      <a:pt x="18" y="177"/>
                      <a:pt x="15" y="175"/>
                      <a:pt x="14" y="174"/>
                    </a:cubicBezTo>
                    <a:cubicBezTo>
                      <a:pt x="12" y="174"/>
                      <a:pt x="10" y="173"/>
                      <a:pt x="10" y="173"/>
                    </a:cubicBezTo>
                    <a:cubicBezTo>
                      <a:pt x="10" y="173"/>
                      <a:pt x="9" y="168"/>
                      <a:pt x="9" y="167"/>
                    </a:cubicBezTo>
                    <a:cubicBezTo>
                      <a:pt x="8" y="167"/>
                      <a:pt x="6" y="166"/>
                      <a:pt x="6" y="166"/>
                    </a:cubicBezTo>
                    <a:cubicBezTo>
                      <a:pt x="0" y="163"/>
                      <a:pt x="0" y="163"/>
                      <a:pt x="0" y="163"/>
                    </a:cubicBezTo>
                    <a:cubicBezTo>
                      <a:pt x="0" y="163"/>
                      <a:pt x="0" y="159"/>
                      <a:pt x="1" y="158"/>
                    </a:cubicBezTo>
                    <a:cubicBezTo>
                      <a:pt x="1" y="158"/>
                      <a:pt x="1" y="156"/>
                      <a:pt x="3" y="156"/>
                    </a:cubicBezTo>
                    <a:cubicBezTo>
                      <a:pt x="4" y="155"/>
                      <a:pt x="7" y="155"/>
                      <a:pt x="7" y="155"/>
                    </a:cubicBezTo>
                    <a:cubicBezTo>
                      <a:pt x="7" y="155"/>
                      <a:pt x="7" y="152"/>
                      <a:pt x="8" y="153"/>
                    </a:cubicBezTo>
                    <a:cubicBezTo>
                      <a:pt x="9" y="154"/>
                      <a:pt x="11" y="157"/>
                      <a:pt x="11" y="157"/>
                    </a:cubicBezTo>
                    <a:lnTo>
                      <a:pt x="11" y="161"/>
                    </a:lnTo>
                    <a:close/>
                  </a:path>
                </a:pathLst>
              </a:custGeom>
              <a:pattFill prst="dkDnDiag">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5" name="Freeform 223"/>
              <p:cNvSpPr>
                <a:spLocks noEditPoints="1"/>
              </p:cNvSpPr>
              <p:nvPr/>
            </p:nvSpPr>
            <p:spPr bwMode="auto">
              <a:xfrm>
                <a:off x="5477832" y="363798"/>
                <a:ext cx="722326" cy="1278502"/>
              </a:xfrm>
              <a:custGeom>
                <a:avLst/>
                <a:gdLst>
                  <a:gd name="T0" fmla="*/ 7 w 317"/>
                  <a:gd name="T1" fmla="*/ 80 h 578"/>
                  <a:gd name="T2" fmla="*/ 20 w 317"/>
                  <a:gd name="T3" fmla="*/ 69 h 578"/>
                  <a:gd name="T4" fmla="*/ 69 w 317"/>
                  <a:gd name="T5" fmla="*/ 84 h 578"/>
                  <a:gd name="T6" fmla="*/ 91 w 317"/>
                  <a:gd name="T7" fmla="*/ 90 h 578"/>
                  <a:gd name="T8" fmla="*/ 100 w 317"/>
                  <a:gd name="T9" fmla="*/ 68 h 578"/>
                  <a:gd name="T10" fmla="*/ 102 w 317"/>
                  <a:gd name="T11" fmla="*/ 13 h 578"/>
                  <a:gd name="T12" fmla="*/ 154 w 317"/>
                  <a:gd name="T13" fmla="*/ 12 h 578"/>
                  <a:gd name="T14" fmla="*/ 158 w 317"/>
                  <a:gd name="T15" fmla="*/ 43 h 578"/>
                  <a:gd name="T16" fmla="*/ 157 w 317"/>
                  <a:gd name="T17" fmla="*/ 78 h 578"/>
                  <a:gd name="T18" fmla="*/ 203 w 317"/>
                  <a:gd name="T19" fmla="*/ 116 h 578"/>
                  <a:gd name="T20" fmla="*/ 216 w 317"/>
                  <a:gd name="T21" fmla="*/ 184 h 578"/>
                  <a:gd name="T22" fmla="*/ 233 w 317"/>
                  <a:gd name="T23" fmla="*/ 227 h 578"/>
                  <a:gd name="T24" fmla="*/ 248 w 317"/>
                  <a:gd name="T25" fmla="*/ 263 h 578"/>
                  <a:gd name="T26" fmla="*/ 270 w 317"/>
                  <a:gd name="T27" fmla="*/ 292 h 578"/>
                  <a:gd name="T28" fmla="*/ 295 w 317"/>
                  <a:gd name="T29" fmla="*/ 333 h 578"/>
                  <a:gd name="T30" fmla="*/ 303 w 317"/>
                  <a:gd name="T31" fmla="*/ 407 h 578"/>
                  <a:gd name="T32" fmla="*/ 266 w 317"/>
                  <a:gd name="T33" fmla="*/ 493 h 578"/>
                  <a:gd name="T34" fmla="*/ 242 w 317"/>
                  <a:gd name="T35" fmla="*/ 508 h 578"/>
                  <a:gd name="T36" fmla="*/ 224 w 317"/>
                  <a:gd name="T37" fmla="*/ 519 h 578"/>
                  <a:gd name="T38" fmla="*/ 210 w 317"/>
                  <a:gd name="T39" fmla="*/ 527 h 578"/>
                  <a:gd name="T40" fmla="*/ 191 w 317"/>
                  <a:gd name="T41" fmla="*/ 544 h 578"/>
                  <a:gd name="T42" fmla="*/ 173 w 317"/>
                  <a:gd name="T43" fmla="*/ 551 h 578"/>
                  <a:gd name="T44" fmla="*/ 155 w 317"/>
                  <a:gd name="T45" fmla="*/ 561 h 578"/>
                  <a:gd name="T46" fmla="*/ 147 w 317"/>
                  <a:gd name="T47" fmla="*/ 567 h 578"/>
                  <a:gd name="T48" fmla="*/ 143 w 317"/>
                  <a:gd name="T49" fmla="*/ 560 h 578"/>
                  <a:gd name="T50" fmla="*/ 132 w 317"/>
                  <a:gd name="T51" fmla="*/ 561 h 578"/>
                  <a:gd name="T52" fmla="*/ 126 w 317"/>
                  <a:gd name="T53" fmla="*/ 559 h 578"/>
                  <a:gd name="T54" fmla="*/ 120 w 317"/>
                  <a:gd name="T55" fmla="*/ 552 h 578"/>
                  <a:gd name="T56" fmla="*/ 118 w 317"/>
                  <a:gd name="T57" fmla="*/ 542 h 578"/>
                  <a:gd name="T58" fmla="*/ 110 w 317"/>
                  <a:gd name="T59" fmla="*/ 541 h 578"/>
                  <a:gd name="T60" fmla="*/ 98 w 317"/>
                  <a:gd name="T61" fmla="*/ 540 h 578"/>
                  <a:gd name="T62" fmla="*/ 94 w 317"/>
                  <a:gd name="T63" fmla="*/ 529 h 578"/>
                  <a:gd name="T64" fmla="*/ 87 w 317"/>
                  <a:gd name="T65" fmla="*/ 521 h 578"/>
                  <a:gd name="T66" fmla="*/ 89 w 317"/>
                  <a:gd name="T67" fmla="*/ 502 h 578"/>
                  <a:gd name="T68" fmla="*/ 89 w 317"/>
                  <a:gd name="T69" fmla="*/ 485 h 578"/>
                  <a:gd name="T70" fmla="*/ 81 w 317"/>
                  <a:gd name="T71" fmla="*/ 459 h 578"/>
                  <a:gd name="T72" fmla="*/ 72 w 317"/>
                  <a:gd name="T73" fmla="*/ 430 h 578"/>
                  <a:gd name="T74" fmla="*/ 75 w 317"/>
                  <a:gd name="T75" fmla="*/ 399 h 578"/>
                  <a:gd name="T76" fmla="*/ 73 w 317"/>
                  <a:gd name="T77" fmla="*/ 393 h 578"/>
                  <a:gd name="T78" fmla="*/ 89 w 317"/>
                  <a:gd name="T79" fmla="*/ 386 h 578"/>
                  <a:gd name="T80" fmla="*/ 95 w 317"/>
                  <a:gd name="T81" fmla="*/ 365 h 578"/>
                  <a:gd name="T82" fmla="*/ 106 w 317"/>
                  <a:gd name="T83" fmla="*/ 351 h 578"/>
                  <a:gd name="T84" fmla="*/ 126 w 317"/>
                  <a:gd name="T85" fmla="*/ 306 h 578"/>
                  <a:gd name="T86" fmla="*/ 143 w 317"/>
                  <a:gd name="T87" fmla="*/ 280 h 578"/>
                  <a:gd name="T88" fmla="*/ 123 w 317"/>
                  <a:gd name="T89" fmla="*/ 248 h 578"/>
                  <a:gd name="T90" fmla="*/ 91 w 317"/>
                  <a:gd name="T91" fmla="*/ 217 h 578"/>
                  <a:gd name="T92" fmla="*/ 80 w 317"/>
                  <a:gd name="T93" fmla="*/ 167 h 578"/>
                  <a:gd name="T94" fmla="*/ 73 w 317"/>
                  <a:gd name="T95" fmla="*/ 132 h 578"/>
                  <a:gd name="T96" fmla="*/ 35 w 317"/>
                  <a:gd name="T97" fmla="*/ 109 h 578"/>
                  <a:gd name="T98" fmla="*/ 142 w 317"/>
                  <a:gd name="T99" fmla="*/ 570 h 578"/>
                  <a:gd name="T100" fmla="*/ 129 w 317"/>
                  <a:gd name="T101" fmla="*/ 570 h 578"/>
                  <a:gd name="T102" fmla="*/ 104 w 317"/>
                  <a:gd name="T103" fmla="*/ 557 h 578"/>
                  <a:gd name="T104" fmla="*/ 114 w 317"/>
                  <a:gd name="T105" fmla="*/ 553 h 578"/>
                  <a:gd name="T106" fmla="*/ 97 w 317"/>
                  <a:gd name="T107" fmla="*/ 556 h 578"/>
                  <a:gd name="T108" fmla="*/ 92 w 317"/>
                  <a:gd name="T109" fmla="*/ 544 h 578"/>
                  <a:gd name="T110" fmla="*/ 83 w 317"/>
                  <a:gd name="T111" fmla="*/ 558 h 578"/>
                  <a:gd name="T112" fmla="*/ 80 w 317"/>
                  <a:gd name="T113" fmla="*/ 563 h 578"/>
                  <a:gd name="T114" fmla="*/ 79 w 317"/>
                  <a:gd name="T115" fmla="*/ 570 h 578"/>
                  <a:gd name="T116" fmla="*/ 48 w 317"/>
                  <a:gd name="T117" fmla="*/ 577 h 578"/>
                  <a:gd name="T118" fmla="*/ 53 w 317"/>
                  <a:gd name="T119" fmla="*/ 558 h 578"/>
                  <a:gd name="T120" fmla="*/ 65 w 317"/>
                  <a:gd name="T121" fmla="*/ 573 h 578"/>
                  <a:gd name="T122" fmla="*/ 68 w 317"/>
                  <a:gd name="T123" fmla="*/ 561 h 578"/>
                  <a:gd name="T124" fmla="*/ 57 w 317"/>
                  <a:gd name="T125" fmla="*/ 55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578">
                    <a:moveTo>
                      <a:pt x="20" y="100"/>
                    </a:moveTo>
                    <a:cubicBezTo>
                      <a:pt x="17" y="95"/>
                      <a:pt x="17" y="95"/>
                      <a:pt x="17" y="95"/>
                    </a:cubicBezTo>
                    <a:cubicBezTo>
                      <a:pt x="13" y="93"/>
                      <a:pt x="13" y="93"/>
                      <a:pt x="13" y="93"/>
                    </a:cubicBezTo>
                    <a:cubicBezTo>
                      <a:pt x="8" y="91"/>
                      <a:pt x="8" y="91"/>
                      <a:pt x="8" y="91"/>
                    </a:cubicBezTo>
                    <a:cubicBezTo>
                      <a:pt x="8" y="87"/>
                      <a:pt x="8" y="87"/>
                      <a:pt x="8" y="87"/>
                    </a:cubicBezTo>
                    <a:cubicBezTo>
                      <a:pt x="1" y="83"/>
                      <a:pt x="1" y="83"/>
                      <a:pt x="1" y="83"/>
                    </a:cubicBezTo>
                    <a:cubicBezTo>
                      <a:pt x="1" y="83"/>
                      <a:pt x="0" y="81"/>
                      <a:pt x="1" y="81"/>
                    </a:cubicBezTo>
                    <a:cubicBezTo>
                      <a:pt x="2" y="80"/>
                      <a:pt x="6" y="80"/>
                      <a:pt x="7" y="80"/>
                    </a:cubicBezTo>
                    <a:cubicBezTo>
                      <a:pt x="7" y="79"/>
                      <a:pt x="7" y="79"/>
                      <a:pt x="7" y="79"/>
                    </a:cubicBezTo>
                    <a:cubicBezTo>
                      <a:pt x="8" y="79"/>
                      <a:pt x="8" y="79"/>
                      <a:pt x="8" y="79"/>
                    </a:cubicBezTo>
                    <a:cubicBezTo>
                      <a:pt x="9" y="79"/>
                      <a:pt x="9" y="78"/>
                      <a:pt x="9" y="78"/>
                    </a:cubicBezTo>
                    <a:cubicBezTo>
                      <a:pt x="9" y="78"/>
                      <a:pt x="6" y="72"/>
                      <a:pt x="8" y="69"/>
                    </a:cubicBezTo>
                    <a:cubicBezTo>
                      <a:pt x="8" y="68"/>
                      <a:pt x="8" y="68"/>
                      <a:pt x="8" y="68"/>
                    </a:cubicBezTo>
                    <a:cubicBezTo>
                      <a:pt x="8" y="68"/>
                      <a:pt x="8" y="68"/>
                      <a:pt x="8" y="68"/>
                    </a:cubicBezTo>
                    <a:cubicBezTo>
                      <a:pt x="10" y="66"/>
                      <a:pt x="14" y="66"/>
                      <a:pt x="16" y="68"/>
                    </a:cubicBezTo>
                    <a:cubicBezTo>
                      <a:pt x="20" y="69"/>
                      <a:pt x="20" y="69"/>
                      <a:pt x="20" y="69"/>
                    </a:cubicBezTo>
                    <a:cubicBezTo>
                      <a:pt x="27" y="77"/>
                      <a:pt x="27" y="77"/>
                      <a:pt x="27" y="77"/>
                    </a:cubicBezTo>
                    <a:cubicBezTo>
                      <a:pt x="33" y="84"/>
                      <a:pt x="33" y="84"/>
                      <a:pt x="33" y="84"/>
                    </a:cubicBezTo>
                    <a:cubicBezTo>
                      <a:pt x="33" y="84"/>
                      <a:pt x="42" y="91"/>
                      <a:pt x="44" y="92"/>
                    </a:cubicBezTo>
                    <a:cubicBezTo>
                      <a:pt x="46" y="93"/>
                      <a:pt x="57" y="95"/>
                      <a:pt x="58" y="96"/>
                    </a:cubicBezTo>
                    <a:cubicBezTo>
                      <a:pt x="61" y="92"/>
                      <a:pt x="61" y="92"/>
                      <a:pt x="61" y="92"/>
                    </a:cubicBezTo>
                    <a:cubicBezTo>
                      <a:pt x="65" y="89"/>
                      <a:pt x="65" y="89"/>
                      <a:pt x="65" y="89"/>
                    </a:cubicBezTo>
                    <a:cubicBezTo>
                      <a:pt x="64" y="87"/>
                      <a:pt x="64" y="87"/>
                      <a:pt x="64" y="87"/>
                    </a:cubicBezTo>
                    <a:cubicBezTo>
                      <a:pt x="69" y="84"/>
                      <a:pt x="69" y="84"/>
                      <a:pt x="69" y="84"/>
                    </a:cubicBezTo>
                    <a:cubicBezTo>
                      <a:pt x="73" y="87"/>
                      <a:pt x="73" y="87"/>
                      <a:pt x="73" y="87"/>
                    </a:cubicBezTo>
                    <a:cubicBezTo>
                      <a:pt x="83" y="89"/>
                      <a:pt x="83" y="89"/>
                      <a:pt x="83" y="89"/>
                    </a:cubicBezTo>
                    <a:cubicBezTo>
                      <a:pt x="87" y="92"/>
                      <a:pt x="87" y="92"/>
                      <a:pt x="87" y="92"/>
                    </a:cubicBezTo>
                    <a:cubicBezTo>
                      <a:pt x="87" y="92"/>
                      <a:pt x="88" y="92"/>
                      <a:pt x="89" y="91"/>
                    </a:cubicBezTo>
                    <a:cubicBezTo>
                      <a:pt x="89" y="91"/>
                      <a:pt x="89" y="91"/>
                      <a:pt x="89" y="91"/>
                    </a:cubicBezTo>
                    <a:cubicBezTo>
                      <a:pt x="90" y="91"/>
                      <a:pt x="90" y="91"/>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89"/>
                      <a:pt x="91" y="89"/>
                      <a:pt x="91" y="89"/>
                    </a:cubicBezTo>
                    <a:cubicBezTo>
                      <a:pt x="91" y="88"/>
                      <a:pt x="91" y="82"/>
                      <a:pt x="91" y="82"/>
                    </a:cubicBezTo>
                    <a:cubicBezTo>
                      <a:pt x="91" y="82"/>
                      <a:pt x="88" y="80"/>
                      <a:pt x="91" y="78"/>
                    </a:cubicBezTo>
                    <a:cubicBezTo>
                      <a:pt x="94" y="75"/>
                      <a:pt x="98" y="72"/>
                      <a:pt x="98" y="72"/>
                    </a:cubicBezTo>
                    <a:cubicBezTo>
                      <a:pt x="98" y="72"/>
                      <a:pt x="100" y="71"/>
                      <a:pt x="100" y="68"/>
                    </a:cubicBezTo>
                    <a:cubicBezTo>
                      <a:pt x="100" y="65"/>
                      <a:pt x="98" y="57"/>
                      <a:pt x="98" y="57"/>
                    </a:cubicBezTo>
                    <a:cubicBezTo>
                      <a:pt x="98" y="57"/>
                      <a:pt x="96" y="52"/>
                      <a:pt x="96" y="50"/>
                    </a:cubicBezTo>
                    <a:cubicBezTo>
                      <a:pt x="98" y="38"/>
                      <a:pt x="93" y="29"/>
                      <a:pt x="96" y="28"/>
                    </a:cubicBezTo>
                    <a:cubicBezTo>
                      <a:pt x="96" y="28"/>
                      <a:pt x="96" y="28"/>
                      <a:pt x="96" y="28"/>
                    </a:cubicBezTo>
                    <a:cubicBezTo>
                      <a:pt x="98" y="27"/>
                      <a:pt x="98" y="27"/>
                      <a:pt x="98" y="27"/>
                    </a:cubicBezTo>
                    <a:cubicBezTo>
                      <a:pt x="101" y="25"/>
                      <a:pt x="101" y="25"/>
                      <a:pt x="101" y="25"/>
                    </a:cubicBezTo>
                    <a:cubicBezTo>
                      <a:pt x="101" y="25"/>
                      <a:pt x="101" y="24"/>
                      <a:pt x="101" y="24"/>
                    </a:cubicBezTo>
                    <a:cubicBezTo>
                      <a:pt x="101" y="19"/>
                      <a:pt x="95" y="14"/>
                      <a:pt x="102" y="13"/>
                    </a:cubicBezTo>
                    <a:cubicBezTo>
                      <a:pt x="105" y="11"/>
                      <a:pt x="105" y="11"/>
                      <a:pt x="105" y="11"/>
                    </a:cubicBezTo>
                    <a:cubicBezTo>
                      <a:pt x="114" y="11"/>
                      <a:pt x="114" y="11"/>
                      <a:pt x="114" y="11"/>
                    </a:cubicBezTo>
                    <a:cubicBezTo>
                      <a:pt x="116" y="5"/>
                      <a:pt x="116" y="5"/>
                      <a:pt x="116" y="5"/>
                    </a:cubicBezTo>
                    <a:cubicBezTo>
                      <a:pt x="120" y="1"/>
                      <a:pt x="120" y="1"/>
                      <a:pt x="120" y="1"/>
                    </a:cubicBezTo>
                    <a:cubicBezTo>
                      <a:pt x="123" y="1"/>
                      <a:pt x="127" y="0"/>
                      <a:pt x="129" y="1"/>
                    </a:cubicBezTo>
                    <a:cubicBezTo>
                      <a:pt x="131" y="4"/>
                      <a:pt x="131" y="6"/>
                      <a:pt x="135" y="7"/>
                    </a:cubicBezTo>
                    <a:cubicBezTo>
                      <a:pt x="147" y="11"/>
                      <a:pt x="147" y="11"/>
                      <a:pt x="147" y="11"/>
                    </a:cubicBezTo>
                    <a:cubicBezTo>
                      <a:pt x="154" y="12"/>
                      <a:pt x="154" y="12"/>
                      <a:pt x="154" y="12"/>
                    </a:cubicBezTo>
                    <a:cubicBezTo>
                      <a:pt x="156" y="14"/>
                      <a:pt x="156" y="14"/>
                      <a:pt x="156" y="14"/>
                    </a:cubicBezTo>
                    <a:cubicBezTo>
                      <a:pt x="156" y="14"/>
                      <a:pt x="156" y="14"/>
                      <a:pt x="156" y="14"/>
                    </a:cubicBezTo>
                    <a:cubicBezTo>
                      <a:pt x="156" y="16"/>
                      <a:pt x="156" y="18"/>
                      <a:pt x="157" y="19"/>
                    </a:cubicBezTo>
                    <a:cubicBezTo>
                      <a:pt x="157" y="21"/>
                      <a:pt x="158" y="24"/>
                      <a:pt x="158" y="24"/>
                    </a:cubicBezTo>
                    <a:cubicBezTo>
                      <a:pt x="158" y="24"/>
                      <a:pt x="157" y="27"/>
                      <a:pt x="157" y="29"/>
                    </a:cubicBezTo>
                    <a:cubicBezTo>
                      <a:pt x="156" y="30"/>
                      <a:pt x="156" y="33"/>
                      <a:pt x="156" y="34"/>
                    </a:cubicBezTo>
                    <a:cubicBezTo>
                      <a:pt x="156" y="35"/>
                      <a:pt x="156" y="36"/>
                      <a:pt x="156" y="37"/>
                    </a:cubicBezTo>
                    <a:cubicBezTo>
                      <a:pt x="156" y="39"/>
                      <a:pt x="157" y="42"/>
                      <a:pt x="158" y="43"/>
                    </a:cubicBezTo>
                    <a:cubicBezTo>
                      <a:pt x="158" y="44"/>
                      <a:pt x="163" y="47"/>
                      <a:pt x="163" y="47"/>
                    </a:cubicBezTo>
                    <a:cubicBezTo>
                      <a:pt x="163" y="47"/>
                      <a:pt x="163" y="48"/>
                      <a:pt x="158" y="52"/>
                    </a:cubicBezTo>
                    <a:cubicBezTo>
                      <a:pt x="154" y="57"/>
                      <a:pt x="154" y="57"/>
                      <a:pt x="154" y="57"/>
                    </a:cubicBezTo>
                    <a:cubicBezTo>
                      <a:pt x="161" y="59"/>
                      <a:pt x="161" y="59"/>
                      <a:pt x="161" y="59"/>
                    </a:cubicBezTo>
                    <a:cubicBezTo>
                      <a:pt x="161" y="64"/>
                      <a:pt x="161" y="64"/>
                      <a:pt x="161" y="64"/>
                    </a:cubicBezTo>
                    <a:cubicBezTo>
                      <a:pt x="161" y="68"/>
                      <a:pt x="161" y="68"/>
                      <a:pt x="161" y="68"/>
                    </a:cubicBezTo>
                    <a:cubicBezTo>
                      <a:pt x="160" y="74"/>
                      <a:pt x="160" y="74"/>
                      <a:pt x="160" y="74"/>
                    </a:cubicBezTo>
                    <a:cubicBezTo>
                      <a:pt x="157" y="78"/>
                      <a:pt x="157" y="78"/>
                      <a:pt x="157" y="78"/>
                    </a:cubicBezTo>
                    <a:cubicBezTo>
                      <a:pt x="161" y="84"/>
                      <a:pt x="161" y="84"/>
                      <a:pt x="161" y="84"/>
                    </a:cubicBezTo>
                    <a:cubicBezTo>
                      <a:pt x="166" y="92"/>
                      <a:pt x="166" y="92"/>
                      <a:pt x="166" y="92"/>
                    </a:cubicBezTo>
                    <a:cubicBezTo>
                      <a:pt x="173" y="96"/>
                      <a:pt x="173" y="96"/>
                      <a:pt x="173" y="96"/>
                    </a:cubicBezTo>
                    <a:cubicBezTo>
                      <a:pt x="173" y="96"/>
                      <a:pt x="174" y="95"/>
                      <a:pt x="181" y="96"/>
                    </a:cubicBezTo>
                    <a:cubicBezTo>
                      <a:pt x="188" y="98"/>
                      <a:pt x="190" y="104"/>
                      <a:pt x="190" y="104"/>
                    </a:cubicBezTo>
                    <a:cubicBezTo>
                      <a:pt x="194" y="109"/>
                      <a:pt x="194" y="109"/>
                      <a:pt x="194" y="109"/>
                    </a:cubicBezTo>
                    <a:cubicBezTo>
                      <a:pt x="200" y="113"/>
                      <a:pt x="200" y="113"/>
                      <a:pt x="200" y="113"/>
                    </a:cubicBezTo>
                    <a:cubicBezTo>
                      <a:pt x="203" y="116"/>
                      <a:pt x="203" y="116"/>
                      <a:pt x="203" y="116"/>
                    </a:cubicBezTo>
                    <a:cubicBezTo>
                      <a:pt x="202" y="125"/>
                      <a:pt x="202" y="125"/>
                      <a:pt x="202" y="125"/>
                    </a:cubicBezTo>
                    <a:cubicBezTo>
                      <a:pt x="202" y="125"/>
                      <a:pt x="199" y="130"/>
                      <a:pt x="200" y="134"/>
                    </a:cubicBezTo>
                    <a:cubicBezTo>
                      <a:pt x="200" y="139"/>
                      <a:pt x="197" y="146"/>
                      <a:pt x="197" y="148"/>
                    </a:cubicBezTo>
                    <a:cubicBezTo>
                      <a:pt x="197" y="149"/>
                      <a:pt x="195" y="157"/>
                      <a:pt x="195" y="157"/>
                    </a:cubicBezTo>
                    <a:cubicBezTo>
                      <a:pt x="198" y="164"/>
                      <a:pt x="198" y="164"/>
                      <a:pt x="198" y="164"/>
                    </a:cubicBezTo>
                    <a:cubicBezTo>
                      <a:pt x="202" y="168"/>
                      <a:pt x="202" y="168"/>
                      <a:pt x="202" y="168"/>
                    </a:cubicBezTo>
                    <a:cubicBezTo>
                      <a:pt x="208" y="175"/>
                      <a:pt x="208" y="175"/>
                      <a:pt x="208" y="175"/>
                    </a:cubicBezTo>
                    <a:cubicBezTo>
                      <a:pt x="216" y="184"/>
                      <a:pt x="216" y="184"/>
                      <a:pt x="216" y="184"/>
                    </a:cubicBezTo>
                    <a:cubicBezTo>
                      <a:pt x="219" y="191"/>
                      <a:pt x="219" y="191"/>
                      <a:pt x="219" y="191"/>
                    </a:cubicBezTo>
                    <a:cubicBezTo>
                      <a:pt x="219" y="191"/>
                      <a:pt x="227" y="196"/>
                      <a:pt x="227" y="197"/>
                    </a:cubicBezTo>
                    <a:cubicBezTo>
                      <a:pt x="227" y="198"/>
                      <a:pt x="230" y="203"/>
                      <a:pt x="230" y="203"/>
                    </a:cubicBezTo>
                    <a:cubicBezTo>
                      <a:pt x="234" y="210"/>
                      <a:pt x="234" y="210"/>
                      <a:pt x="234" y="210"/>
                    </a:cubicBezTo>
                    <a:cubicBezTo>
                      <a:pt x="233" y="215"/>
                      <a:pt x="233" y="215"/>
                      <a:pt x="233" y="215"/>
                    </a:cubicBezTo>
                    <a:cubicBezTo>
                      <a:pt x="230" y="220"/>
                      <a:pt x="230" y="220"/>
                      <a:pt x="230" y="220"/>
                    </a:cubicBezTo>
                    <a:cubicBezTo>
                      <a:pt x="230" y="223"/>
                      <a:pt x="230" y="223"/>
                      <a:pt x="230" y="223"/>
                    </a:cubicBezTo>
                    <a:cubicBezTo>
                      <a:pt x="233" y="227"/>
                      <a:pt x="233" y="227"/>
                      <a:pt x="233" y="227"/>
                    </a:cubicBezTo>
                    <a:cubicBezTo>
                      <a:pt x="232" y="231"/>
                      <a:pt x="232" y="231"/>
                      <a:pt x="232" y="231"/>
                    </a:cubicBezTo>
                    <a:cubicBezTo>
                      <a:pt x="235" y="237"/>
                      <a:pt x="235" y="237"/>
                      <a:pt x="235" y="237"/>
                    </a:cubicBezTo>
                    <a:cubicBezTo>
                      <a:pt x="233" y="241"/>
                      <a:pt x="233" y="241"/>
                      <a:pt x="233" y="241"/>
                    </a:cubicBezTo>
                    <a:cubicBezTo>
                      <a:pt x="238" y="243"/>
                      <a:pt x="238" y="243"/>
                      <a:pt x="238" y="243"/>
                    </a:cubicBezTo>
                    <a:cubicBezTo>
                      <a:pt x="238" y="243"/>
                      <a:pt x="239" y="244"/>
                      <a:pt x="238" y="246"/>
                    </a:cubicBezTo>
                    <a:cubicBezTo>
                      <a:pt x="237" y="247"/>
                      <a:pt x="236" y="254"/>
                      <a:pt x="236" y="254"/>
                    </a:cubicBezTo>
                    <a:cubicBezTo>
                      <a:pt x="241" y="262"/>
                      <a:pt x="241" y="262"/>
                      <a:pt x="241" y="262"/>
                    </a:cubicBezTo>
                    <a:cubicBezTo>
                      <a:pt x="248" y="263"/>
                      <a:pt x="248" y="263"/>
                      <a:pt x="248" y="263"/>
                    </a:cubicBezTo>
                    <a:cubicBezTo>
                      <a:pt x="248" y="263"/>
                      <a:pt x="252" y="263"/>
                      <a:pt x="252" y="264"/>
                    </a:cubicBezTo>
                    <a:cubicBezTo>
                      <a:pt x="253" y="265"/>
                      <a:pt x="254" y="268"/>
                      <a:pt x="254" y="268"/>
                    </a:cubicBezTo>
                    <a:cubicBezTo>
                      <a:pt x="251" y="274"/>
                      <a:pt x="251" y="274"/>
                      <a:pt x="251" y="274"/>
                    </a:cubicBezTo>
                    <a:cubicBezTo>
                      <a:pt x="251" y="274"/>
                      <a:pt x="252" y="277"/>
                      <a:pt x="255" y="279"/>
                    </a:cubicBezTo>
                    <a:cubicBezTo>
                      <a:pt x="257" y="280"/>
                      <a:pt x="259" y="280"/>
                      <a:pt x="259" y="282"/>
                    </a:cubicBezTo>
                    <a:cubicBezTo>
                      <a:pt x="260" y="284"/>
                      <a:pt x="260" y="287"/>
                      <a:pt x="261" y="286"/>
                    </a:cubicBezTo>
                    <a:cubicBezTo>
                      <a:pt x="263" y="286"/>
                      <a:pt x="267" y="287"/>
                      <a:pt x="267" y="287"/>
                    </a:cubicBezTo>
                    <a:cubicBezTo>
                      <a:pt x="270" y="292"/>
                      <a:pt x="270" y="292"/>
                      <a:pt x="270" y="292"/>
                    </a:cubicBezTo>
                    <a:cubicBezTo>
                      <a:pt x="272" y="296"/>
                      <a:pt x="272" y="296"/>
                      <a:pt x="272" y="296"/>
                    </a:cubicBezTo>
                    <a:cubicBezTo>
                      <a:pt x="272" y="296"/>
                      <a:pt x="272" y="299"/>
                      <a:pt x="272" y="300"/>
                    </a:cubicBezTo>
                    <a:cubicBezTo>
                      <a:pt x="272" y="302"/>
                      <a:pt x="271" y="308"/>
                      <a:pt x="271" y="308"/>
                    </a:cubicBezTo>
                    <a:cubicBezTo>
                      <a:pt x="266" y="316"/>
                      <a:pt x="266" y="316"/>
                      <a:pt x="266" y="316"/>
                    </a:cubicBezTo>
                    <a:cubicBezTo>
                      <a:pt x="266" y="316"/>
                      <a:pt x="270" y="321"/>
                      <a:pt x="273" y="323"/>
                    </a:cubicBezTo>
                    <a:cubicBezTo>
                      <a:pt x="276" y="325"/>
                      <a:pt x="280" y="328"/>
                      <a:pt x="281" y="328"/>
                    </a:cubicBezTo>
                    <a:cubicBezTo>
                      <a:pt x="282" y="328"/>
                      <a:pt x="287" y="329"/>
                      <a:pt x="289" y="330"/>
                    </a:cubicBezTo>
                    <a:cubicBezTo>
                      <a:pt x="290" y="330"/>
                      <a:pt x="294" y="332"/>
                      <a:pt x="295" y="333"/>
                    </a:cubicBezTo>
                    <a:cubicBezTo>
                      <a:pt x="296" y="334"/>
                      <a:pt x="303" y="338"/>
                      <a:pt x="303" y="338"/>
                    </a:cubicBezTo>
                    <a:cubicBezTo>
                      <a:pt x="309" y="341"/>
                      <a:pt x="309" y="341"/>
                      <a:pt x="309" y="341"/>
                    </a:cubicBezTo>
                    <a:cubicBezTo>
                      <a:pt x="315" y="346"/>
                      <a:pt x="315" y="346"/>
                      <a:pt x="315" y="346"/>
                    </a:cubicBezTo>
                    <a:cubicBezTo>
                      <a:pt x="317" y="358"/>
                      <a:pt x="317" y="358"/>
                      <a:pt x="317" y="358"/>
                    </a:cubicBezTo>
                    <a:cubicBezTo>
                      <a:pt x="317" y="358"/>
                      <a:pt x="315" y="376"/>
                      <a:pt x="314" y="378"/>
                    </a:cubicBezTo>
                    <a:cubicBezTo>
                      <a:pt x="314" y="380"/>
                      <a:pt x="311" y="389"/>
                      <a:pt x="310" y="390"/>
                    </a:cubicBezTo>
                    <a:cubicBezTo>
                      <a:pt x="308" y="391"/>
                      <a:pt x="306" y="392"/>
                      <a:pt x="306" y="394"/>
                    </a:cubicBezTo>
                    <a:cubicBezTo>
                      <a:pt x="306" y="396"/>
                      <a:pt x="303" y="407"/>
                      <a:pt x="303" y="407"/>
                    </a:cubicBezTo>
                    <a:cubicBezTo>
                      <a:pt x="303" y="407"/>
                      <a:pt x="300" y="414"/>
                      <a:pt x="300" y="416"/>
                    </a:cubicBezTo>
                    <a:cubicBezTo>
                      <a:pt x="300" y="418"/>
                      <a:pt x="297" y="424"/>
                      <a:pt x="297" y="426"/>
                    </a:cubicBezTo>
                    <a:cubicBezTo>
                      <a:pt x="296" y="427"/>
                      <a:pt x="294" y="435"/>
                      <a:pt x="294" y="435"/>
                    </a:cubicBezTo>
                    <a:cubicBezTo>
                      <a:pt x="281" y="461"/>
                      <a:pt x="281" y="461"/>
                      <a:pt x="281" y="461"/>
                    </a:cubicBezTo>
                    <a:cubicBezTo>
                      <a:pt x="278" y="471"/>
                      <a:pt x="278" y="471"/>
                      <a:pt x="278" y="471"/>
                    </a:cubicBezTo>
                    <a:cubicBezTo>
                      <a:pt x="278" y="471"/>
                      <a:pt x="275" y="472"/>
                      <a:pt x="274" y="474"/>
                    </a:cubicBezTo>
                    <a:cubicBezTo>
                      <a:pt x="273" y="477"/>
                      <a:pt x="272" y="479"/>
                      <a:pt x="271" y="482"/>
                    </a:cubicBezTo>
                    <a:cubicBezTo>
                      <a:pt x="271" y="484"/>
                      <a:pt x="266" y="493"/>
                      <a:pt x="266" y="493"/>
                    </a:cubicBezTo>
                    <a:cubicBezTo>
                      <a:pt x="264" y="498"/>
                      <a:pt x="264" y="498"/>
                      <a:pt x="264" y="498"/>
                    </a:cubicBezTo>
                    <a:cubicBezTo>
                      <a:pt x="260" y="503"/>
                      <a:pt x="260" y="503"/>
                      <a:pt x="260" y="503"/>
                    </a:cubicBezTo>
                    <a:cubicBezTo>
                      <a:pt x="260" y="503"/>
                      <a:pt x="257" y="505"/>
                      <a:pt x="257" y="505"/>
                    </a:cubicBezTo>
                    <a:cubicBezTo>
                      <a:pt x="257" y="505"/>
                      <a:pt x="255" y="505"/>
                      <a:pt x="255" y="505"/>
                    </a:cubicBezTo>
                    <a:cubicBezTo>
                      <a:pt x="250" y="505"/>
                      <a:pt x="250" y="505"/>
                      <a:pt x="250" y="505"/>
                    </a:cubicBezTo>
                    <a:cubicBezTo>
                      <a:pt x="247" y="503"/>
                      <a:pt x="247" y="503"/>
                      <a:pt x="247" y="503"/>
                    </a:cubicBezTo>
                    <a:cubicBezTo>
                      <a:pt x="247" y="503"/>
                      <a:pt x="244" y="505"/>
                      <a:pt x="244" y="505"/>
                    </a:cubicBezTo>
                    <a:cubicBezTo>
                      <a:pt x="244" y="506"/>
                      <a:pt x="242" y="507"/>
                      <a:pt x="242" y="508"/>
                    </a:cubicBezTo>
                    <a:cubicBezTo>
                      <a:pt x="242" y="508"/>
                      <a:pt x="241" y="510"/>
                      <a:pt x="240" y="510"/>
                    </a:cubicBezTo>
                    <a:cubicBezTo>
                      <a:pt x="239" y="511"/>
                      <a:pt x="238" y="512"/>
                      <a:pt x="237" y="512"/>
                    </a:cubicBezTo>
                    <a:cubicBezTo>
                      <a:pt x="237" y="513"/>
                      <a:pt x="235" y="513"/>
                      <a:pt x="235" y="513"/>
                    </a:cubicBezTo>
                    <a:cubicBezTo>
                      <a:pt x="235" y="513"/>
                      <a:pt x="235" y="514"/>
                      <a:pt x="234" y="515"/>
                    </a:cubicBezTo>
                    <a:cubicBezTo>
                      <a:pt x="234" y="515"/>
                      <a:pt x="231" y="515"/>
                      <a:pt x="230" y="514"/>
                    </a:cubicBezTo>
                    <a:cubicBezTo>
                      <a:pt x="229" y="513"/>
                      <a:pt x="227" y="512"/>
                      <a:pt x="228" y="512"/>
                    </a:cubicBezTo>
                    <a:cubicBezTo>
                      <a:pt x="228" y="513"/>
                      <a:pt x="227" y="515"/>
                      <a:pt x="227" y="515"/>
                    </a:cubicBezTo>
                    <a:cubicBezTo>
                      <a:pt x="227" y="516"/>
                      <a:pt x="225" y="519"/>
                      <a:pt x="224" y="519"/>
                    </a:cubicBezTo>
                    <a:cubicBezTo>
                      <a:pt x="223" y="519"/>
                      <a:pt x="221" y="518"/>
                      <a:pt x="220" y="517"/>
                    </a:cubicBezTo>
                    <a:cubicBezTo>
                      <a:pt x="219" y="517"/>
                      <a:pt x="218" y="517"/>
                      <a:pt x="218" y="517"/>
                    </a:cubicBezTo>
                    <a:cubicBezTo>
                      <a:pt x="218" y="518"/>
                      <a:pt x="218" y="521"/>
                      <a:pt x="218" y="522"/>
                    </a:cubicBezTo>
                    <a:cubicBezTo>
                      <a:pt x="218" y="522"/>
                      <a:pt x="218" y="523"/>
                      <a:pt x="218" y="524"/>
                    </a:cubicBezTo>
                    <a:cubicBezTo>
                      <a:pt x="217" y="524"/>
                      <a:pt x="215" y="525"/>
                      <a:pt x="215" y="525"/>
                    </a:cubicBezTo>
                    <a:cubicBezTo>
                      <a:pt x="215" y="525"/>
                      <a:pt x="216" y="527"/>
                      <a:pt x="215" y="527"/>
                    </a:cubicBezTo>
                    <a:cubicBezTo>
                      <a:pt x="214" y="528"/>
                      <a:pt x="213" y="529"/>
                      <a:pt x="212" y="529"/>
                    </a:cubicBezTo>
                    <a:cubicBezTo>
                      <a:pt x="212" y="528"/>
                      <a:pt x="210" y="527"/>
                      <a:pt x="210" y="527"/>
                    </a:cubicBezTo>
                    <a:cubicBezTo>
                      <a:pt x="209" y="528"/>
                      <a:pt x="208" y="530"/>
                      <a:pt x="208" y="530"/>
                    </a:cubicBezTo>
                    <a:cubicBezTo>
                      <a:pt x="208" y="531"/>
                      <a:pt x="207" y="532"/>
                      <a:pt x="207" y="532"/>
                    </a:cubicBezTo>
                    <a:cubicBezTo>
                      <a:pt x="207" y="532"/>
                      <a:pt x="200" y="540"/>
                      <a:pt x="200" y="540"/>
                    </a:cubicBezTo>
                    <a:cubicBezTo>
                      <a:pt x="199" y="540"/>
                      <a:pt x="197" y="537"/>
                      <a:pt x="197" y="537"/>
                    </a:cubicBezTo>
                    <a:cubicBezTo>
                      <a:pt x="197" y="538"/>
                      <a:pt x="197" y="540"/>
                      <a:pt x="197" y="540"/>
                    </a:cubicBezTo>
                    <a:cubicBezTo>
                      <a:pt x="196" y="541"/>
                      <a:pt x="194" y="542"/>
                      <a:pt x="194" y="542"/>
                    </a:cubicBezTo>
                    <a:cubicBezTo>
                      <a:pt x="194" y="543"/>
                      <a:pt x="193" y="542"/>
                      <a:pt x="192" y="542"/>
                    </a:cubicBezTo>
                    <a:cubicBezTo>
                      <a:pt x="192" y="543"/>
                      <a:pt x="191" y="543"/>
                      <a:pt x="191" y="544"/>
                    </a:cubicBezTo>
                    <a:cubicBezTo>
                      <a:pt x="191" y="545"/>
                      <a:pt x="190" y="546"/>
                      <a:pt x="190" y="546"/>
                    </a:cubicBezTo>
                    <a:cubicBezTo>
                      <a:pt x="190" y="546"/>
                      <a:pt x="188" y="547"/>
                      <a:pt x="188" y="548"/>
                    </a:cubicBezTo>
                    <a:cubicBezTo>
                      <a:pt x="187" y="549"/>
                      <a:pt x="185" y="550"/>
                      <a:pt x="185" y="550"/>
                    </a:cubicBezTo>
                    <a:cubicBezTo>
                      <a:pt x="185" y="550"/>
                      <a:pt x="184" y="551"/>
                      <a:pt x="183" y="550"/>
                    </a:cubicBezTo>
                    <a:cubicBezTo>
                      <a:pt x="182" y="550"/>
                      <a:pt x="180" y="547"/>
                      <a:pt x="180" y="547"/>
                    </a:cubicBezTo>
                    <a:cubicBezTo>
                      <a:pt x="180" y="547"/>
                      <a:pt x="178" y="547"/>
                      <a:pt x="178" y="548"/>
                    </a:cubicBezTo>
                    <a:cubicBezTo>
                      <a:pt x="177" y="549"/>
                      <a:pt x="177" y="550"/>
                      <a:pt x="176" y="550"/>
                    </a:cubicBezTo>
                    <a:cubicBezTo>
                      <a:pt x="175" y="551"/>
                      <a:pt x="174" y="551"/>
                      <a:pt x="173" y="551"/>
                    </a:cubicBezTo>
                    <a:cubicBezTo>
                      <a:pt x="172" y="552"/>
                      <a:pt x="170" y="552"/>
                      <a:pt x="170" y="553"/>
                    </a:cubicBezTo>
                    <a:cubicBezTo>
                      <a:pt x="169" y="553"/>
                      <a:pt x="168" y="555"/>
                      <a:pt x="168" y="556"/>
                    </a:cubicBezTo>
                    <a:cubicBezTo>
                      <a:pt x="168" y="557"/>
                      <a:pt x="170" y="557"/>
                      <a:pt x="168" y="557"/>
                    </a:cubicBezTo>
                    <a:cubicBezTo>
                      <a:pt x="166" y="558"/>
                      <a:pt x="163" y="558"/>
                      <a:pt x="163" y="558"/>
                    </a:cubicBezTo>
                    <a:cubicBezTo>
                      <a:pt x="163" y="558"/>
                      <a:pt x="161" y="559"/>
                      <a:pt x="161" y="560"/>
                    </a:cubicBezTo>
                    <a:cubicBezTo>
                      <a:pt x="160" y="561"/>
                      <a:pt x="161" y="561"/>
                      <a:pt x="159" y="562"/>
                    </a:cubicBezTo>
                    <a:cubicBezTo>
                      <a:pt x="158" y="562"/>
                      <a:pt x="157" y="563"/>
                      <a:pt x="157" y="563"/>
                    </a:cubicBezTo>
                    <a:cubicBezTo>
                      <a:pt x="155" y="561"/>
                      <a:pt x="155" y="561"/>
                      <a:pt x="155" y="561"/>
                    </a:cubicBezTo>
                    <a:cubicBezTo>
                      <a:pt x="156" y="559"/>
                      <a:pt x="156" y="559"/>
                      <a:pt x="156" y="559"/>
                    </a:cubicBezTo>
                    <a:cubicBezTo>
                      <a:pt x="156" y="559"/>
                      <a:pt x="155" y="557"/>
                      <a:pt x="155" y="558"/>
                    </a:cubicBezTo>
                    <a:cubicBezTo>
                      <a:pt x="154" y="560"/>
                      <a:pt x="155" y="561"/>
                      <a:pt x="155" y="561"/>
                    </a:cubicBezTo>
                    <a:cubicBezTo>
                      <a:pt x="155" y="561"/>
                      <a:pt x="154" y="561"/>
                      <a:pt x="154" y="562"/>
                    </a:cubicBezTo>
                    <a:cubicBezTo>
                      <a:pt x="153" y="563"/>
                      <a:pt x="154" y="563"/>
                      <a:pt x="153" y="564"/>
                    </a:cubicBezTo>
                    <a:cubicBezTo>
                      <a:pt x="153" y="565"/>
                      <a:pt x="152" y="566"/>
                      <a:pt x="151" y="566"/>
                    </a:cubicBezTo>
                    <a:cubicBezTo>
                      <a:pt x="151" y="567"/>
                      <a:pt x="150" y="567"/>
                      <a:pt x="149" y="567"/>
                    </a:cubicBezTo>
                    <a:cubicBezTo>
                      <a:pt x="149" y="567"/>
                      <a:pt x="147" y="567"/>
                      <a:pt x="147" y="567"/>
                    </a:cubicBezTo>
                    <a:cubicBezTo>
                      <a:pt x="146" y="567"/>
                      <a:pt x="145" y="566"/>
                      <a:pt x="146" y="566"/>
                    </a:cubicBezTo>
                    <a:cubicBezTo>
                      <a:pt x="146" y="566"/>
                      <a:pt x="148" y="565"/>
                      <a:pt x="148" y="565"/>
                    </a:cubicBezTo>
                    <a:cubicBezTo>
                      <a:pt x="148" y="565"/>
                      <a:pt x="149" y="564"/>
                      <a:pt x="148" y="564"/>
                    </a:cubicBezTo>
                    <a:cubicBezTo>
                      <a:pt x="147" y="563"/>
                      <a:pt x="146" y="562"/>
                      <a:pt x="146" y="562"/>
                    </a:cubicBezTo>
                    <a:cubicBezTo>
                      <a:pt x="146" y="562"/>
                      <a:pt x="147" y="563"/>
                      <a:pt x="144" y="563"/>
                    </a:cubicBezTo>
                    <a:cubicBezTo>
                      <a:pt x="142" y="564"/>
                      <a:pt x="141" y="564"/>
                      <a:pt x="141" y="563"/>
                    </a:cubicBezTo>
                    <a:cubicBezTo>
                      <a:pt x="141" y="563"/>
                      <a:pt x="139" y="563"/>
                      <a:pt x="140" y="562"/>
                    </a:cubicBezTo>
                    <a:cubicBezTo>
                      <a:pt x="142" y="561"/>
                      <a:pt x="142" y="560"/>
                      <a:pt x="143" y="560"/>
                    </a:cubicBezTo>
                    <a:cubicBezTo>
                      <a:pt x="144" y="560"/>
                      <a:pt x="144" y="558"/>
                      <a:pt x="144" y="557"/>
                    </a:cubicBezTo>
                    <a:cubicBezTo>
                      <a:pt x="144" y="557"/>
                      <a:pt x="146" y="559"/>
                      <a:pt x="143" y="557"/>
                    </a:cubicBezTo>
                    <a:cubicBezTo>
                      <a:pt x="141" y="554"/>
                      <a:pt x="141" y="554"/>
                      <a:pt x="141" y="554"/>
                    </a:cubicBezTo>
                    <a:cubicBezTo>
                      <a:pt x="141" y="554"/>
                      <a:pt x="140" y="555"/>
                      <a:pt x="140" y="556"/>
                    </a:cubicBezTo>
                    <a:cubicBezTo>
                      <a:pt x="141" y="557"/>
                      <a:pt x="143" y="558"/>
                      <a:pt x="140" y="559"/>
                    </a:cubicBezTo>
                    <a:cubicBezTo>
                      <a:pt x="137" y="559"/>
                      <a:pt x="137" y="559"/>
                      <a:pt x="137" y="559"/>
                    </a:cubicBezTo>
                    <a:cubicBezTo>
                      <a:pt x="136" y="560"/>
                      <a:pt x="133" y="560"/>
                      <a:pt x="133" y="560"/>
                    </a:cubicBezTo>
                    <a:cubicBezTo>
                      <a:pt x="133" y="560"/>
                      <a:pt x="131" y="560"/>
                      <a:pt x="132" y="561"/>
                    </a:cubicBezTo>
                    <a:cubicBezTo>
                      <a:pt x="132" y="562"/>
                      <a:pt x="134" y="563"/>
                      <a:pt x="134" y="563"/>
                    </a:cubicBezTo>
                    <a:cubicBezTo>
                      <a:pt x="134" y="563"/>
                      <a:pt x="134" y="564"/>
                      <a:pt x="132" y="564"/>
                    </a:cubicBezTo>
                    <a:cubicBezTo>
                      <a:pt x="131" y="565"/>
                      <a:pt x="129" y="565"/>
                      <a:pt x="129" y="565"/>
                    </a:cubicBezTo>
                    <a:cubicBezTo>
                      <a:pt x="128" y="566"/>
                      <a:pt x="128" y="566"/>
                      <a:pt x="128" y="566"/>
                    </a:cubicBezTo>
                    <a:cubicBezTo>
                      <a:pt x="128" y="566"/>
                      <a:pt x="127" y="566"/>
                      <a:pt x="127" y="565"/>
                    </a:cubicBezTo>
                    <a:cubicBezTo>
                      <a:pt x="127" y="565"/>
                      <a:pt x="128" y="564"/>
                      <a:pt x="128" y="563"/>
                    </a:cubicBezTo>
                    <a:cubicBezTo>
                      <a:pt x="128" y="562"/>
                      <a:pt x="129" y="563"/>
                      <a:pt x="128" y="562"/>
                    </a:cubicBezTo>
                    <a:cubicBezTo>
                      <a:pt x="127" y="560"/>
                      <a:pt x="126" y="560"/>
                      <a:pt x="126" y="559"/>
                    </a:cubicBezTo>
                    <a:cubicBezTo>
                      <a:pt x="127" y="558"/>
                      <a:pt x="129" y="557"/>
                      <a:pt x="129" y="557"/>
                    </a:cubicBezTo>
                    <a:cubicBezTo>
                      <a:pt x="129" y="556"/>
                      <a:pt x="129" y="555"/>
                      <a:pt x="129" y="555"/>
                    </a:cubicBezTo>
                    <a:cubicBezTo>
                      <a:pt x="129" y="555"/>
                      <a:pt x="128" y="555"/>
                      <a:pt x="129" y="554"/>
                    </a:cubicBezTo>
                    <a:cubicBezTo>
                      <a:pt x="130" y="552"/>
                      <a:pt x="131" y="551"/>
                      <a:pt x="131" y="551"/>
                    </a:cubicBezTo>
                    <a:cubicBezTo>
                      <a:pt x="131" y="550"/>
                      <a:pt x="130" y="549"/>
                      <a:pt x="129" y="549"/>
                    </a:cubicBezTo>
                    <a:cubicBezTo>
                      <a:pt x="129" y="549"/>
                      <a:pt x="128" y="551"/>
                      <a:pt x="128" y="552"/>
                    </a:cubicBezTo>
                    <a:cubicBezTo>
                      <a:pt x="128" y="552"/>
                      <a:pt x="129" y="554"/>
                      <a:pt x="126" y="553"/>
                    </a:cubicBezTo>
                    <a:cubicBezTo>
                      <a:pt x="123" y="553"/>
                      <a:pt x="121" y="553"/>
                      <a:pt x="120" y="552"/>
                    </a:cubicBezTo>
                    <a:cubicBezTo>
                      <a:pt x="120" y="551"/>
                      <a:pt x="118" y="550"/>
                      <a:pt x="121" y="550"/>
                    </a:cubicBezTo>
                    <a:cubicBezTo>
                      <a:pt x="124" y="549"/>
                      <a:pt x="124" y="549"/>
                      <a:pt x="124" y="549"/>
                    </a:cubicBezTo>
                    <a:cubicBezTo>
                      <a:pt x="125" y="548"/>
                      <a:pt x="125" y="547"/>
                      <a:pt x="125" y="546"/>
                    </a:cubicBezTo>
                    <a:cubicBezTo>
                      <a:pt x="124" y="546"/>
                      <a:pt x="123" y="544"/>
                      <a:pt x="123" y="545"/>
                    </a:cubicBezTo>
                    <a:cubicBezTo>
                      <a:pt x="122" y="547"/>
                      <a:pt x="122" y="548"/>
                      <a:pt x="122" y="548"/>
                    </a:cubicBezTo>
                    <a:cubicBezTo>
                      <a:pt x="122" y="548"/>
                      <a:pt x="118" y="548"/>
                      <a:pt x="118" y="548"/>
                    </a:cubicBezTo>
                    <a:cubicBezTo>
                      <a:pt x="118" y="548"/>
                      <a:pt x="117" y="547"/>
                      <a:pt x="117" y="546"/>
                    </a:cubicBezTo>
                    <a:cubicBezTo>
                      <a:pt x="117" y="546"/>
                      <a:pt x="118" y="542"/>
                      <a:pt x="118" y="542"/>
                    </a:cubicBezTo>
                    <a:cubicBezTo>
                      <a:pt x="118" y="542"/>
                      <a:pt x="120" y="541"/>
                      <a:pt x="119" y="541"/>
                    </a:cubicBezTo>
                    <a:cubicBezTo>
                      <a:pt x="119" y="541"/>
                      <a:pt x="117" y="540"/>
                      <a:pt x="117" y="541"/>
                    </a:cubicBezTo>
                    <a:cubicBezTo>
                      <a:pt x="116" y="541"/>
                      <a:pt x="117" y="542"/>
                      <a:pt x="117" y="543"/>
                    </a:cubicBezTo>
                    <a:cubicBezTo>
                      <a:pt x="117" y="544"/>
                      <a:pt x="117" y="545"/>
                      <a:pt x="116" y="545"/>
                    </a:cubicBezTo>
                    <a:cubicBezTo>
                      <a:pt x="115" y="546"/>
                      <a:pt x="111" y="546"/>
                      <a:pt x="111" y="546"/>
                    </a:cubicBezTo>
                    <a:cubicBezTo>
                      <a:pt x="111" y="545"/>
                      <a:pt x="110" y="545"/>
                      <a:pt x="111" y="544"/>
                    </a:cubicBezTo>
                    <a:cubicBezTo>
                      <a:pt x="111" y="543"/>
                      <a:pt x="111" y="542"/>
                      <a:pt x="111" y="542"/>
                    </a:cubicBezTo>
                    <a:cubicBezTo>
                      <a:pt x="111" y="542"/>
                      <a:pt x="110" y="540"/>
                      <a:pt x="110" y="541"/>
                    </a:cubicBezTo>
                    <a:cubicBezTo>
                      <a:pt x="109" y="541"/>
                      <a:pt x="108" y="541"/>
                      <a:pt x="108" y="541"/>
                    </a:cubicBezTo>
                    <a:cubicBezTo>
                      <a:pt x="108" y="539"/>
                      <a:pt x="108" y="539"/>
                      <a:pt x="108" y="539"/>
                    </a:cubicBezTo>
                    <a:cubicBezTo>
                      <a:pt x="106" y="539"/>
                      <a:pt x="106" y="539"/>
                      <a:pt x="106" y="539"/>
                    </a:cubicBezTo>
                    <a:cubicBezTo>
                      <a:pt x="105" y="539"/>
                      <a:pt x="105" y="539"/>
                      <a:pt x="105" y="539"/>
                    </a:cubicBezTo>
                    <a:cubicBezTo>
                      <a:pt x="105" y="539"/>
                      <a:pt x="104" y="538"/>
                      <a:pt x="104" y="538"/>
                    </a:cubicBezTo>
                    <a:cubicBezTo>
                      <a:pt x="103" y="538"/>
                      <a:pt x="103" y="538"/>
                      <a:pt x="103" y="539"/>
                    </a:cubicBezTo>
                    <a:cubicBezTo>
                      <a:pt x="102" y="539"/>
                      <a:pt x="99" y="540"/>
                      <a:pt x="99" y="540"/>
                    </a:cubicBezTo>
                    <a:cubicBezTo>
                      <a:pt x="99" y="540"/>
                      <a:pt x="99" y="538"/>
                      <a:pt x="98" y="540"/>
                    </a:cubicBezTo>
                    <a:cubicBezTo>
                      <a:pt x="98" y="541"/>
                      <a:pt x="93" y="541"/>
                      <a:pt x="93" y="541"/>
                    </a:cubicBezTo>
                    <a:cubicBezTo>
                      <a:pt x="93" y="541"/>
                      <a:pt x="92" y="539"/>
                      <a:pt x="92" y="538"/>
                    </a:cubicBezTo>
                    <a:cubicBezTo>
                      <a:pt x="92" y="538"/>
                      <a:pt x="93" y="535"/>
                      <a:pt x="93" y="535"/>
                    </a:cubicBezTo>
                    <a:cubicBezTo>
                      <a:pt x="94" y="534"/>
                      <a:pt x="94" y="534"/>
                      <a:pt x="94" y="534"/>
                    </a:cubicBezTo>
                    <a:cubicBezTo>
                      <a:pt x="93" y="533"/>
                      <a:pt x="93" y="533"/>
                      <a:pt x="93" y="533"/>
                    </a:cubicBezTo>
                    <a:cubicBezTo>
                      <a:pt x="93" y="533"/>
                      <a:pt x="90" y="533"/>
                      <a:pt x="91" y="533"/>
                    </a:cubicBezTo>
                    <a:cubicBezTo>
                      <a:pt x="91" y="532"/>
                      <a:pt x="93" y="530"/>
                      <a:pt x="93" y="530"/>
                    </a:cubicBezTo>
                    <a:cubicBezTo>
                      <a:pt x="93" y="530"/>
                      <a:pt x="94" y="529"/>
                      <a:pt x="94" y="529"/>
                    </a:cubicBezTo>
                    <a:cubicBezTo>
                      <a:pt x="95" y="528"/>
                      <a:pt x="97" y="528"/>
                      <a:pt x="96" y="527"/>
                    </a:cubicBezTo>
                    <a:cubicBezTo>
                      <a:pt x="95" y="527"/>
                      <a:pt x="94" y="526"/>
                      <a:pt x="94" y="526"/>
                    </a:cubicBezTo>
                    <a:cubicBezTo>
                      <a:pt x="94" y="526"/>
                      <a:pt x="93" y="526"/>
                      <a:pt x="93" y="525"/>
                    </a:cubicBezTo>
                    <a:cubicBezTo>
                      <a:pt x="93" y="525"/>
                      <a:pt x="94" y="523"/>
                      <a:pt x="94" y="522"/>
                    </a:cubicBezTo>
                    <a:cubicBezTo>
                      <a:pt x="94" y="521"/>
                      <a:pt x="93" y="520"/>
                      <a:pt x="93" y="520"/>
                    </a:cubicBezTo>
                    <a:cubicBezTo>
                      <a:pt x="92" y="520"/>
                      <a:pt x="93" y="521"/>
                      <a:pt x="91" y="521"/>
                    </a:cubicBezTo>
                    <a:cubicBezTo>
                      <a:pt x="90" y="522"/>
                      <a:pt x="87" y="524"/>
                      <a:pt x="87" y="524"/>
                    </a:cubicBezTo>
                    <a:cubicBezTo>
                      <a:pt x="87" y="523"/>
                      <a:pt x="87" y="522"/>
                      <a:pt x="87" y="521"/>
                    </a:cubicBezTo>
                    <a:cubicBezTo>
                      <a:pt x="88" y="520"/>
                      <a:pt x="91" y="520"/>
                      <a:pt x="92" y="519"/>
                    </a:cubicBezTo>
                    <a:cubicBezTo>
                      <a:pt x="92" y="518"/>
                      <a:pt x="90" y="515"/>
                      <a:pt x="90" y="515"/>
                    </a:cubicBezTo>
                    <a:cubicBezTo>
                      <a:pt x="90" y="515"/>
                      <a:pt x="92" y="516"/>
                      <a:pt x="91" y="514"/>
                    </a:cubicBezTo>
                    <a:cubicBezTo>
                      <a:pt x="89" y="513"/>
                      <a:pt x="89" y="513"/>
                      <a:pt x="89" y="513"/>
                    </a:cubicBezTo>
                    <a:cubicBezTo>
                      <a:pt x="89" y="512"/>
                      <a:pt x="89" y="511"/>
                      <a:pt x="90" y="510"/>
                    </a:cubicBezTo>
                    <a:cubicBezTo>
                      <a:pt x="91" y="508"/>
                      <a:pt x="92" y="508"/>
                      <a:pt x="92" y="507"/>
                    </a:cubicBezTo>
                    <a:cubicBezTo>
                      <a:pt x="92" y="507"/>
                      <a:pt x="89" y="506"/>
                      <a:pt x="89" y="505"/>
                    </a:cubicBezTo>
                    <a:cubicBezTo>
                      <a:pt x="89" y="504"/>
                      <a:pt x="87" y="504"/>
                      <a:pt x="89" y="502"/>
                    </a:cubicBezTo>
                    <a:cubicBezTo>
                      <a:pt x="90" y="501"/>
                      <a:pt x="91" y="501"/>
                      <a:pt x="91" y="501"/>
                    </a:cubicBezTo>
                    <a:cubicBezTo>
                      <a:pt x="91" y="501"/>
                      <a:pt x="91" y="498"/>
                      <a:pt x="91" y="497"/>
                    </a:cubicBezTo>
                    <a:cubicBezTo>
                      <a:pt x="91" y="496"/>
                      <a:pt x="92" y="496"/>
                      <a:pt x="92" y="495"/>
                    </a:cubicBezTo>
                    <a:cubicBezTo>
                      <a:pt x="91" y="494"/>
                      <a:pt x="90" y="494"/>
                      <a:pt x="89" y="492"/>
                    </a:cubicBezTo>
                    <a:cubicBezTo>
                      <a:pt x="89" y="491"/>
                      <a:pt x="89" y="491"/>
                      <a:pt x="89" y="490"/>
                    </a:cubicBezTo>
                    <a:cubicBezTo>
                      <a:pt x="90" y="490"/>
                      <a:pt x="91" y="489"/>
                      <a:pt x="90" y="489"/>
                    </a:cubicBezTo>
                    <a:cubicBezTo>
                      <a:pt x="90" y="488"/>
                      <a:pt x="90" y="487"/>
                      <a:pt x="90" y="487"/>
                    </a:cubicBezTo>
                    <a:cubicBezTo>
                      <a:pt x="90" y="487"/>
                      <a:pt x="90" y="487"/>
                      <a:pt x="89" y="485"/>
                    </a:cubicBezTo>
                    <a:cubicBezTo>
                      <a:pt x="88" y="484"/>
                      <a:pt x="88" y="482"/>
                      <a:pt x="88" y="481"/>
                    </a:cubicBezTo>
                    <a:cubicBezTo>
                      <a:pt x="88" y="480"/>
                      <a:pt x="89" y="476"/>
                      <a:pt x="89" y="476"/>
                    </a:cubicBezTo>
                    <a:cubicBezTo>
                      <a:pt x="89" y="476"/>
                      <a:pt x="89" y="473"/>
                      <a:pt x="87" y="472"/>
                    </a:cubicBezTo>
                    <a:cubicBezTo>
                      <a:pt x="86" y="470"/>
                      <a:pt x="84" y="469"/>
                      <a:pt x="84" y="469"/>
                    </a:cubicBezTo>
                    <a:cubicBezTo>
                      <a:pt x="84" y="469"/>
                      <a:pt x="84" y="467"/>
                      <a:pt x="84" y="466"/>
                    </a:cubicBezTo>
                    <a:cubicBezTo>
                      <a:pt x="84" y="466"/>
                      <a:pt x="82" y="465"/>
                      <a:pt x="82" y="464"/>
                    </a:cubicBezTo>
                    <a:cubicBezTo>
                      <a:pt x="82" y="463"/>
                      <a:pt x="81" y="461"/>
                      <a:pt x="81" y="461"/>
                    </a:cubicBezTo>
                    <a:cubicBezTo>
                      <a:pt x="81" y="461"/>
                      <a:pt x="80" y="461"/>
                      <a:pt x="81" y="459"/>
                    </a:cubicBezTo>
                    <a:cubicBezTo>
                      <a:pt x="81" y="456"/>
                      <a:pt x="81" y="455"/>
                      <a:pt x="81" y="454"/>
                    </a:cubicBezTo>
                    <a:cubicBezTo>
                      <a:pt x="80" y="453"/>
                      <a:pt x="79" y="451"/>
                      <a:pt x="79" y="450"/>
                    </a:cubicBezTo>
                    <a:cubicBezTo>
                      <a:pt x="79" y="449"/>
                      <a:pt x="79" y="447"/>
                      <a:pt x="79" y="447"/>
                    </a:cubicBezTo>
                    <a:cubicBezTo>
                      <a:pt x="79" y="447"/>
                      <a:pt x="79" y="446"/>
                      <a:pt x="78" y="445"/>
                    </a:cubicBezTo>
                    <a:cubicBezTo>
                      <a:pt x="77" y="444"/>
                      <a:pt x="74" y="439"/>
                      <a:pt x="74" y="439"/>
                    </a:cubicBezTo>
                    <a:cubicBezTo>
                      <a:pt x="74" y="439"/>
                      <a:pt x="73" y="439"/>
                      <a:pt x="73" y="437"/>
                    </a:cubicBezTo>
                    <a:cubicBezTo>
                      <a:pt x="72" y="435"/>
                      <a:pt x="72" y="433"/>
                      <a:pt x="72" y="433"/>
                    </a:cubicBezTo>
                    <a:cubicBezTo>
                      <a:pt x="72" y="433"/>
                      <a:pt x="72" y="430"/>
                      <a:pt x="72" y="430"/>
                    </a:cubicBezTo>
                    <a:cubicBezTo>
                      <a:pt x="69" y="427"/>
                      <a:pt x="69" y="427"/>
                      <a:pt x="69" y="427"/>
                    </a:cubicBezTo>
                    <a:cubicBezTo>
                      <a:pt x="70" y="423"/>
                      <a:pt x="70" y="423"/>
                      <a:pt x="70" y="423"/>
                    </a:cubicBezTo>
                    <a:cubicBezTo>
                      <a:pt x="70" y="419"/>
                      <a:pt x="70" y="419"/>
                      <a:pt x="70" y="419"/>
                    </a:cubicBezTo>
                    <a:cubicBezTo>
                      <a:pt x="70" y="419"/>
                      <a:pt x="70" y="414"/>
                      <a:pt x="71" y="414"/>
                    </a:cubicBezTo>
                    <a:cubicBezTo>
                      <a:pt x="72" y="414"/>
                      <a:pt x="74" y="411"/>
                      <a:pt x="74" y="411"/>
                    </a:cubicBezTo>
                    <a:cubicBezTo>
                      <a:pt x="74" y="411"/>
                      <a:pt x="76" y="408"/>
                      <a:pt x="75" y="407"/>
                    </a:cubicBezTo>
                    <a:cubicBezTo>
                      <a:pt x="75" y="406"/>
                      <a:pt x="74" y="402"/>
                      <a:pt x="74" y="402"/>
                    </a:cubicBezTo>
                    <a:cubicBezTo>
                      <a:pt x="74" y="402"/>
                      <a:pt x="76" y="399"/>
                      <a:pt x="75" y="399"/>
                    </a:cubicBezTo>
                    <a:cubicBezTo>
                      <a:pt x="75" y="398"/>
                      <a:pt x="73" y="394"/>
                      <a:pt x="73" y="394"/>
                    </a:cubicBezTo>
                    <a:cubicBezTo>
                      <a:pt x="70" y="397"/>
                      <a:pt x="70" y="397"/>
                      <a:pt x="70" y="397"/>
                    </a:cubicBezTo>
                    <a:cubicBezTo>
                      <a:pt x="68" y="396"/>
                      <a:pt x="68" y="396"/>
                      <a:pt x="68" y="396"/>
                    </a:cubicBezTo>
                    <a:cubicBezTo>
                      <a:pt x="69" y="392"/>
                      <a:pt x="69" y="392"/>
                      <a:pt x="69" y="392"/>
                    </a:cubicBezTo>
                    <a:cubicBezTo>
                      <a:pt x="69" y="392"/>
                      <a:pt x="67" y="390"/>
                      <a:pt x="67" y="389"/>
                    </a:cubicBezTo>
                    <a:cubicBezTo>
                      <a:pt x="67" y="388"/>
                      <a:pt x="69" y="386"/>
                      <a:pt x="69" y="386"/>
                    </a:cubicBezTo>
                    <a:cubicBezTo>
                      <a:pt x="69" y="386"/>
                      <a:pt x="71" y="390"/>
                      <a:pt x="71" y="391"/>
                    </a:cubicBezTo>
                    <a:cubicBezTo>
                      <a:pt x="71" y="392"/>
                      <a:pt x="73" y="393"/>
                      <a:pt x="73" y="393"/>
                    </a:cubicBezTo>
                    <a:cubicBezTo>
                      <a:pt x="74" y="392"/>
                      <a:pt x="74" y="390"/>
                      <a:pt x="75" y="390"/>
                    </a:cubicBezTo>
                    <a:cubicBezTo>
                      <a:pt x="76" y="390"/>
                      <a:pt x="77" y="391"/>
                      <a:pt x="77" y="392"/>
                    </a:cubicBezTo>
                    <a:cubicBezTo>
                      <a:pt x="77" y="392"/>
                      <a:pt x="81" y="391"/>
                      <a:pt x="81" y="391"/>
                    </a:cubicBezTo>
                    <a:cubicBezTo>
                      <a:pt x="81" y="391"/>
                      <a:pt x="80" y="390"/>
                      <a:pt x="83" y="390"/>
                    </a:cubicBezTo>
                    <a:cubicBezTo>
                      <a:pt x="86" y="391"/>
                      <a:pt x="86" y="390"/>
                      <a:pt x="86" y="388"/>
                    </a:cubicBezTo>
                    <a:cubicBezTo>
                      <a:pt x="86" y="387"/>
                      <a:pt x="83" y="383"/>
                      <a:pt x="85" y="383"/>
                    </a:cubicBezTo>
                    <a:cubicBezTo>
                      <a:pt x="88" y="383"/>
                      <a:pt x="89" y="384"/>
                      <a:pt x="89" y="384"/>
                    </a:cubicBezTo>
                    <a:cubicBezTo>
                      <a:pt x="89" y="384"/>
                      <a:pt x="89" y="385"/>
                      <a:pt x="89" y="386"/>
                    </a:cubicBezTo>
                    <a:cubicBezTo>
                      <a:pt x="89" y="388"/>
                      <a:pt x="92" y="390"/>
                      <a:pt x="92" y="388"/>
                    </a:cubicBezTo>
                    <a:cubicBezTo>
                      <a:pt x="93" y="386"/>
                      <a:pt x="93" y="387"/>
                      <a:pt x="93" y="385"/>
                    </a:cubicBezTo>
                    <a:cubicBezTo>
                      <a:pt x="93" y="383"/>
                      <a:pt x="91" y="383"/>
                      <a:pt x="90" y="381"/>
                    </a:cubicBezTo>
                    <a:cubicBezTo>
                      <a:pt x="90" y="380"/>
                      <a:pt x="89" y="382"/>
                      <a:pt x="89" y="379"/>
                    </a:cubicBezTo>
                    <a:cubicBezTo>
                      <a:pt x="90" y="376"/>
                      <a:pt x="90" y="375"/>
                      <a:pt x="91" y="375"/>
                    </a:cubicBezTo>
                    <a:cubicBezTo>
                      <a:pt x="93" y="374"/>
                      <a:pt x="91" y="375"/>
                      <a:pt x="93" y="374"/>
                    </a:cubicBezTo>
                    <a:cubicBezTo>
                      <a:pt x="95" y="374"/>
                      <a:pt x="96" y="372"/>
                      <a:pt x="95" y="369"/>
                    </a:cubicBezTo>
                    <a:cubicBezTo>
                      <a:pt x="95" y="367"/>
                      <a:pt x="94" y="366"/>
                      <a:pt x="95" y="365"/>
                    </a:cubicBezTo>
                    <a:cubicBezTo>
                      <a:pt x="97" y="364"/>
                      <a:pt x="96" y="363"/>
                      <a:pt x="98" y="364"/>
                    </a:cubicBezTo>
                    <a:cubicBezTo>
                      <a:pt x="100" y="365"/>
                      <a:pt x="99" y="365"/>
                      <a:pt x="101" y="365"/>
                    </a:cubicBezTo>
                    <a:cubicBezTo>
                      <a:pt x="102" y="364"/>
                      <a:pt x="102" y="359"/>
                      <a:pt x="102" y="359"/>
                    </a:cubicBezTo>
                    <a:cubicBezTo>
                      <a:pt x="101" y="360"/>
                      <a:pt x="99" y="358"/>
                      <a:pt x="99" y="358"/>
                    </a:cubicBezTo>
                    <a:cubicBezTo>
                      <a:pt x="98" y="358"/>
                      <a:pt x="98" y="356"/>
                      <a:pt x="99" y="355"/>
                    </a:cubicBezTo>
                    <a:cubicBezTo>
                      <a:pt x="99" y="355"/>
                      <a:pt x="99" y="353"/>
                      <a:pt x="100" y="353"/>
                    </a:cubicBezTo>
                    <a:cubicBezTo>
                      <a:pt x="102" y="353"/>
                      <a:pt x="102" y="354"/>
                      <a:pt x="104" y="353"/>
                    </a:cubicBezTo>
                    <a:cubicBezTo>
                      <a:pt x="105" y="352"/>
                      <a:pt x="105" y="352"/>
                      <a:pt x="106" y="351"/>
                    </a:cubicBezTo>
                    <a:cubicBezTo>
                      <a:pt x="107" y="350"/>
                      <a:pt x="108" y="350"/>
                      <a:pt x="109" y="348"/>
                    </a:cubicBezTo>
                    <a:cubicBezTo>
                      <a:pt x="109" y="347"/>
                      <a:pt x="110" y="341"/>
                      <a:pt x="110" y="341"/>
                    </a:cubicBezTo>
                    <a:cubicBezTo>
                      <a:pt x="109" y="340"/>
                      <a:pt x="111" y="341"/>
                      <a:pt x="113" y="340"/>
                    </a:cubicBezTo>
                    <a:cubicBezTo>
                      <a:pt x="114" y="339"/>
                      <a:pt x="115" y="333"/>
                      <a:pt x="116" y="332"/>
                    </a:cubicBezTo>
                    <a:cubicBezTo>
                      <a:pt x="117" y="330"/>
                      <a:pt x="120" y="326"/>
                      <a:pt x="120" y="325"/>
                    </a:cubicBezTo>
                    <a:cubicBezTo>
                      <a:pt x="120" y="324"/>
                      <a:pt x="123" y="317"/>
                      <a:pt x="123" y="317"/>
                    </a:cubicBezTo>
                    <a:cubicBezTo>
                      <a:pt x="127" y="310"/>
                      <a:pt x="127" y="310"/>
                      <a:pt x="127" y="310"/>
                    </a:cubicBezTo>
                    <a:cubicBezTo>
                      <a:pt x="127" y="310"/>
                      <a:pt x="127" y="308"/>
                      <a:pt x="126" y="306"/>
                    </a:cubicBezTo>
                    <a:cubicBezTo>
                      <a:pt x="126" y="305"/>
                      <a:pt x="125" y="301"/>
                      <a:pt x="126" y="300"/>
                    </a:cubicBezTo>
                    <a:cubicBezTo>
                      <a:pt x="127" y="300"/>
                      <a:pt x="128" y="297"/>
                      <a:pt x="128" y="297"/>
                    </a:cubicBezTo>
                    <a:cubicBezTo>
                      <a:pt x="128" y="293"/>
                      <a:pt x="128" y="293"/>
                      <a:pt x="128" y="293"/>
                    </a:cubicBezTo>
                    <a:cubicBezTo>
                      <a:pt x="128" y="293"/>
                      <a:pt x="133" y="290"/>
                      <a:pt x="133" y="290"/>
                    </a:cubicBezTo>
                    <a:cubicBezTo>
                      <a:pt x="139" y="289"/>
                      <a:pt x="135" y="286"/>
                      <a:pt x="142" y="289"/>
                    </a:cubicBezTo>
                    <a:cubicBezTo>
                      <a:pt x="142" y="289"/>
                      <a:pt x="146" y="288"/>
                      <a:pt x="145" y="287"/>
                    </a:cubicBezTo>
                    <a:cubicBezTo>
                      <a:pt x="145" y="287"/>
                      <a:pt x="141" y="283"/>
                      <a:pt x="141" y="283"/>
                    </a:cubicBezTo>
                    <a:cubicBezTo>
                      <a:pt x="143" y="280"/>
                      <a:pt x="143" y="280"/>
                      <a:pt x="143" y="280"/>
                    </a:cubicBezTo>
                    <a:cubicBezTo>
                      <a:pt x="143" y="280"/>
                      <a:pt x="146" y="278"/>
                      <a:pt x="143" y="277"/>
                    </a:cubicBezTo>
                    <a:cubicBezTo>
                      <a:pt x="141" y="276"/>
                      <a:pt x="139" y="275"/>
                      <a:pt x="139" y="274"/>
                    </a:cubicBezTo>
                    <a:cubicBezTo>
                      <a:pt x="139" y="274"/>
                      <a:pt x="138" y="270"/>
                      <a:pt x="138" y="269"/>
                    </a:cubicBezTo>
                    <a:cubicBezTo>
                      <a:pt x="138" y="268"/>
                      <a:pt x="137" y="265"/>
                      <a:pt x="137" y="265"/>
                    </a:cubicBezTo>
                    <a:cubicBezTo>
                      <a:pt x="137" y="265"/>
                      <a:pt x="137" y="261"/>
                      <a:pt x="137" y="260"/>
                    </a:cubicBezTo>
                    <a:cubicBezTo>
                      <a:pt x="137" y="259"/>
                      <a:pt x="136" y="256"/>
                      <a:pt x="135" y="255"/>
                    </a:cubicBezTo>
                    <a:cubicBezTo>
                      <a:pt x="134" y="254"/>
                      <a:pt x="130" y="251"/>
                      <a:pt x="130" y="251"/>
                    </a:cubicBezTo>
                    <a:cubicBezTo>
                      <a:pt x="123" y="248"/>
                      <a:pt x="123" y="248"/>
                      <a:pt x="123" y="248"/>
                    </a:cubicBezTo>
                    <a:cubicBezTo>
                      <a:pt x="121" y="250"/>
                      <a:pt x="121" y="250"/>
                      <a:pt x="121" y="250"/>
                    </a:cubicBezTo>
                    <a:cubicBezTo>
                      <a:pt x="116" y="245"/>
                      <a:pt x="116" y="245"/>
                      <a:pt x="116" y="245"/>
                    </a:cubicBezTo>
                    <a:cubicBezTo>
                      <a:pt x="112" y="244"/>
                      <a:pt x="112" y="244"/>
                      <a:pt x="112" y="244"/>
                    </a:cubicBezTo>
                    <a:cubicBezTo>
                      <a:pt x="108" y="244"/>
                      <a:pt x="108" y="244"/>
                      <a:pt x="108" y="244"/>
                    </a:cubicBezTo>
                    <a:cubicBezTo>
                      <a:pt x="101" y="229"/>
                      <a:pt x="101" y="229"/>
                      <a:pt x="101" y="229"/>
                    </a:cubicBezTo>
                    <a:cubicBezTo>
                      <a:pt x="95" y="226"/>
                      <a:pt x="95" y="226"/>
                      <a:pt x="95" y="226"/>
                    </a:cubicBezTo>
                    <a:cubicBezTo>
                      <a:pt x="91" y="222"/>
                      <a:pt x="91" y="222"/>
                      <a:pt x="91" y="222"/>
                    </a:cubicBezTo>
                    <a:cubicBezTo>
                      <a:pt x="91" y="217"/>
                      <a:pt x="91" y="217"/>
                      <a:pt x="91" y="217"/>
                    </a:cubicBezTo>
                    <a:cubicBezTo>
                      <a:pt x="88" y="213"/>
                      <a:pt x="88" y="213"/>
                      <a:pt x="88" y="213"/>
                    </a:cubicBezTo>
                    <a:cubicBezTo>
                      <a:pt x="88" y="213"/>
                      <a:pt x="89" y="210"/>
                      <a:pt x="89" y="209"/>
                    </a:cubicBezTo>
                    <a:cubicBezTo>
                      <a:pt x="90" y="208"/>
                      <a:pt x="92" y="203"/>
                      <a:pt x="92" y="203"/>
                    </a:cubicBezTo>
                    <a:cubicBezTo>
                      <a:pt x="92" y="203"/>
                      <a:pt x="91" y="199"/>
                      <a:pt x="91" y="198"/>
                    </a:cubicBezTo>
                    <a:cubicBezTo>
                      <a:pt x="91" y="197"/>
                      <a:pt x="92" y="192"/>
                      <a:pt x="92" y="192"/>
                    </a:cubicBezTo>
                    <a:cubicBezTo>
                      <a:pt x="91" y="187"/>
                      <a:pt x="91" y="187"/>
                      <a:pt x="91" y="187"/>
                    </a:cubicBezTo>
                    <a:cubicBezTo>
                      <a:pt x="79" y="173"/>
                      <a:pt x="79" y="173"/>
                      <a:pt x="79" y="173"/>
                    </a:cubicBezTo>
                    <a:cubicBezTo>
                      <a:pt x="80" y="167"/>
                      <a:pt x="80" y="167"/>
                      <a:pt x="80" y="167"/>
                    </a:cubicBezTo>
                    <a:cubicBezTo>
                      <a:pt x="79" y="164"/>
                      <a:pt x="79" y="164"/>
                      <a:pt x="79" y="164"/>
                    </a:cubicBezTo>
                    <a:cubicBezTo>
                      <a:pt x="78" y="161"/>
                      <a:pt x="78" y="161"/>
                      <a:pt x="79" y="159"/>
                    </a:cubicBezTo>
                    <a:cubicBezTo>
                      <a:pt x="79" y="158"/>
                      <a:pt x="79" y="158"/>
                      <a:pt x="79" y="158"/>
                    </a:cubicBezTo>
                    <a:cubicBezTo>
                      <a:pt x="75" y="159"/>
                      <a:pt x="75" y="159"/>
                      <a:pt x="75" y="159"/>
                    </a:cubicBezTo>
                    <a:cubicBezTo>
                      <a:pt x="72" y="155"/>
                      <a:pt x="72" y="155"/>
                      <a:pt x="72" y="155"/>
                    </a:cubicBezTo>
                    <a:cubicBezTo>
                      <a:pt x="73" y="150"/>
                      <a:pt x="73" y="150"/>
                      <a:pt x="73" y="150"/>
                    </a:cubicBezTo>
                    <a:cubicBezTo>
                      <a:pt x="71" y="138"/>
                      <a:pt x="71" y="138"/>
                      <a:pt x="71" y="138"/>
                    </a:cubicBezTo>
                    <a:cubicBezTo>
                      <a:pt x="73" y="132"/>
                      <a:pt x="73" y="132"/>
                      <a:pt x="73" y="132"/>
                    </a:cubicBezTo>
                    <a:cubicBezTo>
                      <a:pt x="67" y="129"/>
                      <a:pt x="67" y="129"/>
                      <a:pt x="67" y="129"/>
                    </a:cubicBezTo>
                    <a:cubicBezTo>
                      <a:pt x="63" y="123"/>
                      <a:pt x="63" y="123"/>
                      <a:pt x="63" y="123"/>
                    </a:cubicBezTo>
                    <a:cubicBezTo>
                      <a:pt x="63" y="123"/>
                      <a:pt x="62" y="125"/>
                      <a:pt x="61" y="124"/>
                    </a:cubicBezTo>
                    <a:cubicBezTo>
                      <a:pt x="60" y="123"/>
                      <a:pt x="55" y="115"/>
                      <a:pt x="55" y="115"/>
                    </a:cubicBezTo>
                    <a:cubicBezTo>
                      <a:pt x="46" y="112"/>
                      <a:pt x="46" y="112"/>
                      <a:pt x="46" y="112"/>
                    </a:cubicBezTo>
                    <a:cubicBezTo>
                      <a:pt x="42" y="110"/>
                      <a:pt x="42" y="110"/>
                      <a:pt x="42" y="110"/>
                    </a:cubicBezTo>
                    <a:cubicBezTo>
                      <a:pt x="37" y="109"/>
                      <a:pt x="37" y="109"/>
                      <a:pt x="37" y="109"/>
                    </a:cubicBezTo>
                    <a:cubicBezTo>
                      <a:pt x="37" y="109"/>
                      <a:pt x="36" y="111"/>
                      <a:pt x="35" y="109"/>
                    </a:cubicBezTo>
                    <a:cubicBezTo>
                      <a:pt x="34" y="107"/>
                      <a:pt x="32" y="105"/>
                      <a:pt x="32" y="105"/>
                    </a:cubicBezTo>
                    <a:cubicBezTo>
                      <a:pt x="28" y="106"/>
                      <a:pt x="28" y="106"/>
                      <a:pt x="28" y="106"/>
                    </a:cubicBezTo>
                    <a:cubicBezTo>
                      <a:pt x="25" y="102"/>
                      <a:pt x="25" y="102"/>
                      <a:pt x="25" y="102"/>
                    </a:cubicBezTo>
                    <a:cubicBezTo>
                      <a:pt x="25" y="102"/>
                      <a:pt x="24" y="102"/>
                      <a:pt x="23" y="102"/>
                    </a:cubicBezTo>
                    <a:cubicBezTo>
                      <a:pt x="22" y="101"/>
                      <a:pt x="20" y="100"/>
                      <a:pt x="20" y="100"/>
                    </a:cubicBezTo>
                    <a:close/>
                    <a:moveTo>
                      <a:pt x="142" y="568"/>
                    </a:moveTo>
                    <a:cubicBezTo>
                      <a:pt x="142" y="568"/>
                      <a:pt x="142" y="568"/>
                      <a:pt x="142" y="568"/>
                    </a:cubicBezTo>
                    <a:cubicBezTo>
                      <a:pt x="142" y="568"/>
                      <a:pt x="142" y="569"/>
                      <a:pt x="142" y="570"/>
                    </a:cubicBezTo>
                    <a:cubicBezTo>
                      <a:pt x="142" y="570"/>
                      <a:pt x="143" y="571"/>
                      <a:pt x="144" y="571"/>
                    </a:cubicBezTo>
                    <a:cubicBezTo>
                      <a:pt x="144" y="571"/>
                      <a:pt x="146" y="570"/>
                      <a:pt x="147" y="569"/>
                    </a:cubicBezTo>
                    <a:cubicBezTo>
                      <a:pt x="149" y="568"/>
                      <a:pt x="147" y="569"/>
                      <a:pt x="147" y="569"/>
                    </a:cubicBezTo>
                    <a:cubicBezTo>
                      <a:pt x="145" y="567"/>
                      <a:pt x="145" y="567"/>
                      <a:pt x="145" y="567"/>
                    </a:cubicBezTo>
                    <a:cubicBezTo>
                      <a:pt x="145" y="567"/>
                      <a:pt x="143" y="568"/>
                      <a:pt x="142" y="568"/>
                    </a:cubicBezTo>
                    <a:close/>
                    <a:moveTo>
                      <a:pt x="129" y="568"/>
                    </a:moveTo>
                    <a:cubicBezTo>
                      <a:pt x="129" y="568"/>
                      <a:pt x="129" y="568"/>
                      <a:pt x="129" y="568"/>
                    </a:cubicBezTo>
                    <a:cubicBezTo>
                      <a:pt x="129" y="568"/>
                      <a:pt x="129" y="570"/>
                      <a:pt x="129" y="570"/>
                    </a:cubicBezTo>
                    <a:cubicBezTo>
                      <a:pt x="129" y="571"/>
                      <a:pt x="130" y="571"/>
                      <a:pt x="131" y="570"/>
                    </a:cubicBezTo>
                    <a:cubicBezTo>
                      <a:pt x="131" y="570"/>
                      <a:pt x="132" y="570"/>
                      <a:pt x="133" y="569"/>
                    </a:cubicBezTo>
                    <a:cubicBezTo>
                      <a:pt x="134" y="568"/>
                      <a:pt x="133" y="567"/>
                      <a:pt x="132" y="567"/>
                    </a:cubicBezTo>
                    <a:cubicBezTo>
                      <a:pt x="132" y="566"/>
                      <a:pt x="131" y="567"/>
                      <a:pt x="131" y="567"/>
                    </a:cubicBezTo>
                    <a:cubicBezTo>
                      <a:pt x="130" y="567"/>
                      <a:pt x="129" y="568"/>
                      <a:pt x="129" y="568"/>
                    </a:cubicBezTo>
                    <a:close/>
                    <a:moveTo>
                      <a:pt x="105" y="556"/>
                    </a:moveTo>
                    <a:cubicBezTo>
                      <a:pt x="105" y="556"/>
                      <a:pt x="105" y="556"/>
                      <a:pt x="105" y="556"/>
                    </a:cubicBezTo>
                    <a:cubicBezTo>
                      <a:pt x="104" y="557"/>
                      <a:pt x="104" y="557"/>
                      <a:pt x="104" y="557"/>
                    </a:cubicBezTo>
                    <a:cubicBezTo>
                      <a:pt x="104" y="557"/>
                      <a:pt x="103" y="558"/>
                      <a:pt x="104" y="559"/>
                    </a:cubicBezTo>
                    <a:cubicBezTo>
                      <a:pt x="104" y="561"/>
                      <a:pt x="105" y="561"/>
                      <a:pt x="105" y="561"/>
                    </a:cubicBezTo>
                    <a:cubicBezTo>
                      <a:pt x="105" y="561"/>
                      <a:pt x="106" y="560"/>
                      <a:pt x="108" y="560"/>
                    </a:cubicBezTo>
                    <a:cubicBezTo>
                      <a:pt x="109" y="560"/>
                      <a:pt x="111" y="558"/>
                      <a:pt x="111" y="557"/>
                    </a:cubicBezTo>
                    <a:cubicBezTo>
                      <a:pt x="112" y="557"/>
                      <a:pt x="112" y="555"/>
                      <a:pt x="113" y="555"/>
                    </a:cubicBezTo>
                    <a:cubicBezTo>
                      <a:pt x="114" y="555"/>
                      <a:pt x="117" y="556"/>
                      <a:pt x="118" y="556"/>
                    </a:cubicBezTo>
                    <a:cubicBezTo>
                      <a:pt x="119" y="556"/>
                      <a:pt x="117" y="553"/>
                      <a:pt x="117" y="553"/>
                    </a:cubicBezTo>
                    <a:cubicBezTo>
                      <a:pt x="117" y="552"/>
                      <a:pt x="114" y="553"/>
                      <a:pt x="114" y="553"/>
                    </a:cubicBezTo>
                    <a:cubicBezTo>
                      <a:pt x="114" y="553"/>
                      <a:pt x="112" y="553"/>
                      <a:pt x="111" y="552"/>
                    </a:cubicBezTo>
                    <a:cubicBezTo>
                      <a:pt x="110" y="552"/>
                      <a:pt x="110" y="552"/>
                      <a:pt x="110" y="552"/>
                    </a:cubicBezTo>
                    <a:cubicBezTo>
                      <a:pt x="109" y="553"/>
                      <a:pt x="109" y="554"/>
                      <a:pt x="108" y="555"/>
                    </a:cubicBezTo>
                    <a:cubicBezTo>
                      <a:pt x="107" y="556"/>
                      <a:pt x="107" y="555"/>
                      <a:pt x="107" y="554"/>
                    </a:cubicBezTo>
                    <a:cubicBezTo>
                      <a:pt x="107" y="554"/>
                      <a:pt x="105" y="553"/>
                      <a:pt x="104" y="554"/>
                    </a:cubicBezTo>
                    <a:cubicBezTo>
                      <a:pt x="104" y="554"/>
                      <a:pt x="105" y="555"/>
                      <a:pt x="105" y="556"/>
                    </a:cubicBezTo>
                    <a:close/>
                    <a:moveTo>
                      <a:pt x="97" y="556"/>
                    </a:moveTo>
                    <a:cubicBezTo>
                      <a:pt x="97" y="556"/>
                      <a:pt x="97" y="556"/>
                      <a:pt x="97" y="556"/>
                    </a:cubicBezTo>
                    <a:cubicBezTo>
                      <a:pt x="97" y="556"/>
                      <a:pt x="99" y="557"/>
                      <a:pt x="101" y="557"/>
                    </a:cubicBezTo>
                    <a:cubicBezTo>
                      <a:pt x="102" y="557"/>
                      <a:pt x="101" y="556"/>
                      <a:pt x="102" y="555"/>
                    </a:cubicBezTo>
                    <a:cubicBezTo>
                      <a:pt x="102" y="554"/>
                      <a:pt x="101" y="555"/>
                      <a:pt x="100" y="554"/>
                    </a:cubicBezTo>
                    <a:cubicBezTo>
                      <a:pt x="99" y="554"/>
                      <a:pt x="99" y="554"/>
                      <a:pt x="98" y="554"/>
                    </a:cubicBezTo>
                    <a:cubicBezTo>
                      <a:pt x="96" y="554"/>
                      <a:pt x="97" y="556"/>
                      <a:pt x="97" y="556"/>
                    </a:cubicBezTo>
                    <a:close/>
                    <a:moveTo>
                      <a:pt x="88" y="545"/>
                    </a:moveTo>
                    <a:cubicBezTo>
                      <a:pt x="88" y="545"/>
                      <a:pt x="88" y="545"/>
                      <a:pt x="88" y="545"/>
                    </a:cubicBezTo>
                    <a:cubicBezTo>
                      <a:pt x="87" y="550"/>
                      <a:pt x="92" y="547"/>
                      <a:pt x="92" y="544"/>
                    </a:cubicBezTo>
                    <a:cubicBezTo>
                      <a:pt x="91" y="542"/>
                      <a:pt x="92" y="542"/>
                      <a:pt x="90" y="540"/>
                    </a:cubicBezTo>
                    <a:cubicBezTo>
                      <a:pt x="89" y="537"/>
                      <a:pt x="89" y="540"/>
                      <a:pt x="88" y="541"/>
                    </a:cubicBezTo>
                    <a:cubicBezTo>
                      <a:pt x="87" y="543"/>
                      <a:pt x="89" y="543"/>
                      <a:pt x="89" y="544"/>
                    </a:cubicBezTo>
                    <a:cubicBezTo>
                      <a:pt x="89" y="545"/>
                      <a:pt x="88" y="544"/>
                      <a:pt x="88" y="545"/>
                    </a:cubicBezTo>
                    <a:close/>
                    <a:moveTo>
                      <a:pt x="80" y="557"/>
                    </a:moveTo>
                    <a:cubicBezTo>
                      <a:pt x="80" y="557"/>
                      <a:pt x="80" y="557"/>
                      <a:pt x="80" y="557"/>
                    </a:cubicBezTo>
                    <a:cubicBezTo>
                      <a:pt x="80" y="557"/>
                      <a:pt x="79" y="558"/>
                      <a:pt x="80" y="560"/>
                    </a:cubicBezTo>
                    <a:cubicBezTo>
                      <a:pt x="80" y="561"/>
                      <a:pt x="80" y="560"/>
                      <a:pt x="83" y="558"/>
                    </a:cubicBezTo>
                    <a:cubicBezTo>
                      <a:pt x="85" y="556"/>
                      <a:pt x="82" y="557"/>
                      <a:pt x="82" y="557"/>
                    </a:cubicBezTo>
                    <a:cubicBezTo>
                      <a:pt x="82" y="556"/>
                      <a:pt x="81" y="557"/>
                      <a:pt x="80" y="557"/>
                    </a:cubicBezTo>
                    <a:close/>
                    <a:moveTo>
                      <a:pt x="80" y="563"/>
                    </a:moveTo>
                    <a:cubicBezTo>
                      <a:pt x="80" y="563"/>
                      <a:pt x="80" y="563"/>
                      <a:pt x="80" y="563"/>
                    </a:cubicBezTo>
                    <a:cubicBezTo>
                      <a:pt x="80" y="563"/>
                      <a:pt x="80" y="565"/>
                      <a:pt x="81" y="565"/>
                    </a:cubicBezTo>
                    <a:cubicBezTo>
                      <a:pt x="82" y="565"/>
                      <a:pt x="82" y="564"/>
                      <a:pt x="83" y="563"/>
                    </a:cubicBezTo>
                    <a:cubicBezTo>
                      <a:pt x="83" y="562"/>
                      <a:pt x="82" y="562"/>
                      <a:pt x="82" y="561"/>
                    </a:cubicBezTo>
                    <a:cubicBezTo>
                      <a:pt x="81" y="561"/>
                      <a:pt x="80" y="562"/>
                      <a:pt x="80" y="563"/>
                    </a:cubicBezTo>
                    <a:close/>
                    <a:moveTo>
                      <a:pt x="77" y="568"/>
                    </a:moveTo>
                    <a:cubicBezTo>
                      <a:pt x="77" y="568"/>
                      <a:pt x="77" y="568"/>
                      <a:pt x="77" y="568"/>
                    </a:cubicBezTo>
                    <a:cubicBezTo>
                      <a:pt x="75" y="568"/>
                      <a:pt x="75" y="568"/>
                      <a:pt x="75" y="568"/>
                    </a:cubicBezTo>
                    <a:cubicBezTo>
                      <a:pt x="75" y="568"/>
                      <a:pt x="75" y="568"/>
                      <a:pt x="72" y="570"/>
                    </a:cubicBezTo>
                    <a:cubicBezTo>
                      <a:pt x="69" y="571"/>
                      <a:pt x="71" y="572"/>
                      <a:pt x="71" y="573"/>
                    </a:cubicBezTo>
                    <a:cubicBezTo>
                      <a:pt x="71" y="575"/>
                      <a:pt x="74" y="573"/>
                      <a:pt x="76" y="572"/>
                    </a:cubicBezTo>
                    <a:cubicBezTo>
                      <a:pt x="77" y="572"/>
                      <a:pt x="76" y="571"/>
                      <a:pt x="77" y="571"/>
                    </a:cubicBezTo>
                    <a:cubicBezTo>
                      <a:pt x="77" y="571"/>
                      <a:pt x="77" y="571"/>
                      <a:pt x="79" y="570"/>
                    </a:cubicBezTo>
                    <a:cubicBezTo>
                      <a:pt x="81" y="569"/>
                      <a:pt x="80" y="569"/>
                      <a:pt x="80" y="568"/>
                    </a:cubicBezTo>
                    <a:cubicBezTo>
                      <a:pt x="80" y="568"/>
                      <a:pt x="78" y="567"/>
                      <a:pt x="77" y="568"/>
                    </a:cubicBezTo>
                    <a:close/>
                    <a:moveTo>
                      <a:pt x="51" y="573"/>
                    </a:moveTo>
                    <a:cubicBezTo>
                      <a:pt x="51" y="573"/>
                      <a:pt x="51" y="573"/>
                      <a:pt x="51" y="573"/>
                    </a:cubicBezTo>
                    <a:cubicBezTo>
                      <a:pt x="52" y="573"/>
                      <a:pt x="53" y="572"/>
                      <a:pt x="54" y="573"/>
                    </a:cubicBezTo>
                    <a:cubicBezTo>
                      <a:pt x="55" y="574"/>
                      <a:pt x="54" y="576"/>
                      <a:pt x="54" y="576"/>
                    </a:cubicBezTo>
                    <a:cubicBezTo>
                      <a:pt x="53" y="577"/>
                      <a:pt x="52" y="578"/>
                      <a:pt x="51" y="578"/>
                    </a:cubicBezTo>
                    <a:cubicBezTo>
                      <a:pt x="50" y="578"/>
                      <a:pt x="49" y="578"/>
                      <a:pt x="48" y="577"/>
                    </a:cubicBezTo>
                    <a:cubicBezTo>
                      <a:pt x="48" y="576"/>
                      <a:pt x="48" y="573"/>
                      <a:pt x="48" y="573"/>
                    </a:cubicBezTo>
                    <a:cubicBezTo>
                      <a:pt x="49" y="573"/>
                      <a:pt x="51" y="573"/>
                      <a:pt x="51" y="573"/>
                    </a:cubicBezTo>
                    <a:close/>
                    <a:moveTo>
                      <a:pt x="59" y="558"/>
                    </a:moveTo>
                    <a:cubicBezTo>
                      <a:pt x="59" y="558"/>
                      <a:pt x="59" y="558"/>
                      <a:pt x="59" y="558"/>
                    </a:cubicBezTo>
                    <a:cubicBezTo>
                      <a:pt x="59" y="558"/>
                      <a:pt x="59" y="558"/>
                      <a:pt x="59" y="558"/>
                    </a:cubicBezTo>
                    <a:cubicBezTo>
                      <a:pt x="59" y="558"/>
                      <a:pt x="59" y="560"/>
                      <a:pt x="58" y="560"/>
                    </a:cubicBezTo>
                    <a:cubicBezTo>
                      <a:pt x="56" y="561"/>
                      <a:pt x="57" y="558"/>
                      <a:pt x="57" y="557"/>
                    </a:cubicBezTo>
                    <a:cubicBezTo>
                      <a:pt x="57" y="556"/>
                      <a:pt x="53" y="558"/>
                      <a:pt x="53" y="558"/>
                    </a:cubicBezTo>
                    <a:cubicBezTo>
                      <a:pt x="53" y="558"/>
                      <a:pt x="53" y="561"/>
                      <a:pt x="52" y="562"/>
                    </a:cubicBezTo>
                    <a:cubicBezTo>
                      <a:pt x="51" y="562"/>
                      <a:pt x="51" y="562"/>
                      <a:pt x="50" y="563"/>
                    </a:cubicBezTo>
                    <a:cubicBezTo>
                      <a:pt x="49" y="564"/>
                      <a:pt x="49" y="566"/>
                      <a:pt x="49" y="566"/>
                    </a:cubicBezTo>
                    <a:cubicBezTo>
                      <a:pt x="50" y="567"/>
                      <a:pt x="52" y="567"/>
                      <a:pt x="52" y="567"/>
                    </a:cubicBezTo>
                    <a:cubicBezTo>
                      <a:pt x="53" y="567"/>
                      <a:pt x="53" y="567"/>
                      <a:pt x="56" y="569"/>
                    </a:cubicBezTo>
                    <a:cubicBezTo>
                      <a:pt x="60" y="570"/>
                      <a:pt x="57" y="569"/>
                      <a:pt x="60" y="569"/>
                    </a:cubicBezTo>
                    <a:cubicBezTo>
                      <a:pt x="62" y="569"/>
                      <a:pt x="61" y="570"/>
                      <a:pt x="62" y="570"/>
                    </a:cubicBezTo>
                    <a:cubicBezTo>
                      <a:pt x="63" y="570"/>
                      <a:pt x="64" y="572"/>
                      <a:pt x="65" y="573"/>
                    </a:cubicBezTo>
                    <a:cubicBezTo>
                      <a:pt x="67" y="574"/>
                      <a:pt x="68" y="572"/>
                      <a:pt x="69" y="572"/>
                    </a:cubicBezTo>
                    <a:cubicBezTo>
                      <a:pt x="69" y="571"/>
                      <a:pt x="71" y="568"/>
                      <a:pt x="71" y="568"/>
                    </a:cubicBezTo>
                    <a:cubicBezTo>
                      <a:pt x="71" y="568"/>
                      <a:pt x="65" y="566"/>
                      <a:pt x="65" y="566"/>
                    </a:cubicBezTo>
                    <a:cubicBezTo>
                      <a:pt x="64" y="566"/>
                      <a:pt x="63" y="563"/>
                      <a:pt x="65" y="563"/>
                    </a:cubicBezTo>
                    <a:cubicBezTo>
                      <a:pt x="66" y="563"/>
                      <a:pt x="66" y="564"/>
                      <a:pt x="67" y="565"/>
                    </a:cubicBezTo>
                    <a:cubicBezTo>
                      <a:pt x="67" y="566"/>
                      <a:pt x="68" y="566"/>
                      <a:pt x="69" y="566"/>
                    </a:cubicBezTo>
                    <a:cubicBezTo>
                      <a:pt x="70" y="566"/>
                      <a:pt x="71" y="565"/>
                      <a:pt x="71" y="564"/>
                    </a:cubicBezTo>
                    <a:cubicBezTo>
                      <a:pt x="71" y="563"/>
                      <a:pt x="70" y="564"/>
                      <a:pt x="68" y="561"/>
                    </a:cubicBezTo>
                    <a:cubicBezTo>
                      <a:pt x="65" y="558"/>
                      <a:pt x="68" y="559"/>
                      <a:pt x="69" y="559"/>
                    </a:cubicBezTo>
                    <a:cubicBezTo>
                      <a:pt x="69" y="558"/>
                      <a:pt x="71" y="556"/>
                      <a:pt x="71" y="556"/>
                    </a:cubicBezTo>
                    <a:cubicBezTo>
                      <a:pt x="72" y="555"/>
                      <a:pt x="69" y="555"/>
                      <a:pt x="68" y="554"/>
                    </a:cubicBezTo>
                    <a:cubicBezTo>
                      <a:pt x="67" y="554"/>
                      <a:pt x="67" y="554"/>
                      <a:pt x="67" y="554"/>
                    </a:cubicBezTo>
                    <a:cubicBezTo>
                      <a:pt x="67" y="555"/>
                      <a:pt x="64" y="554"/>
                      <a:pt x="63" y="553"/>
                    </a:cubicBezTo>
                    <a:cubicBezTo>
                      <a:pt x="63" y="553"/>
                      <a:pt x="63" y="551"/>
                      <a:pt x="62" y="550"/>
                    </a:cubicBezTo>
                    <a:cubicBezTo>
                      <a:pt x="62" y="550"/>
                      <a:pt x="60" y="550"/>
                      <a:pt x="58" y="550"/>
                    </a:cubicBezTo>
                    <a:cubicBezTo>
                      <a:pt x="56" y="550"/>
                      <a:pt x="57" y="553"/>
                      <a:pt x="57" y="553"/>
                    </a:cubicBezTo>
                    <a:cubicBezTo>
                      <a:pt x="57" y="553"/>
                      <a:pt x="58" y="555"/>
                      <a:pt x="59" y="556"/>
                    </a:cubicBezTo>
                    <a:cubicBezTo>
                      <a:pt x="59" y="556"/>
                      <a:pt x="59" y="558"/>
                      <a:pt x="59" y="558"/>
                    </a:cubicBezTo>
                    <a:close/>
                  </a:path>
                </a:pathLst>
              </a:custGeom>
              <a:pattFill prst="dkDnDiag">
                <a:fgClr>
                  <a:srgbClr val="00B05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grpSp>
        <p:sp>
          <p:nvSpPr>
            <p:cNvPr id="96" name="Freeform 9"/>
            <p:cNvSpPr>
              <a:spLocks/>
            </p:cNvSpPr>
            <p:nvPr/>
          </p:nvSpPr>
          <p:spPr bwMode="auto">
            <a:xfrm>
              <a:off x="4463912" y="4677592"/>
              <a:ext cx="153808" cy="128923"/>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pattFill prst="divot">
              <a:fgClr>
                <a:srgbClr val="FF0000"/>
              </a:fgClr>
              <a:bgClr>
                <a:schemeClr val="bg1"/>
              </a:bgClr>
            </a:pattFill>
            <a:ln w="3175" cap="rnd">
              <a:solidFill>
                <a:schemeClr val="tx1">
                  <a:lumMod val="60000"/>
                  <a:lumOff val="40000"/>
                </a:schemeClr>
              </a:solidFill>
            </a:ln>
            <a:scene3d>
              <a:camera prst="orthographicFront">
                <a:rot lat="0" lon="0" rev="10799999"/>
              </a:camera>
              <a:lightRig rig="threePt" dir="t"/>
            </a:scene3d>
            <a:sp3d/>
          </p:spPr>
          <p:txBody>
            <a:bodyPr vert="horz" wrap="square" lIns="91440" tIns="45720" rIns="91440" bIns="45720" numCol="1" anchor="t" anchorCtr="0" compatLnSpc="1">
              <a:prstTxWarp prst="textNoShape">
                <a:avLst/>
              </a:prstTxWarp>
            </a:bodyPr>
            <a:lstStyle/>
            <a:p>
              <a:endParaRPr lang="en-US" sz="1800"/>
            </a:p>
          </p:txBody>
        </p:sp>
      </p:grpSp>
      <p:sp>
        <p:nvSpPr>
          <p:cNvPr id="99" name="Text Placeholder 1"/>
          <p:cNvSpPr>
            <a:spLocks noGrp="1"/>
          </p:cNvSpPr>
          <p:nvPr>
            <p:ph type="body" sz="quarter" idx="11"/>
          </p:nvPr>
        </p:nvSpPr>
        <p:spPr>
          <a:xfrm>
            <a:off x="155697" y="4661479"/>
            <a:ext cx="5158686" cy="318216"/>
          </a:xfrm>
        </p:spPr>
        <p:txBody>
          <a:bodyPr/>
          <a:lstStyle/>
          <a:p>
            <a:pPr marL="0" indent="0">
              <a:buNone/>
            </a:pPr>
            <a:r>
              <a:rPr lang="en-GB" sz="1200" dirty="0" smtClean="0"/>
              <a:t>Source: </a:t>
            </a:r>
            <a:r>
              <a:rPr lang="en-GB" sz="1200" dirty="0" smtClean="0">
                <a:hlinkClick r:id="rId3"/>
              </a:rPr>
              <a:t>DLA Piper</a:t>
            </a:r>
            <a:r>
              <a:rPr lang="en-GB" sz="1200" dirty="0" smtClean="0"/>
              <a:t> (update 2018)</a:t>
            </a:r>
            <a:endParaRPr lang="en-GB" sz="1200" dirty="0"/>
          </a:p>
        </p:txBody>
      </p:sp>
      <p:sp>
        <p:nvSpPr>
          <p:cNvPr id="100" name="TextBox 99"/>
          <p:cNvSpPr txBox="1"/>
          <p:nvPr/>
        </p:nvSpPr>
        <p:spPr>
          <a:xfrm>
            <a:off x="123564" y="1202721"/>
            <a:ext cx="2477064" cy="3231654"/>
          </a:xfrm>
          <a:prstGeom prst="rect">
            <a:avLst/>
          </a:prstGeom>
          <a:solidFill>
            <a:schemeClr val="accent5">
              <a:lumMod val="20000"/>
              <a:lumOff val="80000"/>
            </a:schemeClr>
          </a:solidFill>
          <a:ln>
            <a:solidFill>
              <a:schemeClr val="tx1">
                <a:lumMod val="60000"/>
                <a:lumOff val="40000"/>
              </a:schemeClr>
            </a:solidFill>
          </a:ln>
          <a:effectLst>
            <a:outerShdw blurRad="50800" dist="38100" dir="2700000" algn="tl" rotWithShape="0">
              <a:prstClr val="black">
                <a:alpha val="40000"/>
              </a:prstClr>
            </a:outerShdw>
          </a:effectLst>
        </p:spPr>
        <p:txBody>
          <a:bodyPr wrap="square" rtlCol="0">
            <a:spAutoFit/>
          </a:bodyPr>
          <a:lstStyle/>
          <a:p>
            <a:r>
              <a:rPr lang="en-GB" sz="1600" dirty="0" smtClean="0">
                <a:solidFill>
                  <a:srgbClr val="FF0000"/>
                </a:solidFill>
              </a:rPr>
              <a:t>Not insurable</a:t>
            </a:r>
          </a:p>
          <a:p>
            <a:pPr lvl="1"/>
            <a:r>
              <a:rPr lang="en-GB" sz="1200" dirty="0">
                <a:solidFill>
                  <a:srgbClr val="FF0000"/>
                </a:solidFill>
              </a:rPr>
              <a:t>Austria, Belgium, </a:t>
            </a:r>
            <a:r>
              <a:rPr lang="en-GB" sz="1200" dirty="0" smtClean="0">
                <a:solidFill>
                  <a:srgbClr val="FF0000"/>
                </a:solidFill>
              </a:rPr>
              <a:t>Bulgaria, </a:t>
            </a:r>
            <a:r>
              <a:rPr lang="en-GB" sz="1200" dirty="0">
                <a:solidFill>
                  <a:srgbClr val="FF0000"/>
                </a:solidFill>
              </a:rPr>
              <a:t>Cyprus, </a:t>
            </a:r>
            <a:r>
              <a:rPr lang="en-GB" sz="1200" dirty="0" smtClean="0">
                <a:solidFill>
                  <a:srgbClr val="FF0000"/>
                </a:solidFill>
              </a:rPr>
              <a:t>Croatia, Czech </a:t>
            </a:r>
            <a:r>
              <a:rPr lang="en-GB" sz="1200" dirty="0">
                <a:solidFill>
                  <a:srgbClr val="FF0000"/>
                </a:solidFill>
              </a:rPr>
              <a:t>Republic, </a:t>
            </a:r>
            <a:r>
              <a:rPr lang="en-GB" sz="1200" dirty="0" smtClean="0">
                <a:solidFill>
                  <a:srgbClr val="FF0000"/>
                </a:solidFill>
              </a:rPr>
              <a:t>Denmark, France, Hungary, Ireland, </a:t>
            </a:r>
            <a:r>
              <a:rPr lang="en-GB" sz="1200" dirty="0">
                <a:solidFill>
                  <a:srgbClr val="FF0000"/>
                </a:solidFill>
              </a:rPr>
              <a:t>Italy,</a:t>
            </a:r>
            <a:r>
              <a:rPr lang="en-GB" sz="1200" dirty="0" smtClean="0">
                <a:solidFill>
                  <a:srgbClr val="FF0000"/>
                </a:solidFill>
              </a:rPr>
              <a:t> Latvia, Luxembourg, Malta, Portugal, Romania, Slovakia, Spain,</a:t>
            </a:r>
            <a:r>
              <a:rPr lang="en-GB" sz="1200" dirty="0">
                <a:solidFill>
                  <a:srgbClr val="FF0000"/>
                </a:solidFill>
              </a:rPr>
              <a:t> </a:t>
            </a:r>
            <a:r>
              <a:rPr lang="en-GB" sz="1200" dirty="0" smtClean="0">
                <a:solidFill>
                  <a:srgbClr val="FF0000"/>
                </a:solidFill>
              </a:rPr>
              <a:t>Switzerland, United Kingdom</a:t>
            </a:r>
          </a:p>
          <a:p>
            <a:r>
              <a:rPr lang="en-GB" sz="1600" dirty="0" smtClean="0">
                <a:solidFill>
                  <a:schemeClr val="tx2">
                    <a:lumMod val="60000"/>
                    <a:lumOff val="40000"/>
                  </a:schemeClr>
                </a:solidFill>
              </a:rPr>
              <a:t>Unclear</a:t>
            </a:r>
          </a:p>
          <a:p>
            <a:pPr lvl="1"/>
            <a:r>
              <a:rPr lang="en-GB" sz="1200" dirty="0" smtClean="0">
                <a:solidFill>
                  <a:schemeClr val="tx2">
                    <a:lumMod val="60000"/>
                    <a:lumOff val="40000"/>
                  </a:schemeClr>
                </a:solidFill>
              </a:rPr>
              <a:t>Estonia, Germany</a:t>
            </a:r>
            <a:r>
              <a:rPr lang="en-GB" sz="1200" dirty="0">
                <a:solidFill>
                  <a:schemeClr val="tx2">
                    <a:lumMod val="60000"/>
                    <a:lumOff val="40000"/>
                  </a:schemeClr>
                </a:solidFill>
              </a:rPr>
              <a:t>, </a:t>
            </a:r>
            <a:r>
              <a:rPr lang="en-GB" sz="1200" dirty="0" smtClean="0">
                <a:solidFill>
                  <a:schemeClr val="tx2">
                    <a:lumMod val="60000"/>
                    <a:lumOff val="40000"/>
                  </a:schemeClr>
                </a:solidFill>
              </a:rPr>
              <a:t>Greece, Netherland</a:t>
            </a:r>
            <a:r>
              <a:rPr lang="en-GB" sz="1200" dirty="0">
                <a:solidFill>
                  <a:schemeClr val="tx2">
                    <a:lumMod val="60000"/>
                    <a:lumOff val="40000"/>
                  </a:schemeClr>
                </a:solidFill>
              </a:rPr>
              <a:t>, Poland, </a:t>
            </a:r>
            <a:r>
              <a:rPr lang="en-GB" sz="1200" dirty="0" smtClean="0">
                <a:solidFill>
                  <a:schemeClr val="tx2">
                    <a:lumMod val="60000"/>
                    <a:lumOff val="40000"/>
                  </a:schemeClr>
                </a:solidFill>
              </a:rPr>
              <a:t>Lithuania, Sweden </a:t>
            </a:r>
          </a:p>
          <a:p>
            <a:r>
              <a:rPr lang="en-GB" sz="1600" dirty="0" smtClean="0">
                <a:solidFill>
                  <a:srgbClr val="00B050"/>
                </a:solidFill>
              </a:rPr>
              <a:t>Insurable</a:t>
            </a:r>
          </a:p>
          <a:p>
            <a:pPr lvl="1"/>
            <a:r>
              <a:rPr lang="en-GB" sz="1200" dirty="0" smtClean="0">
                <a:solidFill>
                  <a:srgbClr val="00B050"/>
                </a:solidFill>
              </a:rPr>
              <a:t>Finland, Norway</a:t>
            </a:r>
            <a:endParaRPr lang="en-GB" sz="1200" dirty="0">
              <a:solidFill>
                <a:srgbClr val="00B050"/>
              </a:solidFill>
            </a:endParaRPr>
          </a:p>
        </p:txBody>
      </p:sp>
      <p:grpSp>
        <p:nvGrpSpPr>
          <p:cNvPr id="105" name="Group 104"/>
          <p:cNvGrpSpPr/>
          <p:nvPr/>
        </p:nvGrpSpPr>
        <p:grpSpPr>
          <a:xfrm>
            <a:off x="6597904" y="666604"/>
            <a:ext cx="2434772" cy="3193182"/>
            <a:chOff x="6545439" y="696584"/>
            <a:chExt cx="2434772" cy="3193182"/>
          </a:xfrm>
        </p:grpSpPr>
        <p:sp>
          <p:nvSpPr>
            <p:cNvPr id="101" name="TextBox 100"/>
            <p:cNvSpPr txBox="1"/>
            <p:nvPr/>
          </p:nvSpPr>
          <p:spPr>
            <a:xfrm>
              <a:off x="6545439" y="696584"/>
              <a:ext cx="2434772" cy="3193182"/>
            </a:xfrm>
            <a:prstGeom prst="rect">
              <a:avLst/>
            </a:prstGeom>
            <a:solidFill>
              <a:schemeClr val="accent5">
                <a:lumMod val="20000"/>
                <a:lumOff val="80000"/>
              </a:schemeClr>
            </a:solidFill>
            <a:ln>
              <a:solidFill>
                <a:schemeClr val="tx1">
                  <a:lumMod val="60000"/>
                  <a:lumOff val="40000"/>
                </a:schemeClr>
              </a:solidFill>
            </a:ln>
            <a:effectLst>
              <a:outerShdw blurRad="50800" dist="38100" dir="2700000" algn="tl" rotWithShape="0">
                <a:prstClr val="black">
                  <a:alpha val="40000"/>
                </a:prstClr>
              </a:outerShdw>
            </a:effectLst>
          </p:spPr>
          <p:txBody>
            <a:bodyPr wrap="square" rtlCol="0">
              <a:spAutoFit/>
            </a:bodyPr>
            <a:lstStyle/>
            <a:p>
              <a:r>
                <a:rPr lang="en-GB" sz="1200" b="1" dirty="0" smtClean="0"/>
                <a:t>Data Regulatory Environment</a:t>
              </a:r>
            </a:p>
            <a:p>
              <a:endParaRPr lang="en-GB" sz="1050" dirty="0"/>
            </a:p>
            <a:p>
              <a:pPr lvl="1"/>
              <a:r>
                <a:rPr lang="en-GB" sz="1100" b="1" dirty="0" smtClean="0">
                  <a:solidFill>
                    <a:srgbClr val="FF0000"/>
                  </a:solidFill>
                </a:rPr>
                <a:t>High</a:t>
              </a:r>
            </a:p>
            <a:p>
              <a:pPr lvl="1"/>
              <a:r>
                <a:rPr lang="en-GB" sz="1050" dirty="0"/>
                <a:t>Austria, Belgium, France, </a:t>
              </a:r>
              <a:r>
                <a:rPr lang="en-GB" sz="1050" dirty="0" smtClean="0"/>
                <a:t>Germany, Ireland, Italy, Netherlands</a:t>
              </a:r>
              <a:r>
                <a:rPr lang="en-GB" sz="1050" dirty="0"/>
                <a:t>, Norway</a:t>
              </a:r>
              <a:r>
                <a:rPr lang="en-GB" sz="1050" dirty="0" smtClean="0"/>
                <a:t>, </a:t>
              </a:r>
              <a:r>
                <a:rPr lang="en-GB" sz="1050" dirty="0"/>
                <a:t>Poland,</a:t>
              </a:r>
              <a:r>
                <a:rPr lang="en-GB" sz="1050" dirty="0" smtClean="0"/>
                <a:t> Portugal, Spain, Sweden,  Switzerland</a:t>
              </a:r>
            </a:p>
            <a:p>
              <a:endParaRPr lang="en-GB" sz="1050" dirty="0"/>
            </a:p>
            <a:p>
              <a:pPr lvl="1"/>
              <a:r>
                <a:rPr lang="en-GB" sz="1100" b="1" dirty="0" smtClean="0">
                  <a:solidFill>
                    <a:srgbClr val="FF0000"/>
                  </a:solidFill>
                </a:rPr>
                <a:t>Fairly High</a:t>
              </a:r>
            </a:p>
            <a:p>
              <a:pPr lvl="1"/>
              <a:r>
                <a:rPr lang="en-GB" sz="1050" dirty="0"/>
                <a:t>Cyprus, Czech Republic, </a:t>
              </a:r>
              <a:r>
                <a:rPr lang="en-GB" sz="1050" dirty="0" smtClean="0"/>
                <a:t>Denmark, </a:t>
              </a:r>
              <a:r>
                <a:rPr lang="en-GB" sz="1050" dirty="0"/>
                <a:t>Estonia, </a:t>
              </a:r>
              <a:r>
                <a:rPr lang="en-GB" sz="1050" dirty="0" smtClean="0"/>
                <a:t>Finland, Greece, Hungary</a:t>
              </a:r>
              <a:r>
                <a:rPr lang="en-GB" sz="1050" dirty="0"/>
                <a:t>, </a:t>
              </a:r>
              <a:r>
                <a:rPr lang="en-GB" sz="1050" dirty="0" smtClean="0"/>
                <a:t>Latvia, </a:t>
              </a:r>
              <a:r>
                <a:rPr lang="en-GB" sz="1050" dirty="0"/>
                <a:t>Luxembourg, Romania, </a:t>
              </a:r>
              <a:r>
                <a:rPr lang="en-GB" sz="1050" dirty="0" smtClean="0"/>
                <a:t>Slovakia, Slovenia</a:t>
              </a:r>
            </a:p>
            <a:p>
              <a:endParaRPr lang="en-GB" sz="1050" dirty="0" smtClean="0"/>
            </a:p>
            <a:p>
              <a:pPr lvl="1"/>
              <a:r>
                <a:rPr lang="en-GB" sz="1100" b="1" dirty="0" smtClean="0">
                  <a:solidFill>
                    <a:srgbClr val="FF0000"/>
                  </a:solidFill>
                </a:rPr>
                <a:t>Moderate</a:t>
              </a:r>
            </a:p>
            <a:p>
              <a:pPr lvl="1"/>
              <a:r>
                <a:rPr lang="en-GB" sz="1050" dirty="0" smtClean="0"/>
                <a:t>Bulgaria, Croatia, Lithuania, Malta</a:t>
              </a:r>
              <a:endParaRPr lang="en-GB" sz="1050" dirty="0"/>
            </a:p>
          </p:txBody>
        </p:sp>
        <p:sp>
          <p:nvSpPr>
            <p:cNvPr id="102" name="Rounded Rectangle 101"/>
            <p:cNvSpPr/>
            <p:nvPr/>
          </p:nvSpPr>
          <p:spPr>
            <a:xfrm>
              <a:off x="6628498" y="1076264"/>
              <a:ext cx="357942" cy="173225"/>
            </a:xfrm>
            <a:prstGeom prst="roundRect">
              <a:avLst/>
            </a:prstGeom>
            <a:pattFill prst="pct80">
              <a:fgClr>
                <a:schemeClr val="tx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3" name="Rounded Rectangle 102"/>
            <p:cNvSpPr/>
            <p:nvPr/>
          </p:nvSpPr>
          <p:spPr>
            <a:xfrm>
              <a:off x="6625474" y="2199319"/>
              <a:ext cx="357942" cy="173225"/>
            </a:xfrm>
            <a:prstGeom prst="roundRect">
              <a:avLst/>
            </a:prstGeom>
            <a:pattFill prst="dkDnDiag">
              <a:fgClr>
                <a:schemeClr val="tx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4" name="Rounded Rectangle 103"/>
            <p:cNvSpPr/>
            <p:nvPr/>
          </p:nvSpPr>
          <p:spPr>
            <a:xfrm>
              <a:off x="6625474" y="3321735"/>
              <a:ext cx="357942" cy="173225"/>
            </a:xfrm>
            <a:prstGeom prst="roundRect">
              <a:avLst/>
            </a:prstGeom>
            <a:pattFill prst="divot">
              <a:fgClr>
                <a:schemeClr val="tx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48391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Three dimensions of continuous improvement</a:t>
            </a:r>
            <a:endParaRPr lang="en-GB" dirty="0"/>
          </a:p>
        </p:txBody>
      </p:sp>
      <p:sp>
        <p:nvSpPr>
          <p:cNvPr id="12" name="Rectangle 11"/>
          <p:cNvSpPr/>
          <p:nvPr/>
        </p:nvSpPr>
        <p:spPr>
          <a:xfrm>
            <a:off x="177985" y="1829197"/>
            <a:ext cx="2327856" cy="2462213"/>
          </a:xfrm>
          <a:prstGeom prst="rect">
            <a:avLst/>
          </a:prstGeom>
        </p:spPr>
        <p:txBody>
          <a:bodyPr wrap="square">
            <a:spAutoFit/>
          </a:bodyPr>
          <a:lstStyle/>
          <a:p>
            <a:r>
              <a:rPr lang="en-US" sz="1100" dirty="0" smtClean="0"/>
              <a:t>Risk Management</a:t>
            </a:r>
          </a:p>
          <a:p>
            <a:r>
              <a:rPr lang="en-US" sz="1100" dirty="0" smtClean="0"/>
              <a:t>Information Lifecycle</a:t>
            </a:r>
          </a:p>
          <a:p>
            <a:r>
              <a:rPr lang="en-US" sz="1100" dirty="0" smtClean="0"/>
              <a:t>Privacy by Design</a:t>
            </a:r>
          </a:p>
          <a:p>
            <a:r>
              <a:rPr lang="en-US" sz="1100" dirty="0" smtClean="0"/>
              <a:t>Privacy by Default</a:t>
            </a:r>
          </a:p>
          <a:p>
            <a:r>
              <a:rPr lang="en-US" sz="1100" dirty="0" smtClean="0"/>
              <a:t>Data Discovery &amp; Classification</a:t>
            </a:r>
          </a:p>
          <a:p>
            <a:r>
              <a:rPr lang="en-US" sz="1100" dirty="0" smtClean="0"/>
              <a:t>Asset Management</a:t>
            </a:r>
          </a:p>
          <a:p>
            <a:r>
              <a:rPr lang="en-US" sz="1100" dirty="0" smtClean="0"/>
              <a:t>Physical Security</a:t>
            </a:r>
          </a:p>
          <a:p>
            <a:r>
              <a:rPr lang="en-US" sz="1100" dirty="0" smtClean="0"/>
              <a:t>Change Management</a:t>
            </a:r>
          </a:p>
          <a:p>
            <a:r>
              <a:rPr lang="en-US" sz="1100" dirty="0" smtClean="0"/>
              <a:t>Incident Response</a:t>
            </a:r>
          </a:p>
          <a:p>
            <a:r>
              <a:rPr lang="en-US" sz="1100" dirty="0" smtClean="0"/>
              <a:t>Breach Notification</a:t>
            </a:r>
          </a:p>
          <a:p>
            <a:r>
              <a:rPr lang="en-US" sz="1100" dirty="0" smtClean="0"/>
              <a:t>Compliance Programs</a:t>
            </a:r>
          </a:p>
          <a:p>
            <a:r>
              <a:rPr lang="en-US" sz="1100" dirty="0" smtClean="0"/>
              <a:t>Vulnerability Management</a:t>
            </a:r>
          </a:p>
          <a:p>
            <a:r>
              <a:rPr lang="en-US" sz="1100" dirty="0" smtClean="0"/>
              <a:t>Third-party Management</a:t>
            </a:r>
          </a:p>
          <a:p>
            <a:r>
              <a:rPr lang="en-US" sz="1100" dirty="0" smtClean="0"/>
              <a:t>Documentation Management</a:t>
            </a:r>
            <a:endParaRPr lang="en-US" sz="1100" dirty="0"/>
          </a:p>
        </p:txBody>
      </p:sp>
      <p:sp>
        <p:nvSpPr>
          <p:cNvPr id="13" name="Rectangle 12"/>
          <p:cNvSpPr/>
          <p:nvPr/>
        </p:nvSpPr>
        <p:spPr>
          <a:xfrm>
            <a:off x="2614256" y="2693539"/>
            <a:ext cx="2327856" cy="1785104"/>
          </a:xfrm>
          <a:prstGeom prst="rect">
            <a:avLst/>
          </a:prstGeom>
        </p:spPr>
        <p:txBody>
          <a:bodyPr wrap="square">
            <a:spAutoFit/>
          </a:bodyPr>
          <a:lstStyle/>
          <a:p>
            <a:r>
              <a:rPr lang="en-US" sz="1100" dirty="0" smtClean="0"/>
              <a:t>Access Control</a:t>
            </a:r>
          </a:p>
          <a:p>
            <a:r>
              <a:rPr lang="en-US" sz="1100" dirty="0" smtClean="0"/>
              <a:t>Data Deletion</a:t>
            </a:r>
          </a:p>
          <a:p>
            <a:r>
              <a:rPr lang="en-US" sz="1100" dirty="0" smtClean="0"/>
              <a:t>Encryption</a:t>
            </a:r>
            <a:endParaRPr lang="en-US" sz="1100" dirty="0"/>
          </a:p>
          <a:p>
            <a:r>
              <a:rPr lang="en-US" sz="1100" dirty="0" smtClean="0"/>
              <a:t>Pseudonymisation (Data Masking)</a:t>
            </a:r>
          </a:p>
          <a:p>
            <a:r>
              <a:rPr lang="en-US" sz="1100" dirty="0" smtClean="0"/>
              <a:t>Monitoring</a:t>
            </a:r>
          </a:p>
          <a:p>
            <a:r>
              <a:rPr lang="en-US" sz="1100" dirty="0" smtClean="0"/>
              <a:t>Secure Configuration</a:t>
            </a:r>
          </a:p>
          <a:p>
            <a:r>
              <a:rPr lang="en-US" sz="1100" dirty="0" smtClean="0"/>
              <a:t>DR/BCM</a:t>
            </a:r>
          </a:p>
          <a:p>
            <a:r>
              <a:rPr lang="en-US" sz="1100" dirty="0" smtClean="0"/>
              <a:t>Application Security</a:t>
            </a:r>
          </a:p>
          <a:p>
            <a:r>
              <a:rPr lang="en-US" sz="1100" dirty="0" smtClean="0"/>
              <a:t>Data Leakage Prevention</a:t>
            </a:r>
          </a:p>
          <a:p>
            <a:r>
              <a:rPr lang="en-US" sz="1100" dirty="0" smtClean="0"/>
              <a:t>Content Filtering</a:t>
            </a:r>
            <a:endParaRPr lang="en-US" sz="1100" dirty="0"/>
          </a:p>
        </p:txBody>
      </p:sp>
      <p:sp>
        <p:nvSpPr>
          <p:cNvPr id="14" name="Rectangle 13"/>
          <p:cNvSpPr/>
          <p:nvPr/>
        </p:nvSpPr>
        <p:spPr>
          <a:xfrm>
            <a:off x="5050527" y="3580851"/>
            <a:ext cx="2327856" cy="938719"/>
          </a:xfrm>
          <a:prstGeom prst="rect">
            <a:avLst/>
          </a:prstGeom>
        </p:spPr>
        <p:txBody>
          <a:bodyPr wrap="square">
            <a:spAutoFit/>
          </a:bodyPr>
          <a:lstStyle/>
          <a:p>
            <a:r>
              <a:rPr lang="en-US" sz="1100" dirty="0" smtClean="0"/>
              <a:t>Employment Procedures</a:t>
            </a:r>
          </a:p>
          <a:p>
            <a:r>
              <a:rPr lang="en-US" sz="1100" dirty="0" smtClean="0"/>
              <a:t>Confidentiality Agreements</a:t>
            </a:r>
          </a:p>
          <a:p>
            <a:r>
              <a:rPr lang="en-US" sz="1100" dirty="0" smtClean="0"/>
              <a:t>Security &amp; Privacy Awareness</a:t>
            </a:r>
          </a:p>
          <a:p>
            <a:r>
              <a:rPr lang="en-US" sz="1100" dirty="0" smtClean="0"/>
              <a:t>Acceptable Use Policy</a:t>
            </a:r>
          </a:p>
          <a:p>
            <a:r>
              <a:rPr lang="en-US" sz="1100" dirty="0" smtClean="0"/>
              <a:t>Access Controls</a:t>
            </a:r>
          </a:p>
        </p:txBody>
      </p:sp>
      <p:grpSp>
        <p:nvGrpSpPr>
          <p:cNvPr id="34" name="Group 33"/>
          <p:cNvGrpSpPr/>
          <p:nvPr/>
        </p:nvGrpSpPr>
        <p:grpSpPr>
          <a:xfrm>
            <a:off x="2614257" y="2055223"/>
            <a:ext cx="5162762" cy="864096"/>
            <a:chOff x="2614257" y="2055223"/>
            <a:chExt cx="5162762" cy="864096"/>
          </a:xfrm>
        </p:grpSpPr>
        <p:sp>
          <p:nvSpPr>
            <p:cNvPr id="17" name="Right Arrow 16"/>
            <p:cNvSpPr/>
            <p:nvPr/>
          </p:nvSpPr>
          <p:spPr>
            <a:xfrm>
              <a:off x="2614257" y="2055223"/>
              <a:ext cx="5162762" cy="864096"/>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FFFF"/>
                  </a:solidFill>
                </a:rPr>
                <a:t>      Technical Measures</a:t>
              </a:r>
              <a:endParaRPr lang="en-US" dirty="0">
                <a:solidFill>
                  <a:srgbClr val="FFFFFF"/>
                </a:solidFill>
              </a:endParaRPr>
            </a:p>
          </p:txBody>
        </p:sp>
        <p:grpSp>
          <p:nvGrpSpPr>
            <p:cNvPr id="22" name="Group 21"/>
            <p:cNvGrpSpPr/>
            <p:nvPr/>
          </p:nvGrpSpPr>
          <p:grpSpPr>
            <a:xfrm>
              <a:off x="2648836" y="2331464"/>
              <a:ext cx="332134" cy="311613"/>
              <a:chOff x="8183793" y="1498714"/>
              <a:chExt cx="1097280" cy="1097280"/>
            </a:xfrm>
          </p:grpSpPr>
          <p:sp>
            <p:nvSpPr>
              <p:cNvPr id="20" name="Oval 80"/>
              <p:cNvSpPr>
                <a:spLocks noChangeArrowheads="1"/>
              </p:cNvSpPr>
              <p:nvPr/>
            </p:nvSpPr>
            <p:spPr bwMode="auto">
              <a:xfrm>
                <a:off x="8183793"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4"/>
              <p:cNvSpPr>
                <a:spLocks noEditPoints="1"/>
              </p:cNvSpPr>
              <p:nvPr/>
            </p:nvSpPr>
            <p:spPr bwMode="auto">
              <a:xfrm>
                <a:off x="8435726" y="1736061"/>
                <a:ext cx="593415" cy="623780"/>
              </a:xfrm>
              <a:custGeom>
                <a:avLst/>
                <a:gdLst>
                  <a:gd name="T0" fmla="*/ 63 w 574"/>
                  <a:gd name="T1" fmla="*/ 361 h 605"/>
                  <a:gd name="T2" fmla="*/ 56 w 574"/>
                  <a:gd name="T3" fmla="*/ 239 h 605"/>
                  <a:gd name="T4" fmla="*/ 49 w 574"/>
                  <a:gd name="T5" fmla="*/ 361 h 605"/>
                  <a:gd name="T6" fmla="*/ 0 w 574"/>
                  <a:gd name="T7" fmla="*/ 368 h 605"/>
                  <a:gd name="T8" fmla="*/ 7 w 574"/>
                  <a:gd name="T9" fmla="*/ 484 h 605"/>
                  <a:gd name="T10" fmla="*/ 49 w 574"/>
                  <a:gd name="T11" fmla="*/ 598 h 605"/>
                  <a:gd name="T12" fmla="*/ 63 w 574"/>
                  <a:gd name="T13" fmla="*/ 598 h 605"/>
                  <a:gd name="T14" fmla="*/ 105 w 574"/>
                  <a:gd name="T15" fmla="*/ 484 h 605"/>
                  <a:gd name="T16" fmla="*/ 112 w 574"/>
                  <a:gd name="T17" fmla="*/ 368 h 605"/>
                  <a:gd name="T18" fmla="*/ 98 w 574"/>
                  <a:gd name="T19" fmla="*/ 470 h 605"/>
                  <a:gd name="T20" fmla="*/ 14 w 574"/>
                  <a:gd name="T21" fmla="*/ 375 h 605"/>
                  <a:gd name="T22" fmla="*/ 98 w 574"/>
                  <a:gd name="T23" fmla="*/ 470 h 605"/>
                  <a:gd name="T24" fmla="*/ 217 w 574"/>
                  <a:gd name="T25" fmla="*/ 224 h 605"/>
                  <a:gd name="T26" fmla="*/ 210 w 574"/>
                  <a:gd name="T27" fmla="*/ 103 h 605"/>
                  <a:gd name="T28" fmla="*/ 203 w 574"/>
                  <a:gd name="T29" fmla="*/ 224 h 605"/>
                  <a:gd name="T30" fmla="*/ 154 w 574"/>
                  <a:gd name="T31" fmla="*/ 231 h 605"/>
                  <a:gd name="T32" fmla="*/ 161 w 574"/>
                  <a:gd name="T33" fmla="*/ 348 h 605"/>
                  <a:gd name="T34" fmla="*/ 203 w 574"/>
                  <a:gd name="T35" fmla="*/ 462 h 605"/>
                  <a:gd name="T36" fmla="*/ 217 w 574"/>
                  <a:gd name="T37" fmla="*/ 462 h 605"/>
                  <a:gd name="T38" fmla="*/ 259 w 574"/>
                  <a:gd name="T39" fmla="*/ 348 h 605"/>
                  <a:gd name="T40" fmla="*/ 266 w 574"/>
                  <a:gd name="T41" fmla="*/ 231 h 605"/>
                  <a:gd name="T42" fmla="*/ 252 w 574"/>
                  <a:gd name="T43" fmla="*/ 334 h 605"/>
                  <a:gd name="T44" fmla="*/ 168 w 574"/>
                  <a:gd name="T45" fmla="*/ 238 h 605"/>
                  <a:gd name="T46" fmla="*/ 252 w 574"/>
                  <a:gd name="T47" fmla="*/ 334 h 605"/>
                  <a:gd name="T48" fmla="*/ 371 w 574"/>
                  <a:gd name="T49" fmla="*/ 279 h 605"/>
                  <a:gd name="T50" fmla="*/ 364 w 574"/>
                  <a:gd name="T51" fmla="*/ 158 h 605"/>
                  <a:gd name="T52" fmla="*/ 357 w 574"/>
                  <a:gd name="T53" fmla="*/ 279 h 605"/>
                  <a:gd name="T54" fmla="*/ 308 w 574"/>
                  <a:gd name="T55" fmla="*/ 286 h 605"/>
                  <a:gd name="T56" fmla="*/ 315 w 574"/>
                  <a:gd name="T57" fmla="*/ 402 h 605"/>
                  <a:gd name="T58" fmla="*/ 357 w 574"/>
                  <a:gd name="T59" fmla="*/ 516 h 605"/>
                  <a:gd name="T60" fmla="*/ 371 w 574"/>
                  <a:gd name="T61" fmla="*/ 516 h 605"/>
                  <a:gd name="T62" fmla="*/ 413 w 574"/>
                  <a:gd name="T63" fmla="*/ 402 h 605"/>
                  <a:gd name="T64" fmla="*/ 420 w 574"/>
                  <a:gd name="T65" fmla="*/ 286 h 605"/>
                  <a:gd name="T66" fmla="*/ 406 w 574"/>
                  <a:gd name="T67" fmla="*/ 388 h 605"/>
                  <a:gd name="T68" fmla="*/ 322 w 574"/>
                  <a:gd name="T69" fmla="*/ 293 h 605"/>
                  <a:gd name="T70" fmla="*/ 406 w 574"/>
                  <a:gd name="T71" fmla="*/ 388 h 605"/>
                  <a:gd name="T72" fmla="*/ 525 w 574"/>
                  <a:gd name="T73" fmla="*/ 121 h 605"/>
                  <a:gd name="T74" fmla="*/ 518 w 574"/>
                  <a:gd name="T75" fmla="*/ 0 h 605"/>
                  <a:gd name="T76" fmla="*/ 511 w 574"/>
                  <a:gd name="T77" fmla="*/ 121 h 605"/>
                  <a:gd name="T78" fmla="*/ 462 w 574"/>
                  <a:gd name="T79" fmla="*/ 128 h 605"/>
                  <a:gd name="T80" fmla="*/ 469 w 574"/>
                  <a:gd name="T81" fmla="*/ 245 h 605"/>
                  <a:gd name="T82" fmla="*/ 511 w 574"/>
                  <a:gd name="T83" fmla="*/ 359 h 605"/>
                  <a:gd name="T84" fmla="*/ 525 w 574"/>
                  <a:gd name="T85" fmla="*/ 359 h 605"/>
                  <a:gd name="T86" fmla="*/ 567 w 574"/>
                  <a:gd name="T87" fmla="*/ 245 h 605"/>
                  <a:gd name="T88" fmla="*/ 574 w 574"/>
                  <a:gd name="T89" fmla="*/ 128 h 605"/>
                  <a:gd name="T90" fmla="*/ 560 w 574"/>
                  <a:gd name="T91" fmla="*/ 231 h 605"/>
                  <a:gd name="T92" fmla="*/ 476 w 574"/>
                  <a:gd name="T93" fmla="*/ 135 h 605"/>
                  <a:gd name="T94" fmla="*/ 560 w 574"/>
                  <a:gd name="T95" fmla="*/ 23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605">
                    <a:moveTo>
                      <a:pt x="105" y="361"/>
                    </a:moveTo>
                    <a:cubicBezTo>
                      <a:pt x="63" y="361"/>
                      <a:pt x="63" y="361"/>
                      <a:pt x="63" y="361"/>
                    </a:cubicBezTo>
                    <a:cubicBezTo>
                      <a:pt x="63" y="246"/>
                      <a:pt x="63" y="246"/>
                      <a:pt x="63" y="246"/>
                    </a:cubicBezTo>
                    <a:cubicBezTo>
                      <a:pt x="63" y="243"/>
                      <a:pt x="60" y="239"/>
                      <a:pt x="56" y="239"/>
                    </a:cubicBezTo>
                    <a:cubicBezTo>
                      <a:pt x="52" y="239"/>
                      <a:pt x="49" y="243"/>
                      <a:pt x="49" y="246"/>
                    </a:cubicBezTo>
                    <a:cubicBezTo>
                      <a:pt x="49" y="361"/>
                      <a:pt x="49" y="361"/>
                      <a:pt x="49" y="361"/>
                    </a:cubicBezTo>
                    <a:cubicBezTo>
                      <a:pt x="7" y="361"/>
                      <a:pt x="7" y="361"/>
                      <a:pt x="7" y="361"/>
                    </a:cubicBezTo>
                    <a:cubicBezTo>
                      <a:pt x="3" y="361"/>
                      <a:pt x="0" y="364"/>
                      <a:pt x="0" y="368"/>
                    </a:cubicBezTo>
                    <a:cubicBezTo>
                      <a:pt x="0" y="477"/>
                      <a:pt x="0" y="477"/>
                      <a:pt x="0" y="477"/>
                    </a:cubicBezTo>
                    <a:cubicBezTo>
                      <a:pt x="0" y="481"/>
                      <a:pt x="3" y="484"/>
                      <a:pt x="7" y="484"/>
                    </a:cubicBezTo>
                    <a:cubicBezTo>
                      <a:pt x="49" y="484"/>
                      <a:pt x="49" y="484"/>
                      <a:pt x="49" y="484"/>
                    </a:cubicBezTo>
                    <a:cubicBezTo>
                      <a:pt x="49" y="598"/>
                      <a:pt x="49" y="598"/>
                      <a:pt x="49" y="598"/>
                    </a:cubicBezTo>
                    <a:cubicBezTo>
                      <a:pt x="49" y="602"/>
                      <a:pt x="52" y="605"/>
                      <a:pt x="56" y="605"/>
                    </a:cubicBezTo>
                    <a:cubicBezTo>
                      <a:pt x="60" y="605"/>
                      <a:pt x="63" y="602"/>
                      <a:pt x="63" y="598"/>
                    </a:cubicBezTo>
                    <a:cubicBezTo>
                      <a:pt x="63" y="484"/>
                      <a:pt x="63" y="484"/>
                      <a:pt x="63" y="484"/>
                    </a:cubicBezTo>
                    <a:cubicBezTo>
                      <a:pt x="105" y="484"/>
                      <a:pt x="105" y="484"/>
                      <a:pt x="105" y="484"/>
                    </a:cubicBezTo>
                    <a:cubicBezTo>
                      <a:pt x="109" y="484"/>
                      <a:pt x="112" y="481"/>
                      <a:pt x="112" y="477"/>
                    </a:cubicBezTo>
                    <a:cubicBezTo>
                      <a:pt x="112" y="368"/>
                      <a:pt x="112" y="368"/>
                      <a:pt x="112" y="368"/>
                    </a:cubicBezTo>
                    <a:cubicBezTo>
                      <a:pt x="112" y="364"/>
                      <a:pt x="109" y="361"/>
                      <a:pt x="105" y="361"/>
                    </a:cubicBezTo>
                    <a:close/>
                    <a:moveTo>
                      <a:pt x="98" y="470"/>
                    </a:moveTo>
                    <a:cubicBezTo>
                      <a:pt x="14" y="470"/>
                      <a:pt x="14" y="470"/>
                      <a:pt x="14" y="470"/>
                    </a:cubicBezTo>
                    <a:cubicBezTo>
                      <a:pt x="14" y="375"/>
                      <a:pt x="14" y="375"/>
                      <a:pt x="14" y="375"/>
                    </a:cubicBezTo>
                    <a:cubicBezTo>
                      <a:pt x="98" y="375"/>
                      <a:pt x="98" y="375"/>
                      <a:pt x="98" y="375"/>
                    </a:cubicBezTo>
                    <a:lnTo>
                      <a:pt x="98" y="470"/>
                    </a:lnTo>
                    <a:close/>
                    <a:moveTo>
                      <a:pt x="259" y="224"/>
                    </a:moveTo>
                    <a:cubicBezTo>
                      <a:pt x="217" y="224"/>
                      <a:pt x="217" y="224"/>
                      <a:pt x="217" y="224"/>
                    </a:cubicBezTo>
                    <a:cubicBezTo>
                      <a:pt x="217" y="110"/>
                      <a:pt x="217" y="110"/>
                      <a:pt x="217" y="110"/>
                    </a:cubicBezTo>
                    <a:cubicBezTo>
                      <a:pt x="217" y="106"/>
                      <a:pt x="214" y="103"/>
                      <a:pt x="210" y="103"/>
                    </a:cubicBezTo>
                    <a:cubicBezTo>
                      <a:pt x="206" y="103"/>
                      <a:pt x="203" y="106"/>
                      <a:pt x="203" y="110"/>
                    </a:cubicBezTo>
                    <a:cubicBezTo>
                      <a:pt x="203" y="224"/>
                      <a:pt x="203" y="224"/>
                      <a:pt x="203" y="224"/>
                    </a:cubicBezTo>
                    <a:cubicBezTo>
                      <a:pt x="161" y="224"/>
                      <a:pt x="161" y="224"/>
                      <a:pt x="161" y="224"/>
                    </a:cubicBezTo>
                    <a:cubicBezTo>
                      <a:pt x="157" y="224"/>
                      <a:pt x="154" y="227"/>
                      <a:pt x="154" y="231"/>
                    </a:cubicBezTo>
                    <a:cubicBezTo>
                      <a:pt x="154" y="341"/>
                      <a:pt x="154" y="341"/>
                      <a:pt x="154" y="341"/>
                    </a:cubicBezTo>
                    <a:cubicBezTo>
                      <a:pt x="154" y="344"/>
                      <a:pt x="157" y="348"/>
                      <a:pt x="161" y="348"/>
                    </a:cubicBezTo>
                    <a:cubicBezTo>
                      <a:pt x="203" y="348"/>
                      <a:pt x="203" y="348"/>
                      <a:pt x="203" y="348"/>
                    </a:cubicBezTo>
                    <a:cubicBezTo>
                      <a:pt x="203" y="462"/>
                      <a:pt x="203" y="462"/>
                      <a:pt x="203" y="462"/>
                    </a:cubicBezTo>
                    <a:cubicBezTo>
                      <a:pt x="203" y="466"/>
                      <a:pt x="206" y="469"/>
                      <a:pt x="210" y="469"/>
                    </a:cubicBezTo>
                    <a:cubicBezTo>
                      <a:pt x="214" y="469"/>
                      <a:pt x="217" y="466"/>
                      <a:pt x="217" y="462"/>
                    </a:cubicBezTo>
                    <a:cubicBezTo>
                      <a:pt x="217" y="348"/>
                      <a:pt x="217" y="348"/>
                      <a:pt x="217" y="348"/>
                    </a:cubicBezTo>
                    <a:cubicBezTo>
                      <a:pt x="259" y="348"/>
                      <a:pt x="259" y="348"/>
                      <a:pt x="259" y="348"/>
                    </a:cubicBezTo>
                    <a:cubicBezTo>
                      <a:pt x="263" y="348"/>
                      <a:pt x="266" y="344"/>
                      <a:pt x="266" y="341"/>
                    </a:cubicBezTo>
                    <a:cubicBezTo>
                      <a:pt x="266" y="231"/>
                      <a:pt x="266" y="231"/>
                      <a:pt x="266" y="231"/>
                    </a:cubicBezTo>
                    <a:cubicBezTo>
                      <a:pt x="266" y="227"/>
                      <a:pt x="263" y="224"/>
                      <a:pt x="259" y="224"/>
                    </a:cubicBezTo>
                    <a:close/>
                    <a:moveTo>
                      <a:pt x="252" y="334"/>
                    </a:moveTo>
                    <a:cubicBezTo>
                      <a:pt x="168" y="334"/>
                      <a:pt x="168" y="334"/>
                      <a:pt x="168" y="334"/>
                    </a:cubicBezTo>
                    <a:cubicBezTo>
                      <a:pt x="168" y="238"/>
                      <a:pt x="168" y="238"/>
                      <a:pt x="168" y="238"/>
                    </a:cubicBezTo>
                    <a:cubicBezTo>
                      <a:pt x="252" y="238"/>
                      <a:pt x="252" y="238"/>
                      <a:pt x="252" y="238"/>
                    </a:cubicBezTo>
                    <a:lnTo>
                      <a:pt x="252" y="334"/>
                    </a:lnTo>
                    <a:close/>
                    <a:moveTo>
                      <a:pt x="413" y="279"/>
                    </a:moveTo>
                    <a:cubicBezTo>
                      <a:pt x="371" y="279"/>
                      <a:pt x="371" y="279"/>
                      <a:pt x="371" y="279"/>
                    </a:cubicBezTo>
                    <a:cubicBezTo>
                      <a:pt x="371" y="165"/>
                      <a:pt x="371" y="165"/>
                      <a:pt x="371" y="165"/>
                    </a:cubicBezTo>
                    <a:cubicBezTo>
                      <a:pt x="371" y="161"/>
                      <a:pt x="368" y="158"/>
                      <a:pt x="364" y="158"/>
                    </a:cubicBezTo>
                    <a:cubicBezTo>
                      <a:pt x="360" y="158"/>
                      <a:pt x="357" y="161"/>
                      <a:pt x="357" y="165"/>
                    </a:cubicBezTo>
                    <a:cubicBezTo>
                      <a:pt x="357" y="279"/>
                      <a:pt x="357" y="279"/>
                      <a:pt x="357" y="279"/>
                    </a:cubicBezTo>
                    <a:cubicBezTo>
                      <a:pt x="315" y="279"/>
                      <a:pt x="315" y="279"/>
                      <a:pt x="315" y="279"/>
                    </a:cubicBezTo>
                    <a:cubicBezTo>
                      <a:pt x="311" y="279"/>
                      <a:pt x="308" y="282"/>
                      <a:pt x="308" y="286"/>
                    </a:cubicBezTo>
                    <a:cubicBezTo>
                      <a:pt x="308" y="395"/>
                      <a:pt x="308" y="395"/>
                      <a:pt x="308" y="395"/>
                    </a:cubicBezTo>
                    <a:cubicBezTo>
                      <a:pt x="308" y="399"/>
                      <a:pt x="311" y="402"/>
                      <a:pt x="315" y="402"/>
                    </a:cubicBezTo>
                    <a:cubicBezTo>
                      <a:pt x="357" y="402"/>
                      <a:pt x="357" y="402"/>
                      <a:pt x="357" y="402"/>
                    </a:cubicBezTo>
                    <a:cubicBezTo>
                      <a:pt x="357" y="516"/>
                      <a:pt x="357" y="516"/>
                      <a:pt x="357" y="516"/>
                    </a:cubicBezTo>
                    <a:cubicBezTo>
                      <a:pt x="357" y="520"/>
                      <a:pt x="360" y="523"/>
                      <a:pt x="364" y="523"/>
                    </a:cubicBezTo>
                    <a:cubicBezTo>
                      <a:pt x="368" y="523"/>
                      <a:pt x="371" y="520"/>
                      <a:pt x="371" y="516"/>
                    </a:cubicBezTo>
                    <a:cubicBezTo>
                      <a:pt x="371" y="402"/>
                      <a:pt x="371" y="402"/>
                      <a:pt x="371" y="402"/>
                    </a:cubicBezTo>
                    <a:cubicBezTo>
                      <a:pt x="413" y="402"/>
                      <a:pt x="413" y="402"/>
                      <a:pt x="413" y="402"/>
                    </a:cubicBezTo>
                    <a:cubicBezTo>
                      <a:pt x="417" y="402"/>
                      <a:pt x="420" y="399"/>
                      <a:pt x="420" y="395"/>
                    </a:cubicBezTo>
                    <a:cubicBezTo>
                      <a:pt x="420" y="286"/>
                      <a:pt x="420" y="286"/>
                      <a:pt x="420" y="286"/>
                    </a:cubicBezTo>
                    <a:cubicBezTo>
                      <a:pt x="420" y="282"/>
                      <a:pt x="417" y="279"/>
                      <a:pt x="413" y="279"/>
                    </a:cubicBezTo>
                    <a:close/>
                    <a:moveTo>
                      <a:pt x="406" y="388"/>
                    </a:moveTo>
                    <a:cubicBezTo>
                      <a:pt x="322" y="388"/>
                      <a:pt x="322" y="388"/>
                      <a:pt x="322" y="388"/>
                    </a:cubicBezTo>
                    <a:cubicBezTo>
                      <a:pt x="322" y="293"/>
                      <a:pt x="322" y="293"/>
                      <a:pt x="322" y="293"/>
                    </a:cubicBezTo>
                    <a:cubicBezTo>
                      <a:pt x="406" y="293"/>
                      <a:pt x="406" y="293"/>
                      <a:pt x="406" y="293"/>
                    </a:cubicBezTo>
                    <a:lnTo>
                      <a:pt x="406" y="388"/>
                    </a:lnTo>
                    <a:close/>
                    <a:moveTo>
                      <a:pt x="567" y="121"/>
                    </a:moveTo>
                    <a:cubicBezTo>
                      <a:pt x="525" y="121"/>
                      <a:pt x="525" y="121"/>
                      <a:pt x="525" y="121"/>
                    </a:cubicBezTo>
                    <a:cubicBezTo>
                      <a:pt x="525" y="7"/>
                      <a:pt x="525" y="7"/>
                      <a:pt x="525" y="7"/>
                    </a:cubicBezTo>
                    <a:cubicBezTo>
                      <a:pt x="525" y="3"/>
                      <a:pt x="522" y="0"/>
                      <a:pt x="518" y="0"/>
                    </a:cubicBezTo>
                    <a:cubicBezTo>
                      <a:pt x="514" y="0"/>
                      <a:pt x="511" y="3"/>
                      <a:pt x="511" y="7"/>
                    </a:cubicBezTo>
                    <a:cubicBezTo>
                      <a:pt x="511" y="121"/>
                      <a:pt x="511" y="121"/>
                      <a:pt x="511" y="121"/>
                    </a:cubicBezTo>
                    <a:cubicBezTo>
                      <a:pt x="469" y="121"/>
                      <a:pt x="469" y="121"/>
                      <a:pt x="469" y="121"/>
                    </a:cubicBezTo>
                    <a:cubicBezTo>
                      <a:pt x="465" y="121"/>
                      <a:pt x="462" y="125"/>
                      <a:pt x="462" y="128"/>
                    </a:cubicBezTo>
                    <a:cubicBezTo>
                      <a:pt x="462" y="238"/>
                      <a:pt x="462" y="238"/>
                      <a:pt x="462" y="238"/>
                    </a:cubicBezTo>
                    <a:cubicBezTo>
                      <a:pt x="462" y="241"/>
                      <a:pt x="465" y="245"/>
                      <a:pt x="469" y="245"/>
                    </a:cubicBezTo>
                    <a:cubicBezTo>
                      <a:pt x="511" y="245"/>
                      <a:pt x="511" y="245"/>
                      <a:pt x="511" y="245"/>
                    </a:cubicBezTo>
                    <a:cubicBezTo>
                      <a:pt x="511" y="359"/>
                      <a:pt x="511" y="359"/>
                      <a:pt x="511" y="359"/>
                    </a:cubicBezTo>
                    <a:cubicBezTo>
                      <a:pt x="511" y="363"/>
                      <a:pt x="514" y="366"/>
                      <a:pt x="518" y="366"/>
                    </a:cubicBezTo>
                    <a:cubicBezTo>
                      <a:pt x="522" y="366"/>
                      <a:pt x="525" y="363"/>
                      <a:pt x="525" y="359"/>
                    </a:cubicBezTo>
                    <a:cubicBezTo>
                      <a:pt x="525" y="245"/>
                      <a:pt x="525" y="245"/>
                      <a:pt x="525" y="245"/>
                    </a:cubicBezTo>
                    <a:cubicBezTo>
                      <a:pt x="567" y="245"/>
                      <a:pt x="567" y="245"/>
                      <a:pt x="567" y="245"/>
                    </a:cubicBezTo>
                    <a:cubicBezTo>
                      <a:pt x="571" y="245"/>
                      <a:pt x="574" y="241"/>
                      <a:pt x="574" y="238"/>
                    </a:cubicBezTo>
                    <a:cubicBezTo>
                      <a:pt x="574" y="128"/>
                      <a:pt x="574" y="128"/>
                      <a:pt x="574" y="128"/>
                    </a:cubicBezTo>
                    <a:cubicBezTo>
                      <a:pt x="574" y="125"/>
                      <a:pt x="571" y="121"/>
                      <a:pt x="567" y="121"/>
                    </a:cubicBezTo>
                    <a:close/>
                    <a:moveTo>
                      <a:pt x="560" y="231"/>
                    </a:moveTo>
                    <a:cubicBezTo>
                      <a:pt x="476" y="231"/>
                      <a:pt x="476" y="231"/>
                      <a:pt x="476" y="231"/>
                    </a:cubicBezTo>
                    <a:cubicBezTo>
                      <a:pt x="476" y="135"/>
                      <a:pt x="476" y="135"/>
                      <a:pt x="476" y="135"/>
                    </a:cubicBezTo>
                    <a:cubicBezTo>
                      <a:pt x="560" y="135"/>
                      <a:pt x="560" y="135"/>
                      <a:pt x="560" y="135"/>
                    </a:cubicBezTo>
                    <a:lnTo>
                      <a:pt x="560" y="23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35" name="Group 34"/>
          <p:cNvGrpSpPr/>
          <p:nvPr/>
        </p:nvGrpSpPr>
        <p:grpSpPr>
          <a:xfrm>
            <a:off x="5050527" y="2927463"/>
            <a:ext cx="2726491" cy="864096"/>
            <a:chOff x="5050527" y="2927463"/>
            <a:chExt cx="2726491" cy="864096"/>
          </a:xfrm>
        </p:grpSpPr>
        <p:sp>
          <p:nvSpPr>
            <p:cNvPr id="18" name="Right Arrow 17"/>
            <p:cNvSpPr/>
            <p:nvPr/>
          </p:nvSpPr>
          <p:spPr>
            <a:xfrm>
              <a:off x="5050527" y="2927463"/>
              <a:ext cx="2726491" cy="864096"/>
            </a:xfrm>
            <a:prstGeom prst="right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rgbClr val="FFFFFF"/>
                  </a:solidFill>
                </a:rPr>
                <a:t>           Organizational</a:t>
              </a:r>
            </a:p>
            <a:p>
              <a:r>
                <a:rPr lang="en-US" sz="1200" dirty="0">
                  <a:solidFill>
                    <a:srgbClr val="FFFFFF"/>
                  </a:solidFill>
                </a:rPr>
                <a:t> </a:t>
              </a:r>
              <a:r>
                <a:rPr lang="en-US" sz="1200" dirty="0" smtClean="0">
                  <a:solidFill>
                    <a:srgbClr val="FFFFFF"/>
                  </a:solidFill>
                </a:rPr>
                <a:t>          Measures</a:t>
              </a:r>
              <a:endParaRPr lang="en-US" sz="1200" dirty="0">
                <a:solidFill>
                  <a:srgbClr val="FFFFFF"/>
                </a:solidFill>
              </a:endParaRPr>
            </a:p>
          </p:txBody>
        </p:sp>
        <p:grpSp>
          <p:nvGrpSpPr>
            <p:cNvPr id="29" name="Group 28"/>
            <p:cNvGrpSpPr/>
            <p:nvPr/>
          </p:nvGrpSpPr>
          <p:grpSpPr>
            <a:xfrm>
              <a:off x="5096707" y="3181805"/>
              <a:ext cx="396789" cy="355412"/>
              <a:chOff x="8183793" y="3059188"/>
              <a:chExt cx="1097280" cy="1097280"/>
            </a:xfrm>
          </p:grpSpPr>
          <p:sp>
            <p:nvSpPr>
              <p:cNvPr id="27" name="Oval 15"/>
              <p:cNvSpPr>
                <a:spLocks noChangeArrowheads="1"/>
              </p:cNvSpPr>
              <p:nvPr/>
            </p:nvSpPr>
            <p:spPr bwMode="auto">
              <a:xfrm>
                <a:off x="8183793" y="3059188"/>
                <a:ext cx="1097280" cy="1097280"/>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34"/>
              <p:cNvSpPr>
                <a:spLocks noEditPoints="1"/>
              </p:cNvSpPr>
              <p:nvPr/>
            </p:nvSpPr>
            <p:spPr bwMode="auto">
              <a:xfrm>
                <a:off x="8359410" y="3235560"/>
                <a:ext cx="746697" cy="559704"/>
              </a:xfrm>
              <a:custGeom>
                <a:avLst/>
                <a:gdLst>
                  <a:gd name="T0" fmla="*/ 419 w 486"/>
                  <a:gd name="T1" fmla="*/ 279 h 364"/>
                  <a:gd name="T2" fmla="*/ 390 w 486"/>
                  <a:gd name="T3" fmla="*/ 171 h 364"/>
                  <a:gd name="T4" fmla="*/ 363 w 486"/>
                  <a:gd name="T5" fmla="*/ 279 h 364"/>
                  <a:gd name="T6" fmla="*/ 295 w 486"/>
                  <a:gd name="T7" fmla="*/ 359 h 364"/>
                  <a:gd name="T8" fmla="*/ 481 w 486"/>
                  <a:gd name="T9" fmla="*/ 364 h 364"/>
                  <a:gd name="T10" fmla="*/ 434 w 486"/>
                  <a:gd name="T11" fmla="*/ 312 h 364"/>
                  <a:gd name="T12" fmla="*/ 390 w 486"/>
                  <a:gd name="T13" fmla="*/ 181 h 364"/>
                  <a:gd name="T14" fmla="*/ 390 w 486"/>
                  <a:gd name="T15" fmla="*/ 283 h 364"/>
                  <a:gd name="T16" fmla="*/ 305 w 486"/>
                  <a:gd name="T17" fmla="*/ 355 h 364"/>
                  <a:gd name="T18" fmla="*/ 351 w 486"/>
                  <a:gd name="T19" fmla="*/ 320 h 364"/>
                  <a:gd name="T20" fmla="*/ 390 w 486"/>
                  <a:gd name="T21" fmla="*/ 292 h 364"/>
                  <a:gd name="T22" fmla="*/ 431 w 486"/>
                  <a:gd name="T23" fmla="*/ 321 h 364"/>
                  <a:gd name="T24" fmla="*/ 476 w 486"/>
                  <a:gd name="T25" fmla="*/ 355 h 364"/>
                  <a:gd name="T26" fmla="*/ 322 w 486"/>
                  <a:gd name="T27" fmla="*/ 216 h 364"/>
                  <a:gd name="T28" fmla="*/ 327 w 486"/>
                  <a:gd name="T29" fmla="*/ 215 h 364"/>
                  <a:gd name="T30" fmla="*/ 321 w 486"/>
                  <a:gd name="T31" fmla="*/ 177 h 364"/>
                  <a:gd name="T32" fmla="*/ 297 w 486"/>
                  <a:gd name="T33" fmla="*/ 37 h 364"/>
                  <a:gd name="T34" fmla="*/ 204 w 486"/>
                  <a:gd name="T35" fmla="*/ 0 h 364"/>
                  <a:gd name="T36" fmla="*/ 171 w 486"/>
                  <a:gd name="T37" fmla="*/ 137 h 364"/>
                  <a:gd name="T38" fmla="*/ 154 w 486"/>
                  <a:gd name="T39" fmla="*/ 189 h 364"/>
                  <a:gd name="T40" fmla="*/ 208 w 486"/>
                  <a:gd name="T41" fmla="*/ 143 h 364"/>
                  <a:gd name="T42" fmla="*/ 289 w 486"/>
                  <a:gd name="T43" fmla="*/ 179 h 364"/>
                  <a:gd name="T44" fmla="*/ 293 w 486"/>
                  <a:gd name="T45" fmla="*/ 170 h 364"/>
                  <a:gd name="T46" fmla="*/ 227 w 486"/>
                  <a:gd name="T47" fmla="*/ 130 h 364"/>
                  <a:gd name="T48" fmla="*/ 205 w 486"/>
                  <a:gd name="T49" fmla="*/ 133 h 364"/>
                  <a:gd name="T50" fmla="*/ 200 w 486"/>
                  <a:gd name="T51" fmla="*/ 139 h 364"/>
                  <a:gd name="T52" fmla="*/ 181 w 486"/>
                  <a:gd name="T53" fmla="*/ 134 h 364"/>
                  <a:gd name="T54" fmla="*/ 178 w 486"/>
                  <a:gd name="T55" fmla="*/ 129 h 364"/>
                  <a:gd name="T56" fmla="*/ 204 w 486"/>
                  <a:gd name="T57" fmla="*/ 9 h 364"/>
                  <a:gd name="T58" fmla="*/ 276 w 486"/>
                  <a:gd name="T59" fmla="*/ 49 h 364"/>
                  <a:gd name="T60" fmla="*/ 369 w 486"/>
                  <a:gd name="T61" fmla="*/ 108 h 364"/>
                  <a:gd name="T62" fmla="*/ 311 w 486"/>
                  <a:gd name="T63" fmla="*/ 173 h 364"/>
                  <a:gd name="T64" fmla="*/ 297 w 486"/>
                  <a:gd name="T65" fmla="*/ 173 h 364"/>
                  <a:gd name="T66" fmla="*/ 139 w 486"/>
                  <a:gd name="T67" fmla="*/ 312 h 364"/>
                  <a:gd name="T68" fmla="*/ 142 w 486"/>
                  <a:gd name="T69" fmla="*/ 232 h 364"/>
                  <a:gd name="T70" fmla="*/ 49 w 486"/>
                  <a:gd name="T71" fmla="*/ 232 h 364"/>
                  <a:gd name="T72" fmla="*/ 54 w 486"/>
                  <a:gd name="T73" fmla="*/ 311 h 364"/>
                  <a:gd name="T74" fmla="*/ 5 w 486"/>
                  <a:gd name="T75" fmla="*/ 364 h 364"/>
                  <a:gd name="T76" fmla="*/ 191 w 486"/>
                  <a:gd name="T77" fmla="*/ 359 h 364"/>
                  <a:gd name="T78" fmla="*/ 59 w 486"/>
                  <a:gd name="T79" fmla="*/ 232 h 364"/>
                  <a:gd name="T80" fmla="*/ 132 w 486"/>
                  <a:gd name="T81" fmla="*/ 232 h 364"/>
                  <a:gd name="T82" fmla="*/ 59 w 486"/>
                  <a:gd name="T83" fmla="*/ 232 h 364"/>
                  <a:gd name="T84" fmla="*/ 56 w 486"/>
                  <a:gd name="T85" fmla="*/ 320 h 364"/>
                  <a:gd name="T86" fmla="*/ 77 w 486"/>
                  <a:gd name="T87" fmla="*/ 286 h 364"/>
                  <a:gd name="T88" fmla="*/ 115 w 486"/>
                  <a:gd name="T89" fmla="*/ 286 h 364"/>
                  <a:gd name="T90" fmla="*/ 137 w 486"/>
                  <a:gd name="T91" fmla="*/ 321 h 364"/>
                  <a:gd name="T92" fmla="*/ 10 w 486"/>
                  <a:gd name="T93" fmla="*/ 35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6" h="364">
                    <a:moveTo>
                      <a:pt x="434" y="312"/>
                    </a:moveTo>
                    <a:cubicBezTo>
                      <a:pt x="423" y="309"/>
                      <a:pt x="419" y="290"/>
                      <a:pt x="419" y="279"/>
                    </a:cubicBezTo>
                    <a:cubicBezTo>
                      <a:pt x="429" y="267"/>
                      <a:pt x="437" y="250"/>
                      <a:pt x="437" y="232"/>
                    </a:cubicBezTo>
                    <a:cubicBezTo>
                      <a:pt x="437" y="195"/>
                      <a:pt x="419" y="171"/>
                      <a:pt x="390" y="171"/>
                    </a:cubicBezTo>
                    <a:cubicBezTo>
                      <a:pt x="362" y="171"/>
                      <a:pt x="344" y="195"/>
                      <a:pt x="344" y="232"/>
                    </a:cubicBezTo>
                    <a:cubicBezTo>
                      <a:pt x="344" y="251"/>
                      <a:pt x="352" y="268"/>
                      <a:pt x="363" y="279"/>
                    </a:cubicBezTo>
                    <a:cubicBezTo>
                      <a:pt x="362" y="293"/>
                      <a:pt x="358" y="308"/>
                      <a:pt x="348" y="311"/>
                    </a:cubicBezTo>
                    <a:cubicBezTo>
                      <a:pt x="304" y="320"/>
                      <a:pt x="295" y="342"/>
                      <a:pt x="295" y="359"/>
                    </a:cubicBezTo>
                    <a:cubicBezTo>
                      <a:pt x="295" y="362"/>
                      <a:pt x="297" y="364"/>
                      <a:pt x="300" y="364"/>
                    </a:cubicBezTo>
                    <a:cubicBezTo>
                      <a:pt x="481" y="364"/>
                      <a:pt x="481" y="364"/>
                      <a:pt x="481" y="364"/>
                    </a:cubicBezTo>
                    <a:cubicBezTo>
                      <a:pt x="483" y="364"/>
                      <a:pt x="486" y="362"/>
                      <a:pt x="486" y="359"/>
                    </a:cubicBezTo>
                    <a:cubicBezTo>
                      <a:pt x="486" y="343"/>
                      <a:pt x="477" y="321"/>
                      <a:pt x="434" y="312"/>
                    </a:cubicBezTo>
                    <a:close/>
                    <a:moveTo>
                      <a:pt x="354" y="232"/>
                    </a:moveTo>
                    <a:cubicBezTo>
                      <a:pt x="354" y="185"/>
                      <a:pt x="382" y="181"/>
                      <a:pt x="390" y="181"/>
                    </a:cubicBezTo>
                    <a:cubicBezTo>
                      <a:pt x="399" y="181"/>
                      <a:pt x="427" y="185"/>
                      <a:pt x="427" y="232"/>
                    </a:cubicBezTo>
                    <a:cubicBezTo>
                      <a:pt x="427" y="261"/>
                      <a:pt x="408" y="283"/>
                      <a:pt x="390" y="283"/>
                    </a:cubicBezTo>
                    <a:cubicBezTo>
                      <a:pt x="373" y="283"/>
                      <a:pt x="354" y="261"/>
                      <a:pt x="354" y="232"/>
                    </a:cubicBezTo>
                    <a:close/>
                    <a:moveTo>
                      <a:pt x="305" y="355"/>
                    </a:moveTo>
                    <a:cubicBezTo>
                      <a:pt x="307" y="338"/>
                      <a:pt x="323" y="326"/>
                      <a:pt x="351" y="320"/>
                    </a:cubicBezTo>
                    <a:cubicBezTo>
                      <a:pt x="351" y="320"/>
                      <a:pt x="351" y="320"/>
                      <a:pt x="351" y="320"/>
                    </a:cubicBezTo>
                    <a:cubicBezTo>
                      <a:pt x="364" y="316"/>
                      <a:pt x="370" y="301"/>
                      <a:pt x="372" y="286"/>
                    </a:cubicBezTo>
                    <a:cubicBezTo>
                      <a:pt x="377" y="290"/>
                      <a:pt x="384" y="292"/>
                      <a:pt x="390" y="292"/>
                    </a:cubicBezTo>
                    <a:cubicBezTo>
                      <a:pt x="397" y="292"/>
                      <a:pt x="404" y="290"/>
                      <a:pt x="410" y="286"/>
                    </a:cubicBezTo>
                    <a:cubicBezTo>
                      <a:pt x="412" y="302"/>
                      <a:pt x="418" y="317"/>
                      <a:pt x="431" y="321"/>
                    </a:cubicBezTo>
                    <a:cubicBezTo>
                      <a:pt x="431" y="321"/>
                      <a:pt x="431" y="321"/>
                      <a:pt x="432" y="321"/>
                    </a:cubicBezTo>
                    <a:cubicBezTo>
                      <a:pt x="459" y="326"/>
                      <a:pt x="474" y="338"/>
                      <a:pt x="476" y="355"/>
                    </a:cubicBezTo>
                    <a:lnTo>
                      <a:pt x="305" y="355"/>
                    </a:lnTo>
                    <a:close/>
                    <a:moveTo>
                      <a:pt x="322" y="216"/>
                    </a:moveTo>
                    <a:cubicBezTo>
                      <a:pt x="323" y="216"/>
                      <a:pt x="323" y="216"/>
                      <a:pt x="324" y="216"/>
                    </a:cubicBezTo>
                    <a:cubicBezTo>
                      <a:pt x="325" y="216"/>
                      <a:pt x="327" y="216"/>
                      <a:pt x="327" y="215"/>
                    </a:cubicBezTo>
                    <a:cubicBezTo>
                      <a:pt x="329" y="214"/>
                      <a:pt x="330" y="212"/>
                      <a:pt x="329" y="210"/>
                    </a:cubicBezTo>
                    <a:cubicBezTo>
                      <a:pt x="329" y="210"/>
                      <a:pt x="322" y="195"/>
                      <a:pt x="321" y="177"/>
                    </a:cubicBezTo>
                    <a:cubicBezTo>
                      <a:pt x="355" y="168"/>
                      <a:pt x="378" y="140"/>
                      <a:pt x="378" y="108"/>
                    </a:cubicBezTo>
                    <a:cubicBezTo>
                      <a:pt x="378" y="69"/>
                      <a:pt x="342" y="37"/>
                      <a:pt x="297" y="37"/>
                    </a:cubicBezTo>
                    <a:cubicBezTo>
                      <a:pt x="290" y="37"/>
                      <a:pt x="283" y="37"/>
                      <a:pt x="277" y="39"/>
                    </a:cubicBezTo>
                    <a:cubicBezTo>
                      <a:pt x="263" y="15"/>
                      <a:pt x="235" y="0"/>
                      <a:pt x="204" y="0"/>
                    </a:cubicBezTo>
                    <a:cubicBezTo>
                      <a:pt x="159" y="0"/>
                      <a:pt x="123" y="32"/>
                      <a:pt x="123" y="71"/>
                    </a:cubicBezTo>
                    <a:cubicBezTo>
                      <a:pt x="123" y="100"/>
                      <a:pt x="142" y="125"/>
                      <a:pt x="171" y="137"/>
                    </a:cubicBezTo>
                    <a:cubicBezTo>
                      <a:pt x="170" y="163"/>
                      <a:pt x="154" y="183"/>
                      <a:pt x="154" y="183"/>
                    </a:cubicBezTo>
                    <a:cubicBezTo>
                      <a:pt x="153" y="185"/>
                      <a:pt x="153" y="188"/>
                      <a:pt x="154" y="189"/>
                    </a:cubicBezTo>
                    <a:cubicBezTo>
                      <a:pt x="156" y="191"/>
                      <a:pt x="158" y="191"/>
                      <a:pt x="160" y="191"/>
                    </a:cubicBezTo>
                    <a:cubicBezTo>
                      <a:pt x="185" y="179"/>
                      <a:pt x="201" y="164"/>
                      <a:pt x="208" y="143"/>
                    </a:cubicBezTo>
                    <a:cubicBezTo>
                      <a:pt x="214" y="142"/>
                      <a:pt x="219" y="142"/>
                      <a:pt x="224" y="141"/>
                    </a:cubicBezTo>
                    <a:cubicBezTo>
                      <a:pt x="237" y="163"/>
                      <a:pt x="261" y="177"/>
                      <a:pt x="289" y="179"/>
                    </a:cubicBezTo>
                    <a:cubicBezTo>
                      <a:pt x="296" y="193"/>
                      <a:pt x="306" y="205"/>
                      <a:pt x="322" y="216"/>
                    </a:cubicBezTo>
                    <a:close/>
                    <a:moveTo>
                      <a:pt x="293" y="170"/>
                    </a:moveTo>
                    <a:cubicBezTo>
                      <a:pt x="266" y="169"/>
                      <a:pt x="242" y="155"/>
                      <a:pt x="231" y="133"/>
                    </a:cubicBezTo>
                    <a:cubicBezTo>
                      <a:pt x="230" y="131"/>
                      <a:pt x="228" y="130"/>
                      <a:pt x="227" y="130"/>
                    </a:cubicBezTo>
                    <a:cubicBezTo>
                      <a:pt x="226" y="130"/>
                      <a:pt x="226" y="130"/>
                      <a:pt x="225" y="131"/>
                    </a:cubicBezTo>
                    <a:cubicBezTo>
                      <a:pt x="219" y="132"/>
                      <a:pt x="212" y="133"/>
                      <a:pt x="205" y="133"/>
                    </a:cubicBezTo>
                    <a:cubicBezTo>
                      <a:pt x="202" y="133"/>
                      <a:pt x="201" y="135"/>
                      <a:pt x="200" y="137"/>
                    </a:cubicBezTo>
                    <a:cubicBezTo>
                      <a:pt x="200" y="138"/>
                      <a:pt x="200" y="138"/>
                      <a:pt x="200" y="139"/>
                    </a:cubicBezTo>
                    <a:cubicBezTo>
                      <a:pt x="195" y="154"/>
                      <a:pt x="185" y="165"/>
                      <a:pt x="170" y="175"/>
                    </a:cubicBezTo>
                    <a:cubicBezTo>
                      <a:pt x="175" y="165"/>
                      <a:pt x="180" y="150"/>
                      <a:pt x="181" y="134"/>
                    </a:cubicBezTo>
                    <a:cubicBezTo>
                      <a:pt x="181" y="134"/>
                      <a:pt x="181" y="134"/>
                      <a:pt x="181" y="134"/>
                    </a:cubicBezTo>
                    <a:cubicBezTo>
                      <a:pt x="181" y="132"/>
                      <a:pt x="180" y="130"/>
                      <a:pt x="178" y="129"/>
                    </a:cubicBezTo>
                    <a:cubicBezTo>
                      <a:pt x="150" y="120"/>
                      <a:pt x="132" y="97"/>
                      <a:pt x="132" y="71"/>
                    </a:cubicBezTo>
                    <a:cubicBezTo>
                      <a:pt x="132" y="37"/>
                      <a:pt x="164" y="9"/>
                      <a:pt x="204" y="9"/>
                    </a:cubicBezTo>
                    <a:cubicBezTo>
                      <a:pt x="233" y="9"/>
                      <a:pt x="259" y="24"/>
                      <a:pt x="270" y="47"/>
                    </a:cubicBezTo>
                    <a:cubicBezTo>
                      <a:pt x="271" y="48"/>
                      <a:pt x="273" y="49"/>
                      <a:pt x="276" y="49"/>
                    </a:cubicBezTo>
                    <a:cubicBezTo>
                      <a:pt x="282" y="47"/>
                      <a:pt x="290" y="46"/>
                      <a:pt x="297" y="46"/>
                    </a:cubicBezTo>
                    <a:cubicBezTo>
                      <a:pt x="337" y="46"/>
                      <a:pt x="369" y="74"/>
                      <a:pt x="369" y="108"/>
                    </a:cubicBezTo>
                    <a:cubicBezTo>
                      <a:pt x="369" y="137"/>
                      <a:pt x="347" y="162"/>
                      <a:pt x="315" y="169"/>
                    </a:cubicBezTo>
                    <a:cubicBezTo>
                      <a:pt x="313" y="169"/>
                      <a:pt x="311" y="171"/>
                      <a:pt x="311" y="173"/>
                    </a:cubicBezTo>
                    <a:cubicBezTo>
                      <a:pt x="311" y="183"/>
                      <a:pt x="313" y="191"/>
                      <a:pt x="315" y="198"/>
                    </a:cubicBezTo>
                    <a:cubicBezTo>
                      <a:pt x="306" y="190"/>
                      <a:pt x="301" y="182"/>
                      <a:pt x="297" y="173"/>
                    </a:cubicBezTo>
                    <a:cubicBezTo>
                      <a:pt x="296" y="171"/>
                      <a:pt x="295" y="170"/>
                      <a:pt x="293" y="170"/>
                    </a:cubicBezTo>
                    <a:close/>
                    <a:moveTo>
                      <a:pt x="139" y="312"/>
                    </a:moveTo>
                    <a:cubicBezTo>
                      <a:pt x="128" y="309"/>
                      <a:pt x="124" y="290"/>
                      <a:pt x="124" y="279"/>
                    </a:cubicBezTo>
                    <a:cubicBezTo>
                      <a:pt x="135" y="267"/>
                      <a:pt x="142" y="250"/>
                      <a:pt x="142" y="232"/>
                    </a:cubicBezTo>
                    <a:cubicBezTo>
                      <a:pt x="142" y="195"/>
                      <a:pt x="124" y="171"/>
                      <a:pt x="96" y="171"/>
                    </a:cubicBezTo>
                    <a:cubicBezTo>
                      <a:pt x="67" y="171"/>
                      <a:pt x="49" y="195"/>
                      <a:pt x="49" y="232"/>
                    </a:cubicBezTo>
                    <a:cubicBezTo>
                      <a:pt x="49" y="251"/>
                      <a:pt x="57" y="268"/>
                      <a:pt x="68" y="279"/>
                    </a:cubicBezTo>
                    <a:cubicBezTo>
                      <a:pt x="67" y="293"/>
                      <a:pt x="63" y="308"/>
                      <a:pt x="54" y="311"/>
                    </a:cubicBezTo>
                    <a:cubicBezTo>
                      <a:pt x="10" y="320"/>
                      <a:pt x="0" y="342"/>
                      <a:pt x="0" y="359"/>
                    </a:cubicBezTo>
                    <a:cubicBezTo>
                      <a:pt x="0" y="362"/>
                      <a:pt x="3" y="364"/>
                      <a:pt x="5" y="364"/>
                    </a:cubicBezTo>
                    <a:cubicBezTo>
                      <a:pt x="186" y="364"/>
                      <a:pt x="186" y="364"/>
                      <a:pt x="186" y="364"/>
                    </a:cubicBezTo>
                    <a:cubicBezTo>
                      <a:pt x="189" y="364"/>
                      <a:pt x="191" y="362"/>
                      <a:pt x="191" y="359"/>
                    </a:cubicBezTo>
                    <a:cubicBezTo>
                      <a:pt x="191" y="343"/>
                      <a:pt x="182" y="321"/>
                      <a:pt x="139" y="312"/>
                    </a:cubicBezTo>
                    <a:close/>
                    <a:moveTo>
                      <a:pt x="59" y="232"/>
                    </a:moveTo>
                    <a:cubicBezTo>
                      <a:pt x="59" y="185"/>
                      <a:pt x="87" y="181"/>
                      <a:pt x="96" y="181"/>
                    </a:cubicBezTo>
                    <a:cubicBezTo>
                      <a:pt x="104" y="181"/>
                      <a:pt x="132" y="185"/>
                      <a:pt x="132" y="232"/>
                    </a:cubicBezTo>
                    <a:cubicBezTo>
                      <a:pt x="132" y="261"/>
                      <a:pt x="113" y="283"/>
                      <a:pt x="96" y="283"/>
                    </a:cubicBezTo>
                    <a:cubicBezTo>
                      <a:pt x="78" y="283"/>
                      <a:pt x="59" y="261"/>
                      <a:pt x="59" y="232"/>
                    </a:cubicBezTo>
                    <a:close/>
                    <a:moveTo>
                      <a:pt x="10" y="355"/>
                    </a:moveTo>
                    <a:cubicBezTo>
                      <a:pt x="12" y="338"/>
                      <a:pt x="28" y="326"/>
                      <a:pt x="56" y="320"/>
                    </a:cubicBezTo>
                    <a:cubicBezTo>
                      <a:pt x="56" y="320"/>
                      <a:pt x="56" y="320"/>
                      <a:pt x="56" y="320"/>
                    </a:cubicBezTo>
                    <a:cubicBezTo>
                      <a:pt x="69" y="316"/>
                      <a:pt x="75" y="301"/>
                      <a:pt x="77" y="286"/>
                    </a:cubicBezTo>
                    <a:cubicBezTo>
                      <a:pt x="83" y="290"/>
                      <a:pt x="89" y="292"/>
                      <a:pt x="96" y="292"/>
                    </a:cubicBezTo>
                    <a:cubicBezTo>
                      <a:pt x="102" y="292"/>
                      <a:pt x="109" y="290"/>
                      <a:pt x="115" y="286"/>
                    </a:cubicBezTo>
                    <a:cubicBezTo>
                      <a:pt x="117" y="302"/>
                      <a:pt x="123" y="317"/>
                      <a:pt x="136" y="321"/>
                    </a:cubicBezTo>
                    <a:cubicBezTo>
                      <a:pt x="137" y="321"/>
                      <a:pt x="137" y="321"/>
                      <a:pt x="137" y="321"/>
                    </a:cubicBezTo>
                    <a:cubicBezTo>
                      <a:pt x="164" y="326"/>
                      <a:pt x="179" y="338"/>
                      <a:pt x="181" y="355"/>
                    </a:cubicBezTo>
                    <a:lnTo>
                      <a:pt x="10" y="35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33" name="Group 32"/>
          <p:cNvGrpSpPr/>
          <p:nvPr/>
        </p:nvGrpSpPr>
        <p:grpSpPr>
          <a:xfrm>
            <a:off x="177985" y="1182983"/>
            <a:ext cx="7599033" cy="864096"/>
            <a:chOff x="177985" y="1182983"/>
            <a:chExt cx="7599033" cy="864096"/>
          </a:xfrm>
        </p:grpSpPr>
        <p:sp>
          <p:nvSpPr>
            <p:cNvPr id="16" name="Right Arrow 15"/>
            <p:cNvSpPr/>
            <p:nvPr/>
          </p:nvSpPr>
          <p:spPr>
            <a:xfrm>
              <a:off x="177985" y="1182983"/>
              <a:ext cx="7599033" cy="864096"/>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FFFFFF"/>
                  </a:solidFill>
                </a:rPr>
                <a:t> </a:t>
              </a:r>
              <a:r>
                <a:rPr lang="en-US" dirty="0" smtClean="0">
                  <a:solidFill>
                    <a:srgbClr val="FFFFFF"/>
                  </a:solidFill>
                </a:rPr>
                <a:t>     Security Processes</a:t>
              </a:r>
              <a:endParaRPr lang="en-US" dirty="0">
                <a:solidFill>
                  <a:srgbClr val="FFFFFF"/>
                </a:solidFill>
              </a:endParaRPr>
            </a:p>
          </p:txBody>
        </p:sp>
        <p:grpSp>
          <p:nvGrpSpPr>
            <p:cNvPr id="32" name="Group 31"/>
            <p:cNvGrpSpPr/>
            <p:nvPr/>
          </p:nvGrpSpPr>
          <p:grpSpPr>
            <a:xfrm>
              <a:off x="219086" y="1443640"/>
              <a:ext cx="342622" cy="342782"/>
              <a:chOff x="490539" y="3414600"/>
              <a:chExt cx="1097280" cy="1097280"/>
            </a:xfrm>
          </p:grpSpPr>
          <p:sp>
            <p:nvSpPr>
              <p:cNvPr id="30" name="Oval 16"/>
              <p:cNvSpPr>
                <a:spLocks noChangeArrowheads="1"/>
              </p:cNvSpPr>
              <p:nvPr/>
            </p:nvSpPr>
            <p:spPr bwMode="auto">
              <a:xfrm>
                <a:off x="490539" y="3414600"/>
                <a:ext cx="1097280" cy="1097280"/>
              </a:xfrm>
              <a:prstGeom prst="ellipse">
                <a:avLst/>
              </a:pr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noEditPoints="1"/>
              </p:cNvSpPr>
              <p:nvPr/>
            </p:nvSpPr>
            <p:spPr bwMode="auto">
              <a:xfrm>
                <a:off x="718461" y="3725876"/>
                <a:ext cx="640134" cy="498172"/>
              </a:xfrm>
              <a:custGeom>
                <a:avLst/>
                <a:gdLst>
                  <a:gd name="T0" fmla="*/ 249 w 416"/>
                  <a:gd name="T1" fmla="*/ 0 h 324"/>
                  <a:gd name="T2" fmla="*/ 138 w 416"/>
                  <a:gd name="T3" fmla="*/ 45 h 324"/>
                  <a:gd name="T4" fmla="*/ 0 w 416"/>
                  <a:gd name="T5" fmla="*/ 186 h 324"/>
                  <a:gd name="T6" fmla="*/ 185 w 416"/>
                  <a:gd name="T7" fmla="*/ 266 h 324"/>
                  <a:gd name="T8" fmla="*/ 205 w 416"/>
                  <a:gd name="T9" fmla="*/ 324 h 324"/>
                  <a:gd name="T10" fmla="*/ 339 w 416"/>
                  <a:gd name="T11" fmla="*/ 304 h 324"/>
                  <a:gd name="T12" fmla="*/ 345 w 416"/>
                  <a:gd name="T13" fmla="*/ 266 h 324"/>
                  <a:gd name="T14" fmla="*/ 354 w 416"/>
                  <a:gd name="T15" fmla="*/ 108 h 324"/>
                  <a:gd name="T16" fmla="*/ 318 w 416"/>
                  <a:gd name="T17" fmla="*/ 314 h 324"/>
                  <a:gd name="T18" fmla="*/ 195 w 416"/>
                  <a:gd name="T19" fmla="*/ 304 h 324"/>
                  <a:gd name="T20" fmla="*/ 205 w 416"/>
                  <a:gd name="T21" fmla="*/ 203 h 324"/>
                  <a:gd name="T22" fmla="*/ 329 w 416"/>
                  <a:gd name="T23" fmla="*/ 214 h 324"/>
                  <a:gd name="T24" fmla="*/ 219 w 416"/>
                  <a:gd name="T25" fmla="*/ 194 h 324"/>
                  <a:gd name="T26" fmla="*/ 262 w 416"/>
                  <a:gd name="T27" fmla="*/ 129 h 324"/>
                  <a:gd name="T28" fmla="*/ 304 w 416"/>
                  <a:gd name="T29" fmla="*/ 194 h 324"/>
                  <a:gd name="T30" fmla="*/ 344 w 416"/>
                  <a:gd name="T31" fmla="*/ 257 h 324"/>
                  <a:gd name="T32" fmla="*/ 339 w 416"/>
                  <a:gd name="T33" fmla="*/ 214 h 324"/>
                  <a:gd name="T34" fmla="*/ 314 w 416"/>
                  <a:gd name="T35" fmla="*/ 194 h 324"/>
                  <a:gd name="T36" fmla="*/ 262 w 416"/>
                  <a:gd name="T37" fmla="*/ 120 h 324"/>
                  <a:gd name="T38" fmla="*/ 210 w 416"/>
                  <a:gd name="T39" fmla="*/ 194 h 324"/>
                  <a:gd name="T40" fmla="*/ 185 w 416"/>
                  <a:gd name="T41" fmla="*/ 214 h 324"/>
                  <a:gd name="T42" fmla="*/ 77 w 416"/>
                  <a:gd name="T43" fmla="*/ 257 h 324"/>
                  <a:gd name="T44" fmla="*/ 76 w 416"/>
                  <a:gd name="T45" fmla="*/ 115 h 324"/>
                  <a:gd name="T46" fmla="*/ 138 w 416"/>
                  <a:gd name="T47" fmla="*/ 54 h 324"/>
                  <a:gd name="T48" fmla="*/ 167 w 416"/>
                  <a:gd name="T49" fmla="*/ 57 h 324"/>
                  <a:gd name="T50" fmla="*/ 345 w 416"/>
                  <a:gd name="T51" fmla="*/ 112 h 324"/>
                  <a:gd name="T52" fmla="*/ 407 w 416"/>
                  <a:gd name="T53" fmla="*/ 186 h 324"/>
                  <a:gd name="T54" fmla="*/ 262 w 416"/>
                  <a:gd name="T55" fmla="*/ 237 h 324"/>
                  <a:gd name="T56" fmla="*/ 257 w 416"/>
                  <a:gd name="T57" fmla="*/ 261 h 324"/>
                  <a:gd name="T58" fmla="*/ 262 w 416"/>
                  <a:gd name="T59" fmla="*/ 279 h 324"/>
                  <a:gd name="T60" fmla="*/ 267 w 416"/>
                  <a:gd name="T61" fmla="*/ 261 h 324"/>
                  <a:gd name="T62" fmla="*/ 262 w 416"/>
                  <a:gd name="T63" fmla="*/ 237 h 324"/>
                  <a:gd name="T64" fmla="*/ 259 w 416"/>
                  <a:gd name="T65" fmla="*/ 249 h 324"/>
                  <a:gd name="T66" fmla="*/ 265 w 416"/>
                  <a:gd name="T67" fmla="*/ 24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6" h="324">
                    <a:moveTo>
                      <a:pt x="354" y="108"/>
                    </a:moveTo>
                    <a:cubicBezTo>
                      <a:pt x="350" y="48"/>
                      <a:pt x="304" y="0"/>
                      <a:pt x="249" y="0"/>
                    </a:cubicBezTo>
                    <a:cubicBezTo>
                      <a:pt x="213" y="0"/>
                      <a:pt x="182" y="18"/>
                      <a:pt x="161" y="49"/>
                    </a:cubicBezTo>
                    <a:cubicBezTo>
                      <a:pt x="153" y="46"/>
                      <a:pt x="146" y="45"/>
                      <a:pt x="138" y="45"/>
                    </a:cubicBezTo>
                    <a:cubicBezTo>
                      <a:pt x="102" y="45"/>
                      <a:pt x="73" y="71"/>
                      <a:pt x="71" y="106"/>
                    </a:cubicBezTo>
                    <a:cubicBezTo>
                      <a:pt x="32" y="110"/>
                      <a:pt x="0" y="145"/>
                      <a:pt x="0" y="186"/>
                    </a:cubicBezTo>
                    <a:cubicBezTo>
                      <a:pt x="0" y="231"/>
                      <a:pt x="34" y="266"/>
                      <a:pt x="77" y="266"/>
                    </a:cubicBezTo>
                    <a:cubicBezTo>
                      <a:pt x="185" y="266"/>
                      <a:pt x="185" y="266"/>
                      <a:pt x="185" y="266"/>
                    </a:cubicBezTo>
                    <a:cubicBezTo>
                      <a:pt x="185" y="304"/>
                      <a:pt x="185" y="304"/>
                      <a:pt x="185" y="304"/>
                    </a:cubicBezTo>
                    <a:cubicBezTo>
                      <a:pt x="185" y="315"/>
                      <a:pt x="194" y="324"/>
                      <a:pt x="205" y="324"/>
                    </a:cubicBezTo>
                    <a:cubicBezTo>
                      <a:pt x="318" y="324"/>
                      <a:pt x="318" y="324"/>
                      <a:pt x="318" y="324"/>
                    </a:cubicBezTo>
                    <a:cubicBezTo>
                      <a:pt x="330" y="324"/>
                      <a:pt x="339" y="315"/>
                      <a:pt x="339" y="304"/>
                    </a:cubicBezTo>
                    <a:cubicBezTo>
                      <a:pt x="339" y="266"/>
                      <a:pt x="339" y="266"/>
                      <a:pt x="339" y="266"/>
                    </a:cubicBezTo>
                    <a:cubicBezTo>
                      <a:pt x="345" y="266"/>
                      <a:pt x="345" y="266"/>
                      <a:pt x="345" y="266"/>
                    </a:cubicBezTo>
                    <a:cubicBezTo>
                      <a:pt x="384" y="264"/>
                      <a:pt x="416" y="228"/>
                      <a:pt x="416" y="186"/>
                    </a:cubicBezTo>
                    <a:cubicBezTo>
                      <a:pt x="416" y="147"/>
                      <a:pt x="390" y="115"/>
                      <a:pt x="354" y="108"/>
                    </a:cubicBezTo>
                    <a:close/>
                    <a:moveTo>
                      <a:pt x="329" y="304"/>
                    </a:moveTo>
                    <a:cubicBezTo>
                      <a:pt x="329" y="309"/>
                      <a:pt x="324" y="314"/>
                      <a:pt x="318" y="314"/>
                    </a:cubicBezTo>
                    <a:cubicBezTo>
                      <a:pt x="205" y="314"/>
                      <a:pt x="205" y="314"/>
                      <a:pt x="205" y="314"/>
                    </a:cubicBezTo>
                    <a:cubicBezTo>
                      <a:pt x="200" y="314"/>
                      <a:pt x="195" y="309"/>
                      <a:pt x="195" y="304"/>
                    </a:cubicBezTo>
                    <a:cubicBezTo>
                      <a:pt x="195" y="214"/>
                      <a:pt x="195" y="214"/>
                      <a:pt x="195" y="214"/>
                    </a:cubicBezTo>
                    <a:cubicBezTo>
                      <a:pt x="195" y="208"/>
                      <a:pt x="200" y="203"/>
                      <a:pt x="205" y="203"/>
                    </a:cubicBezTo>
                    <a:cubicBezTo>
                      <a:pt x="318" y="203"/>
                      <a:pt x="318" y="203"/>
                      <a:pt x="318" y="203"/>
                    </a:cubicBezTo>
                    <a:cubicBezTo>
                      <a:pt x="324" y="203"/>
                      <a:pt x="329" y="208"/>
                      <a:pt x="329" y="214"/>
                    </a:cubicBezTo>
                    <a:lnTo>
                      <a:pt x="329" y="304"/>
                    </a:lnTo>
                    <a:close/>
                    <a:moveTo>
                      <a:pt x="219" y="194"/>
                    </a:moveTo>
                    <a:cubicBezTo>
                      <a:pt x="219" y="171"/>
                      <a:pt x="219" y="171"/>
                      <a:pt x="219" y="171"/>
                    </a:cubicBezTo>
                    <a:cubicBezTo>
                      <a:pt x="219" y="148"/>
                      <a:pt x="239" y="129"/>
                      <a:pt x="262" y="129"/>
                    </a:cubicBezTo>
                    <a:cubicBezTo>
                      <a:pt x="285" y="129"/>
                      <a:pt x="304" y="148"/>
                      <a:pt x="304" y="171"/>
                    </a:cubicBezTo>
                    <a:cubicBezTo>
                      <a:pt x="304" y="194"/>
                      <a:pt x="304" y="194"/>
                      <a:pt x="304" y="194"/>
                    </a:cubicBezTo>
                    <a:lnTo>
                      <a:pt x="219" y="194"/>
                    </a:lnTo>
                    <a:close/>
                    <a:moveTo>
                      <a:pt x="344" y="257"/>
                    </a:moveTo>
                    <a:cubicBezTo>
                      <a:pt x="339" y="257"/>
                      <a:pt x="339" y="257"/>
                      <a:pt x="339" y="257"/>
                    </a:cubicBezTo>
                    <a:cubicBezTo>
                      <a:pt x="339" y="214"/>
                      <a:pt x="339" y="214"/>
                      <a:pt x="339" y="214"/>
                    </a:cubicBezTo>
                    <a:cubicBezTo>
                      <a:pt x="339" y="203"/>
                      <a:pt x="330" y="194"/>
                      <a:pt x="318" y="194"/>
                    </a:cubicBezTo>
                    <a:cubicBezTo>
                      <a:pt x="314" y="194"/>
                      <a:pt x="314" y="194"/>
                      <a:pt x="314" y="194"/>
                    </a:cubicBezTo>
                    <a:cubicBezTo>
                      <a:pt x="314" y="171"/>
                      <a:pt x="314" y="171"/>
                      <a:pt x="314" y="171"/>
                    </a:cubicBezTo>
                    <a:cubicBezTo>
                      <a:pt x="314" y="143"/>
                      <a:pt x="291" y="120"/>
                      <a:pt x="262" y="120"/>
                    </a:cubicBezTo>
                    <a:cubicBezTo>
                      <a:pt x="233" y="120"/>
                      <a:pt x="210" y="143"/>
                      <a:pt x="210" y="171"/>
                    </a:cubicBezTo>
                    <a:cubicBezTo>
                      <a:pt x="210" y="194"/>
                      <a:pt x="210" y="194"/>
                      <a:pt x="210" y="194"/>
                    </a:cubicBezTo>
                    <a:cubicBezTo>
                      <a:pt x="205" y="194"/>
                      <a:pt x="205" y="194"/>
                      <a:pt x="205" y="194"/>
                    </a:cubicBezTo>
                    <a:cubicBezTo>
                      <a:pt x="194" y="194"/>
                      <a:pt x="185" y="203"/>
                      <a:pt x="185" y="214"/>
                    </a:cubicBezTo>
                    <a:cubicBezTo>
                      <a:pt x="185" y="257"/>
                      <a:pt x="185" y="257"/>
                      <a:pt x="185" y="257"/>
                    </a:cubicBezTo>
                    <a:cubicBezTo>
                      <a:pt x="77" y="257"/>
                      <a:pt x="77" y="257"/>
                      <a:pt x="77" y="257"/>
                    </a:cubicBezTo>
                    <a:cubicBezTo>
                      <a:pt x="39" y="257"/>
                      <a:pt x="10" y="226"/>
                      <a:pt x="10" y="186"/>
                    </a:cubicBezTo>
                    <a:cubicBezTo>
                      <a:pt x="10" y="148"/>
                      <a:pt x="39" y="117"/>
                      <a:pt x="76" y="115"/>
                    </a:cubicBezTo>
                    <a:cubicBezTo>
                      <a:pt x="78" y="115"/>
                      <a:pt x="80" y="113"/>
                      <a:pt x="80" y="110"/>
                    </a:cubicBezTo>
                    <a:cubicBezTo>
                      <a:pt x="80" y="79"/>
                      <a:pt x="106" y="54"/>
                      <a:pt x="138" y="54"/>
                    </a:cubicBezTo>
                    <a:cubicBezTo>
                      <a:pt x="146" y="54"/>
                      <a:pt x="153" y="56"/>
                      <a:pt x="161" y="59"/>
                    </a:cubicBezTo>
                    <a:cubicBezTo>
                      <a:pt x="163" y="60"/>
                      <a:pt x="166" y="59"/>
                      <a:pt x="167" y="57"/>
                    </a:cubicBezTo>
                    <a:cubicBezTo>
                      <a:pt x="186" y="27"/>
                      <a:pt x="215" y="9"/>
                      <a:pt x="249" y="9"/>
                    </a:cubicBezTo>
                    <a:cubicBezTo>
                      <a:pt x="300" y="9"/>
                      <a:pt x="343" y="55"/>
                      <a:pt x="345" y="112"/>
                    </a:cubicBezTo>
                    <a:cubicBezTo>
                      <a:pt x="345" y="114"/>
                      <a:pt x="346" y="116"/>
                      <a:pt x="349" y="117"/>
                    </a:cubicBezTo>
                    <a:cubicBezTo>
                      <a:pt x="382" y="121"/>
                      <a:pt x="407" y="151"/>
                      <a:pt x="407" y="186"/>
                    </a:cubicBezTo>
                    <a:cubicBezTo>
                      <a:pt x="407" y="223"/>
                      <a:pt x="379" y="255"/>
                      <a:pt x="344" y="257"/>
                    </a:cubicBezTo>
                    <a:close/>
                    <a:moveTo>
                      <a:pt x="262" y="237"/>
                    </a:moveTo>
                    <a:cubicBezTo>
                      <a:pt x="255" y="237"/>
                      <a:pt x="250" y="242"/>
                      <a:pt x="250" y="249"/>
                    </a:cubicBezTo>
                    <a:cubicBezTo>
                      <a:pt x="250" y="254"/>
                      <a:pt x="253" y="259"/>
                      <a:pt x="257" y="261"/>
                    </a:cubicBezTo>
                    <a:cubicBezTo>
                      <a:pt x="257" y="274"/>
                      <a:pt x="257" y="274"/>
                      <a:pt x="257" y="274"/>
                    </a:cubicBezTo>
                    <a:cubicBezTo>
                      <a:pt x="257" y="277"/>
                      <a:pt x="259" y="279"/>
                      <a:pt x="262" y="279"/>
                    </a:cubicBezTo>
                    <a:cubicBezTo>
                      <a:pt x="265" y="279"/>
                      <a:pt x="267" y="277"/>
                      <a:pt x="267" y="274"/>
                    </a:cubicBezTo>
                    <a:cubicBezTo>
                      <a:pt x="267" y="261"/>
                      <a:pt x="267" y="261"/>
                      <a:pt x="267" y="261"/>
                    </a:cubicBezTo>
                    <a:cubicBezTo>
                      <a:pt x="271" y="259"/>
                      <a:pt x="274" y="254"/>
                      <a:pt x="274" y="249"/>
                    </a:cubicBezTo>
                    <a:cubicBezTo>
                      <a:pt x="274" y="242"/>
                      <a:pt x="269" y="237"/>
                      <a:pt x="262" y="237"/>
                    </a:cubicBezTo>
                    <a:close/>
                    <a:moveTo>
                      <a:pt x="262" y="252"/>
                    </a:moveTo>
                    <a:cubicBezTo>
                      <a:pt x="260" y="252"/>
                      <a:pt x="259" y="251"/>
                      <a:pt x="259" y="249"/>
                    </a:cubicBezTo>
                    <a:cubicBezTo>
                      <a:pt x="259" y="248"/>
                      <a:pt x="260" y="246"/>
                      <a:pt x="262" y="246"/>
                    </a:cubicBezTo>
                    <a:cubicBezTo>
                      <a:pt x="264" y="246"/>
                      <a:pt x="265" y="248"/>
                      <a:pt x="265" y="249"/>
                    </a:cubicBezTo>
                    <a:cubicBezTo>
                      <a:pt x="265" y="251"/>
                      <a:pt x="264" y="252"/>
                      <a:pt x="262" y="2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8502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500" fill="hold"/>
                                        <p:tgtEl>
                                          <p:spTgt spid="34"/>
                                        </p:tgtEl>
                                        <p:attrNameLst>
                                          <p:attrName>ppt_x</p:attrName>
                                        </p:attrNameLst>
                                      </p:cBhvr>
                                      <p:tavLst>
                                        <p:tav tm="0">
                                          <p:val>
                                            <p:strVal val="0-#ppt_w/2"/>
                                          </p:val>
                                        </p:tav>
                                        <p:tav tm="100000">
                                          <p:val>
                                            <p:strVal val="#ppt_x"/>
                                          </p:val>
                                        </p:tav>
                                      </p:tavLst>
                                    </p:anim>
                                    <p:anim calcmode="lin" valueType="num">
                                      <p:cBhvr additive="base">
                                        <p:cTn id="19"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0-#ppt_w/2"/>
                                          </p:val>
                                        </p:tav>
                                        <p:tav tm="100000">
                                          <p:val>
                                            <p:strVal val="#ppt_x"/>
                                          </p:val>
                                        </p:tav>
                                      </p:tavLst>
                                    </p:anim>
                                    <p:anim calcmode="lin" valueType="num">
                                      <p:cBhvr additive="base">
                                        <p:cTn id="30"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p:cNvSpPr>
            <a:spLocks noGrp="1"/>
          </p:cNvSpPr>
          <p:nvPr>
            <p:ph type="body" sz="quarter" idx="12"/>
          </p:nvPr>
        </p:nvSpPr>
        <p:spPr/>
        <p:txBody>
          <a:bodyPr/>
          <a:lstStyle/>
          <a:p>
            <a:r>
              <a:rPr lang="en-GB" dirty="0" smtClean="0"/>
              <a:t>Selected Controls Supporting GDPR Activities </a:t>
            </a:r>
            <a:endParaRPr lang="en-GB" dirty="0"/>
          </a:p>
        </p:txBody>
      </p:sp>
      <p:sp>
        <p:nvSpPr>
          <p:cNvPr id="74" name="Text Placeholder 38"/>
          <p:cNvSpPr txBox="1">
            <a:spLocks/>
          </p:cNvSpPr>
          <p:nvPr/>
        </p:nvSpPr>
        <p:spPr>
          <a:xfrm>
            <a:off x="1242339" y="1541951"/>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Consent Management</a:t>
            </a:r>
          </a:p>
          <a:p>
            <a:pPr marL="0" indent="0">
              <a:buNone/>
            </a:pPr>
            <a:endParaRPr lang="en-US" dirty="0" smtClean="0"/>
          </a:p>
          <a:p>
            <a:pPr marL="0" indent="0">
              <a:buNone/>
            </a:pPr>
            <a:r>
              <a:rPr lang="en-US" dirty="0" smtClean="0"/>
              <a:t>Art. 7</a:t>
            </a:r>
            <a:endParaRPr lang="en-US" dirty="0"/>
          </a:p>
        </p:txBody>
      </p:sp>
      <p:sp>
        <p:nvSpPr>
          <p:cNvPr id="75" name="Content Placeholder 52"/>
          <p:cNvSpPr txBox="1">
            <a:spLocks/>
          </p:cNvSpPr>
          <p:nvPr/>
        </p:nvSpPr>
        <p:spPr>
          <a:xfrm>
            <a:off x="3423581" y="1541951"/>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Data Portability</a:t>
            </a:r>
          </a:p>
          <a:p>
            <a:pPr marL="0" indent="0">
              <a:buNone/>
            </a:pPr>
            <a:endParaRPr lang="en-US" dirty="0" smtClean="0"/>
          </a:p>
          <a:p>
            <a:pPr marL="0" indent="0">
              <a:buNone/>
            </a:pPr>
            <a:r>
              <a:rPr lang="en-US" dirty="0" smtClean="0"/>
              <a:t>Art. 20</a:t>
            </a:r>
            <a:endParaRPr lang="en-US" dirty="0"/>
          </a:p>
        </p:txBody>
      </p:sp>
      <p:sp>
        <p:nvSpPr>
          <p:cNvPr id="76" name="Content Placeholder 54"/>
          <p:cNvSpPr txBox="1">
            <a:spLocks/>
          </p:cNvSpPr>
          <p:nvPr/>
        </p:nvSpPr>
        <p:spPr>
          <a:xfrm>
            <a:off x="5604824" y="1541951"/>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Record of Processing Activities (ROPAs)</a:t>
            </a:r>
          </a:p>
          <a:p>
            <a:pPr marL="0" indent="0">
              <a:buNone/>
            </a:pPr>
            <a:r>
              <a:rPr lang="en-US" dirty="0" smtClean="0"/>
              <a:t>Art. 30</a:t>
            </a:r>
            <a:endParaRPr lang="en-US" dirty="0"/>
          </a:p>
        </p:txBody>
      </p:sp>
      <p:sp>
        <p:nvSpPr>
          <p:cNvPr id="77" name="Content Placeholder 56"/>
          <p:cNvSpPr txBox="1">
            <a:spLocks/>
          </p:cNvSpPr>
          <p:nvPr/>
        </p:nvSpPr>
        <p:spPr>
          <a:xfrm>
            <a:off x="7786066" y="1541951"/>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Data Privacy Impact Assessment (DPIA)</a:t>
            </a:r>
          </a:p>
          <a:p>
            <a:pPr marL="0" indent="0">
              <a:buNone/>
            </a:pPr>
            <a:r>
              <a:rPr lang="en-US" dirty="0" smtClean="0"/>
              <a:t>Art. 35</a:t>
            </a:r>
            <a:endParaRPr lang="en-US" dirty="0"/>
          </a:p>
        </p:txBody>
      </p:sp>
      <p:sp>
        <p:nvSpPr>
          <p:cNvPr id="78" name="Content Placeholder 58"/>
          <p:cNvSpPr txBox="1">
            <a:spLocks/>
          </p:cNvSpPr>
          <p:nvPr/>
        </p:nvSpPr>
        <p:spPr>
          <a:xfrm>
            <a:off x="1242339" y="2677269"/>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Right to Access</a:t>
            </a:r>
          </a:p>
          <a:p>
            <a:pPr marL="0" indent="0">
              <a:buNone/>
            </a:pPr>
            <a:endParaRPr lang="en-US" dirty="0" smtClean="0"/>
          </a:p>
          <a:p>
            <a:pPr marL="0" indent="0">
              <a:buNone/>
            </a:pPr>
            <a:r>
              <a:rPr lang="en-US" dirty="0" smtClean="0"/>
              <a:t>Art. 15</a:t>
            </a:r>
            <a:endParaRPr lang="en-US" dirty="0"/>
          </a:p>
        </p:txBody>
      </p:sp>
      <p:sp>
        <p:nvSpPr>
          <p:cNvPr id="79" name="Content Placeholder 60"/>
          <p:cNvSpPr txBox="1">
            <a:spLocks/>
          </p:cNvSpPr>
          <p:nvPr/>
        </p:nvSpPr>
        <p:spPr>
          <a:xfrm>
            <a:off x="3423581" y="2677269"/>
            <a:ext cx="1134707" cy="733806"/>
          </a:xfrm>
          <a:prstGeom prst="rect">
            <a:avLst/>
          </a:prstGeom>
        </p:spPr>
        <p:txBody>
          <a:bodyPr>
            <a:normAutofit fontScale="250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Protection by Design and Default</a:t>
            </a:r>
          </a:p>
          <a:p>
            <a:pPr marL="0" indent="0">
              <a:buNone/>
            </a:pPr>
            <a:endParaRPr lang="en-US" dirty="0" smtClean="0"/>
          </a:p>
          <a:p>
            <a:pPr marL="0" indent="0">
              <a:buNone/>
            </a:pPr>
            <a:r>
              <a:rPr lang="en-US" dirty="0" smtClean="0"/>
              <a:t>Art. 25</a:t>
            </a:r>
            <a:endParaRPr lang="en-US" dirty="0"/>
          </a:p>
        </p:txBody>
      </p:sp>
      <p:sp>
        <p:nvSpPr>
          <p:cNvPr id="80" name="Content Placeholder 62"/>
          <p:cNvSpPr txBox="1">
            <a:spLocks/>
          </p:cNvSpPr>
          <p:nvPr/>
        </p:nvSpPr>
        <p:spPr>
          <a:xfrm>
            <a:off x="5604824" y="2677269"/>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Continuous Compliance</a:t>
            </a:r>
          </a:p>
          <a:p>
            <a:pPr marL="0" indent="0">
              <a:buNone/>
            </a:pPr>
            <a:endParaRPr lang="en-US" dirty="0" smtClean="0"/>
          </a:p>
          <a:p>
            <a:pPr marL="0" indent="0">
              <a:buNone/>
            </a:pPr>
            <a:r>
              <a:rPr lang="en-US" dirty="0" smtClean="0"/>
              <a:t>Art. 32</a:t>
            </a:r>
            <a:endParaRPr lang="en-US" dirty="0"/>
          </a:p>
        </p:txBody>
      </p:sp>
      <p:sp>
        <p:nvSpPr>
          <p:cNvPr id="81" name="Content Placeholder 64"/>
          <p:cNvSpPr txBox="1">
            <a:spLocks/>
          </p:cNvSpPr>
          <p:nvPr/>
        </p:nvSpPr>
        <p:spPr>
          <a:xfrm>
            <a:off x="7786066" y="2677269"/>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International Data Transfer</a:t>
            </a:r>
          </a:p>
          <a:p>
            <a:pPr marL="0" indent="0">
              <a:buNone/>
            </a:pPr>
            <a:endParaRPr lang="en-US" dirty="0" smtClean="0"/>
          </a:p>
          <a:p>
            <a:pPr marL="0" indent="0">
              <a:buNone/>
            </a:pPr>
            <a:r>
              <a:rPr lang="en-US" dirty="0" smtClean="0"/>
              <a:t>Art. 44-46</a:t>
            </a:r>
            <a:endParaRPr lang="en-US" dirty="0"/>
          </a:p>
        </p:txBody>
      </p:sp>
      <p:sp>
        <p:nvSpPr>
          <p:cNvPr id="82" name="Content Placeholder 66"/>
          <p:cNvSpPr txBox="1">
            <a:spLocks/>
          </p:cNvSpPr>
          <p:nvPr/>
        </p:nvSpPr>
        <p:spPr>
          <a:xfrm>
            <a:off x="1242339" y="3812587"/>
            <a:ext cx="1112934"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Ability to Erase Personal Data</a:t>
            </a:r>
          </a:p>
          <a:p>
            <a:pPr marL="0" indent="0">
              <a:buNone/>
            </a:pPr>
            <a:endParaRPr lang="en-US" dirty="0" smtClean="0"/>
          </a:p>
          <a:p>
            <a:pPr marL="0" indent="0">
              <a:buNone/>
            </a:pPr>
            <a:r>
              <a:rPr lang="en-US" dirty="0" smtClean="0"/>
              <a:t>Art. 17</a:t>
            </a:r>
            <a:endParaRPr lang="en-US" dirty="0"/>
          </a:p>
        </p:txBody>
      </p:sp>
      <p:sp>
        <p:nvSpPr>
          <p:cNvPr id="83" name="Content Placeholder 68"/>
          <p:cNvSpPr txBox="1">
            <a:spLocks/>
          </p:cNvSpPr>
          <p:nvPr/>
        </p:nvSpPr>
        <p:spPr>
          <a:xfrm>
            <a:off x="3423581" y="3812587"/>
            <a:ext cx="1134707" cy="733806"/>
          </a:xfrm>
          <a:prstGeom prst="rect">
            <a:avLst/>
          </a:prstGeom>
        </p:spPr>
        <p:txBody>
          <a:bodyPr>
            <a:normAutofit fontScale="250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Pseudonymisation (Data Masking)</a:t>
            </a:r>
          </a:p>
          <a:p>
            <a:pPr marL="0" indent="0">
              <a:buNone/>
            </a:pPr>
            <a:endParaRPr lang="en-US" dirty="0" smtClean="0"/>
          </a:p>
          <a:p>
            <a:pPr marL="0" indent="0">
              <a:buNone/>
            </a:pPr>
            <a:r>
              <a:rPr lang="en-US" dirty="0" smtClean="0"/>
              <a:t>Art. 6</a:t>
            </a:r>
          </a:p>
          <a:p>
            <a:pPr marL="0" indent="0">
              <a:buNone/>
            </a:pPr>
            <a:r>
              <a:rPr lang="en-US" dirty="0" smtClean="0"/>
              <a:t>R. 26, 28</a:t>
            </a:r>
            <a:endParaRPr lang="en-US" dirty="0"/>
          </a:p>
        </p:txBody>
      </p:sp>
      <p:sp>
        <p:nvSpPr>
          <p:cNvPr id="84" name="Content Placeholder 70"/>
          <p:cNvSpPr txBox="1">
            <a:spLocks/>
          </p:cNvSpPr>
          <p:nvPr/>
        </p:nvSpPr>
        <p:spPr>
          <a:xfrm>
            <a:off x="5604824" y="3812587"/>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Breach Notification</a:t>
            </a:r>
          </a:p>
          <a:p>
            <a:pPr marL="0" indent="0">
              <a:buNone/>
            </a:pPr>
            <a:endParaRPr lang="en-US" dirty="0" smtClean="0"/>
          </a:p>
          <a:p>
            <a:pPr marL="0" indent="0">
              <a:buNone/>
            </a:pPr>
            <a:r>
              <a:rPr lang="en-US" dirty="0" smtClean="0"/>
              <a:t>Art. 33, 34</a:t>
            </a:r>
            <a:endParaRPr lang="en-US" dirty="0"/>
          </a:p>
        </p:txBody>
      </p:sp>
      <p:grpSp>
        <p:nvGrpSpPr>
          <p:cNvPr id="85" name="Group 84"/>
          <p:cNvGrpSpPr/>
          <p:nvPr/>
        </p:nvGrpSpPr>
        <p:grpSpPr>
          <a:xfrm>
            <a:off x="445442" y="1541951"/>
            <a:ext cx="685800" cy="685800"/>
            <a:chOff x="8183793" y="4619663"/>
            <a:chExt cx="1097280" cy="1097280"/>
          </a:xfrm>
        </p:grpSpPr>
        <p:sp>
          <p:nvSpPr>
            <p:cNvPr id="86" name="Oval 77"/>
            <p:cNvSpPr>
              <a:spLocks noChangeArrowheads="1"/>
            </p:cNvSpPr>
            <p:nvPr/>
          </p:nvSpPr>
          <p:spPr bwMode="auto">
            <a:xfrm>
              <a:off x="8183793"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50"/>
            <p:cNvSpPr>
              <a:spLocks noEditPoints="1"/>
            </p:cNvSpPr>
            <p:nvPr/>
          </p:nvSpPr>
          <p:spPr bwMode="auto">
            <a:xfrm>
              <a:off x="8472425" y="4870129"/>
              <a:ext cx="521208" cy="525979"/>
            </a:xfrm>
            <a:custGeom>
              <a:avLst/>
              <a:gdLst>
                <a:gd name="T0" fmla="*/ 104 w 505"/>
                <a:gd name="T1" fmla="*/ 461 h 510"/>
                <a:gd name="T2" fmla="*/ 207 w 505"/>
                <a:gd name="T3" fmla="*/ 151 h 510"/>
                <a:gd name="T4" fmla="*/ 120 w 505"/>
                <a:gd name="T5" fmla="*/ 167 h 510"/>
                <a:gd name="T6" fmla="*/ 450 w 505"/>
                <a:gd name="T7" fmla="*/ 167 h 510"/>
                <a:gd name="T8" fmla="*/ 423 w 505"/>
                <a:gd name="T9" fmla="*/ 151 h 510"/>
                <a:gd name="T10" fmla="*/ 466 w 505"/>
                <a:gd name="T11" fmla="*/ 461 h 510"/>
                <a:gd name="T12" fmla="*/ 505 w 505"/>
                <a:gd name="T13" fmla="*/ 156 h 510"/>
                <a:gd name="T14" fmla="*/ 459 w 505"/>
                <a:gd name="T15" fmla="*/ 126 h 510"/>
                <a:gd name="T16" fmla="*/ 459 w 505"/>
                <a:gd name="T17" fmla="*/ 494 h 510"/>
                <a:gd name="T18" fmla="*/ 17 w 505"/>
                <a:gd name="T19" fmla="*/ 156 h 510"/>
                <a:gd name="T20" fmla="*/ 256 w 505"/>
                <a:gd name="T21" fmla="*/ 118 h 510"/>
                <a:gd name="T22" fmla="*/ 1 w 505"/>
                <a:gd name="T23" fmla="*/ 156 h 510"/>
                <a:gd name="T24" fmla="*/ 459 w 505"/>
                <a:gd name="T25" fmla="*/ 510 h 510"/>
                <a:gd name="T26" fmla="*/ 80 w 505"/>
                <a:gd name="T27" fmla="*/ 181 h 510"/>
                <a:gd name="T28" fmla="*/ 0 w 505"/>
                <a:gd name="T29" fmla="*/ 181 h 510"/>
                <a:gd name="T30" fmla="*/ 72 w 505"/>
                <a:gd name="T31" fmla="*/ 447 h 510"/>
                <a:gd name="T32" fmla="*/ 64 w 505"/>
                <a:gd name="T33" fmla="*/ 189 h 510"/>
                <a:gd name="T34" fmla="*/ 16 w 505"/>
                <a:gd name="T35" fmla="*/ 189 h 510"/>
                <a:gd name="T36" fmla="*/ 8 w 505"/>
                <a:gd name="T37" fmla="*/ 257 h 510"/>
                <a:gd name="T38" fmla="*/ 72 w 505"/>
                <a:gd name="T39" fmla="*/ 273 h 510"/>
                <a:gd name="T40" fmla="*/ 72 w 505"/>
                <a:gd name="T41" fmla="*/ 340 h 510"/>
                <a:gd name="T42" fmla="*/ 8 w 505"/>
                <a:gd name="T43" fmla="*/ 356 h 510"/>
                <a:gd name="T44" fmla="*/ 80 w 505"/>
                <a:gd name="T45" fmla="*/ 353 h 510"/>
                <a:gd name="T46" fmla="*/ 0 w 505"/>
                <a:gd name="T47" fmla="*/ 353 h 510"/>
                <a:gd name="T48" fmla="*/ 80 w 505"/>
                <a:gd name="T49" fmla="*/ 353 h 510"/>
                <a:gd name="T50" fmla="*/ 473 w 505"/>
                <a:gd name="T51" fmla="*/ 42 h 510"/>
                <a:gd name="T52" fmla="*/ 401 w 505"/>
                <a:gd name="T53" fmla="*/ 12 h 510"/>
                <a:gd name="T54" fmla="*/ 206 w 505"/>
                <a:gd name="T55" fmla="*/ 218 h 510"/>
                <a:gd name="T56" fmla="*/ 266 w 505"/>
                <a:gd name="T57" fmla="*/ 267 h 510"/>
                <a:gd name="T58" fmla="*/ 449 w 505"/>
                <a:gd name="T59" fmla="*/ 24 h 510"/>
                <a:gd name="T60" fmla="*/ 260 w 505"/>
                <a:gd name="T61" fmla="*/ 250 h 510"/>
                <a:gd name="T62" fmla="*/ 399 w 505"/>
                <a:gd name="T63" fmla="*/ 134 h 510"/>
                <a:gd name="T64" fmla="*/ 339 w 505"/>
                <a:gd name="T65" fmla="*/ 74 h 510"/>
                <a:gd name="T66" fmla="*/ 393 w 505"/>
                <a:gd name="T67" fmla="*/ 136 h 510"/>
                <a:gd name="T68" fmla="*/ 452 w 505"/>
                <a:gd name="T69" fmla="*/ 69 h 510"/>
                <a:gd name="T70" fmla="*/ 392 w 505"/>
                <a:gd name="T71" fmla="*/ 32 h 510"/>
                <a:gd name="T72" fmla="*/ 452 w 505"/>
                <a:gd name="T73" fmla="*/ 81 h 510"/>
                <a:gd name="T74" fmla="*/ 268 w 505"/>
                <a:gd name="T75" fmla="*/ 259 h 510"/>
                <a:gd name="T76" fmla="*/ 219 w 505"/>
                <a:gd name="T77" fmla="*/ 215 h 510"/>
                <a:gd name="T78" fmla="*/ 188 w 505"/>
                <a:gd name="T79" fmla="*/ 275 h 510"/>
                <a:gd name="T80" fmla="*/ 198 w 505"/>
                <a:gd name="T81" fmla="*/ 285 h 510"/>
                <a:gd name="T82" fmla="*/ 201 w 505"/>
                <a:gd name="T83" fmla="*/ 271 h 510"/>
                <a:gd name="T84" fmla="*/ 174 w 505"/>
                <a:gd name="T85" fmla="*/ 299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5" h="510">
                  <a:moveTo>
                    <a:pt x="458" y="469"/>
                  </a:moveTo>
                  <a:cubicBezTo>
                    <a:pt x="112" y="469"/>
                    <a:pt x="112" y="469"/>
                    <a:pt x="112" y="469"/>
                  </a:cubicBezTo>
                  <a:cubicBezTo>
                    <a:pt x="108" y="469"/>
                    <a:pt x="104" y="465"/>
                    <a:pt x="104" y="461"/>
                  </a:cubicBezTo>
                  <a:cubicBezTo>
                    <a:pt x="104" y="159"/>
                    <a:pt x="104" y="159"/>
                    <a:pt x="104" y="159"/>
                  </a:cubicBezTo>
                  <a:cubicBezTo>
                    <a:pt x="104" y="155"/>
                    <a:pt x="108" y="151"/>
                    <a:pt x="112" y="151"/>
                  </a:cubicBezTo>
                  <a:cubicBezTo>
                    <a:pt x="207" y="151"/>
                    <a:pt x="207" y="151"/>
                    <a:pt x="207" y="151"/>
                  </a:cubicBezTo>
                  <a:cubicBezTo>
                    <a:pt x="212" y="151"/>
                    <a:pt x="215" y="155"/>
                    <a:pt x="215" y="159"/>
                  </a:cubicBezTo>
                  <a:cubicBezTo>
                    <a:pt x="215" y="164"/>
                    <a:pt x="212" y="167"/>
                    <a:pt x="207" y="167"/>
                  </a:cubicBezTo>
                  <a:cubicBezTo>
                    <a:pt x="120" y="167"/>
                    <a:pt x="120" y="167"/>
                    <a:pt x="120" y="167"/>
                  </a:cubicBezTo>
                  <a:cubicBezTo>
                    <a:pt x="120" y="453"/>
                    <a:pt x="120" y="453"/>
                    <a:pt x="120" y="453"/>
                  </a:cubicBezTo>
                  <a:cubicBezTo>
                    <a:pt x="450" y="453"/>
                    <a:pt x="450" y="453"/>
                    <a:pt x="450" y="453"/>
                  </a:cubicBezTo>
                  <a:cubicBezTo>
                    <a:pt x="450" y="167"/>
                    <a:pt x="450" y="167"/>
                    <a:pt x="450" y="167"/>
                  </a:cubicBezTo>
                  <a:cubicBezTo>
                    <a:pt x="423" y="167"/>
                    <a:pt x="423" y="167"/>
                    <a:pt x="423" y="167"/>
                  </a:cubicBezTo>
                  <a:cubicBezTo>
                    <a:pt x="418" y="167"/>
                    <a:pt x="415" y="164"/>
                    <a:pt x="415" y="159"/>
                  </a:cubicBezTo>
                  <a:cubicBezTo>
                    <a:pt x="415" y="155"/>
                    <a:pt x="418" y="151"/>
                    <a:pt x="423" y="151"/>
                  </a:cubicBezTo>
                  <a:cubicBezTo>
                    <a:pt x="458" y="151"/>
                    <a:pt x="458" y="151"/>
                    <a:pt x="458" y="151"/>
                  </a:cubicBezTo>
                  <a:cubicBezTo>
                    <a:pt x="462" y="151"/>
                    <a:pt x="466" y="155"/>
                    <a:pt x="466" y="159"/>
                  </a:cubicBezTo>
                  <a:cubicBezTo>
                    <a:pt x="466" y="461"/>
                    <a:pt x="466" y="461"/>
                    <a:pt x="466" y="461"/>
                  </a:cubicBezTo>
                  <a:cubicBezTo>
                    <a:pt x="466" y="465"/>
                    <a:pt x="462" y="469"/>
                    <a:pt x="458" y="469"/>
                  </a:cubicBezTo>
                  <a:close/>
                  <a:moveTo>
                    <a:pt x="505" y="464"/>
                  </a:moveTo>
                  <a:cubicBezTo>
                    <a:pt x="505" y="156"/>
                    <a:pt x="505" y="156"/>
                    <a:pt x="505" y="156"/>
                  </a:cubicBezTo>
                  <a:cubicBezTo>
                    <a:pt x="505" y="130"/>
                    <a:pt x="484" y="110"/>
                    <a:pt x="459" y="110"/>
                  </a:cubicBezTo>
                  <a:cubicBezTo>
                    <a:pt x="454" y="110"/>
                    <a:pt x="451" y="113"/>
                    <a:pt x="451" y="118"/>
                  </a:cubicBezTo>
                  <a:cubicBezTo>
                    <a:pt x="451" y="122"/>
                    <a:pt x="454" y="126"/>
                    <a:pt x="459" y="126"/>
                  </a:cubicBezTo>
                  <a:cubicBezTo>
                    <a:pt x="475" y="126"/>
                    <a:pt x="489" y="139"/>
                    <a:pt x="489" y="156"/>
                  </a:cubicBezTo>
                  <a:cubicBezTo>
                    <a:pt x="489" y="464"/>
                    <a:pt x="489" y="464"/>
                    <a:pt x="489" y="464"/>
                  </a:cubicBezTo>
                  <a:cubicBezTo>
                    <a:pt x="489" y="481"/>
                    <a:pt x="475" y="494"/>
                    <a:pt x="459" y="494"/>
                  </a:cubicBezTo>
                  <a:cubicBezTo>
                    <a:pt x="47" y="494"/>
                    <a:pt x="47" y="494"/>
                    <a:pt x="47" y="494"/>
                  </a:cubicBezTo>
                  <a:cubicBezTo>
                    <a:pt x="31" y="494"/>
                    <a:pt x="17" y="481"/>
                    <a:pt x="17" y="464"/>
                  </a:cubicBezTo>
                  <a:cubicBezTo>
                    <a:pt x="17" y="156"/>
                    <a:pt x="17" y="156"/>
                    <a:pt x="17" y="156"/>
                  </a:cubicBezTo>
                  <a:cubicBezTo>
                    <a:pt x="17" y="139"/>
                    <a:pt x="31" y="126"/>
                    <a:pt x="47" y="126"/>
                  </a:cubicBezTo>
                  <a:cubicBezTo>
                    <a:pt x="248" y="126"/>
                    <a:pt x="248" y="126"/>
                    <a:pt x="248" y="126"/>
                  </a:cubicBezTo>
                  <a:cubicBezTo>
                    <a:pt x="253" y="126"/>
                    <a:pt x="256" y="122"/>
                    <a:pt x="256" y="118"/>
                  </a:cubicBezTo>
                  <a:cubicBezTo>
                    <a:pt x="256" y="113"/>
                    <a:pt x="253" y="110"/>
                    <a:pt x="248" y="110"/>
                  </a:cubicBezTo>
                  <a:cubicBezTo>
                    <a:pt x="47" y="110"/>
                    <a:pt x="47" y="110"/>
                    <a:pt x="47" y="110"/>
                  </a:cubicBezTo>
                  <a:cubicBezTo>
                    <a:pt x="22" y="110"/>
                    <a:pt x="1" y="130"/>
                    <a:pt x="1" y="156"/>
                  </a:cubicBezTo>
                  <a:cubicBezTo>
                    <a:pt x="1" y="464"/>
                    <a:pt x="1" y="464"/>
                    <a:pt x="1" y="464"/>
                  </a:cubicBezTo>
                  <a:cubicBezTo>
                    <a:pt x="1" y="490"/>
                    <a:pt x="22" y="510"/>
                    <a:pt x="47" y="510"/>
                  </a:cubicBezTo>
                  <a:cubicBezTo>
                    <a:pt x="459" y="510"/>
                    <a:pt x="459" y="510"/>
                    <a:pt x="459" y="510"/>
                  </a:cubicBezTo>
                  <a:cubicBezTo>
                    <a:pt x="484" y="510"/>
                    <a:pt x="505" y="490"/>
                    <a:pt x="505" y="464"/>
                  </a:cubicBezTo>
                  <a:close/>
                  <a:moveTo>
                    <a:pt x="80" y="439"/>
                  </a:moveTo>
                  <a:cubicBezTo>
                    <a:pt x="80" y="181"/>
                    <a:pt x="80" y="181"/>
                    <a:pt x="80" y="181"/>
                  </a:cubicBezTo>
                  <a:cubicBezTo>
                    <a:pt x="80" y="177"/>
                    <a:pt x="76" y="173"/>
                    <a:pt x="72" y="173"/>
                  </a:cubicBezTo>
                  <a:cubicBezTo>
                    <a:pt x="8" y="173"/>
                    <a:pt x="8" y="173"/>
                    <a:pt x="8" y="173"/>
                  </a:cubicBezTo>
                  <a:cubicBezTo>
                    <a:pt x="4" y="173"/>
                    <a:pt x="0" y="177"/>
                    <a:pt x="0" y="181"/>
                  </a:cubicBezTo>
                  <a:cubicBezTo>
                    <a:pt x="0" y="439"/>
                    <a:pt x="0" y="439"/>
                    <a:pt x="0" y="439"/>
                  </a:cubicBezTo>
                  <a:cubicBezTo>
                    <a:pt x="0" y="443"/>
                    <a:pt x="4" y="447"/>
                    <a:pt x="8" y="447"/>
                  </a:cubicBezTo>
                  <a:cubicBezTo>
                    <a:pt x="72" y="447"/>
                    <a:pt x="72" y="447"/>
                    <a:pt x="72" y="447"/>
                  </a:cubicBezTo>
                  <a:cubicBezTo>
                    <a:pt x="76" y="447"/>
                    <a:pt x="80" y="443"/>
                    <a:pt x="80" y="439"/>
                  </a:cubicBezTo>
                  <a:close/>
                  <a:moveTo>
                    <a:pt x="16" y="189"/>
                  </a:moveTo>
                  <a:cubicBezTo>
                    <a:pt x="64" y="189"/>
                    <a:pt x="64" y="189"/>
                    <a:pt x="64" y="189"/>
                  </a:cubicBezTo>
                  <a:cubicBezTo>
                    <a:pt x="64" y="431"/>
                    <a:pt x="64" y="431"/>
                    <a:pt x="64" y="431"/>
                  </a:cubicBezTo>
                  <a:cubicBezTo>
                    <a:pt x="16" y="431"/>
                    <a:pt x="16" y="431"/>
                    <a:pt x="16" y="431"/>
                  </a:cubicBezTo>
                  <a:lnTo>
                    <a:pt x="16" y="189"/>
                  </a:lnTo>
                  <a:close/>
                  <a:moveTo>
                    <a:pt x="80" y="265"/>
                  </a:moveTo>
                  <a:cubicBezTo>
                    <a:pt x="80" y="261"/>
                    <a:pt x="76" y="257"/>
                    <a:pt x="72" y="257"/>
                  </a:cubicBezTo>
                  <a:cubicBezTo>
                    <a:pt x="8" y="257"/>
                    <a:pt x="8" y="257"/>
                    <a:pt x="8" y="257"/>
                  </a:cubicBezTo>
                  <a:cubicBezTo>
                    <a:pt x="4" y="257"/>
                    <a:pt x="0" y="261"/>
                    <a:pt x="0" y="265"/>
                  </a:cubicBezTo>
                  <a:cubicBezTo>
                    <a:pt x="0" y="270"/>
                    <a:pt x="4" y="273"/>
                    <a:pt x="8" y="273"/>
                  </a:cubicBezTo>
                  <a:cubicBezTo>
                    <a:pt x="72" y="273"/>
                    <a:pt x="72" y="273"/>
                    <a:pt x="72" y="273"/>
                  </a:cubicBezTo>
                  <a:cubicBezTo>
                    <a:pt x="76" y="273"/>
                    <a:pt x="80" y="270"/>
                    <a:pt x="80" y="265"/>
                  </a:cubicBezTo>
                  <a:close/>
                  <a:moveTo>
                    <a:pt x="80" y="348"/>
                  </a:moveTo>
                  <a:cubicBezTo>
                    <a:pt x="80" y="344"/>
                    <a:pt x="76" y="340"/>
                    <a:pt x="72" y="340"/>
                  </a:cubicBezTo>
                  <a:cubicBezTo>
                    <a:pt x="8" y="340"/>
                    <a:pt x="8" y="340"/>
                    <a:pt x="8" y="340"/>
                  </a:cubicBezTo>
                  <a:cubicBezTo>
                    <a:pt x="4" y="340"/>
                    <a:pt x="0" y="344"/>
                    <a:pt x="0" y="348"/>
                  </a:cubicBezTo>
                  <a:cubicBezTo>
                    <a:pt x="0" y="353"/>
                    <a:pt x="4" y="356"/>
                    <a:pt x="8" y="356"/>
                  </a:cubicBezTo>
                  <a:cubicBezTo>
                    <a:pt x="72" y="356"/>
                    <a:pt x="72" y="356"/>
                    <a:pt x="72" y="356"/>
                  </a:cubicBezTo>
                  <a:cubicBezTo>
                    <a:pt x="76" y="356"/>
                    <a:pt x="80" y="353"/>
                    <a:pt x="80" y="348"/>
                  </a:cubicBezTo>
                  <a:close/>
                  <a:moveTo>
                    <a:pt x="80" y="353"/>
                  </a:moveTo>
                  <a:cubicBezTo>
                    <a:pt x="80" y="348"/>
                    <a:pt x="76" y="345"/>
                    <a:pt x="72" y="345"/>
                  </a:cubicBezTo>
                  <a:cubicBezTo>
                    <a:pt x="8" y="345"/>
                    <a:pt x="8" y="345"/>
                    <a:pt x="8" y="345"/>
                  </a:cubicBezTo>
                  <a:cubicBezTo>
                    <a:pt x="4" y="345"/>
                    <a:pt x="0" y="348"/>
                    <a:pt x="0" y="353"/>
                  </a:cubicBezTo>
                  <a:cubicBezTo>
                    <a:pt x="0" y="357"/>
                    <a:pt x="4" y="361"/>
                    <a:pt x="8" y="361"/>
                  </a:cubicBezTo>
                  <a:cubicBezTo>
                    <a:pt x="72" y="361"/>
                    <a:pt x="72" y="361"/>
                    <a:pt x="72" y="361"/>
                  </a:cubicBezTo>
                  <a:cubicBezTo>
                    <a:pt x="76" y="361"/>
                    <a:pt x="80" y="357"/>
                    <a:pt x="80" y="353"/>
                  </a:cubicBezTo>
                  <a:close/>
                  <a:moveTo>
                    <a:pt x="266" y="267"/>
                  </a:moveTo>
                  <a:cubicBezTo>
                    <a:pt x="460" y="72"/>
                    <a:pt x="460" y="72"/>
                    <a:pt x="460" y="72"/>
                  </a:cubicBezTo>
                  <a:cubicBezTo>
                    <a:pt x="468" y="64"/>
                    <a:pt x="473" y="53"/>
                    <a:pt x="473" y="42"/>
                  </a:cubicBezTo>
                  <a:cubicBezTo>
                    <a:pt x="473" y="31"/>
                    <a:pt x="468" y="20"/>
                    <a:pt x="460" y="12"/>
                  </a:cubicBezTo>
                  <a:cubicBezTo>
                    <a:pt x="452" y="4"/>
                    <a:pt x="442" y="0"/>
                    <a:pt x="431" y="0"/>
                  </a:cubicBezTo>
                  <a:cubicBezTo>
                    <a:pt x="419" y="0"/>
                    <a:pt x="409" y="4"/>
                    <a:pt x="401" y="12"/>
                  </a:cubicBezTo>
                  <a:cubicBezTo>
                    <a:pt x="206" y="207"/>
                    <a:pt x="206" y="207"/>
                    <a:pt x="206" y="207"/>
                  </a:cubicBezTo>
                  <a:cubicBezTo>
                    <a:pt x="204" y="209"/>
                    <a:pt x="204" y="211"/>
                    <a:pt x="204" y="213"/>
                  </a:cubicBezTo>
                  <a:cubicBezTo>
                    <a:pt x="204" y="215"/>
                    <a:pt x="204" y="217"/>
                    <a:pt x="206" y="218"/>
                  </a:cubicBezTo>
                  <a:cubicBezTo>
                    <a:pt x="254" y="267"/>
                    <a:pt x="254" y="267"/>
                    <a:pt x="254" y="267"/>
                  </a:cubicBezTo>
                  <a:cubicBezTo>
                    <a:pt x="256" y="268"/>
                    <a:pt x="258" y="269"/>
                    <a:pt x="260" y="269"/>
                  </a:cubicBezTo>
                  <a:cubicBezTo>
                    <a:pt x="262" y="269"/>
                    <a:pt x="264" y="268"/>
                    <a:pt x="266" y="267"/>
                  </a:cubicBezTo>
                  <a:close/>
                  <a:moveTo>
                    <a:pt x="412" y="24"/>
                  </a:moveTo>
                  <a:cubicBezTo>
                    <a:pt x="417" y="19"/>
                    <a:pt x="424" y="16"/>
                    <a:pt x="431" y="16"/>
                  </a:cubicBezTo>
                  <a:cubicBezTo>
                    <a:pt x="438" y="16"/>
                    <a:pt x="444" y="19"/>
                    <a:pt x="449" y="24"/>
                  </a:cubicBezTo>
                  <a:cubicBezTo>
                    <a:pt x="454" y="29"/>
                    <a:pt x="457" y="35"/>
                    <a:pt x="457" y="42"/>
                  </a:cubicBezTo>
                  <a:cubicBezTo>
                    <a:pt x="457" y="49"/>
                    <a:pt x="454" y="56"/>
                    <a:pt x="449" y="61"/>
                  </a:cubicBezTo>
                  <a:cubicBezTo>
                    <a:pt x="260" y="250"/>
                    <a:pt x="260" y="250"/>
                    <a:pt x="260" y="250"/>
                  </a:cubicBezTo>
                  <a:cubicBezTo>
                    <a:pt x="223" y="213"/>
                    <a:pt x="223" y="213"/>
                    <a:pt x="223" y="213"/>
                  </a:cubicBezTo>
                  <a:lnTo>
                    <a:pt x="412" y="24"/>
                  </a:lnTo>
                  <a:close/>
                  <a:moveTo>
                    <a:pt x="399" y="134"/>
                  </a:moveTo>
                  <a:cubicBezTo>
                    <a:pt x="402" y="131"/>
                    <a:pt x="402" y="126"/>
                    <a:pt x="399" y="123"/>
                  </a:cubicBezTo>
                  <a:cubicBezTo>
                    <a:pt x="350" y="74"/>
                    <a:pt x="350" y="74"/>
                    <a:pt x="350" y="74"/>
                  </a:cubicBezTo>
                  <a:cubicBezTo>
                    <a:pt x="347" y="71"/>
                    <a:pt x="342" y="71"/>
                    <a:pt x="339" y="74"/>
                  </a:cubicBezTo>
                  <a:cubicBezTo>
                    <a:pt x="336" y="77"/>
                    <a:pt x="336" y="82"/>
                    <a:pt x="339" y="86"/>
                  </a:cubicBezTo>
                  <a:cubicBezTo>
                    <a:pt x="387" y="134"/>
                    <a:pt x="387" y="134"/>
                    <a:pt x="387" y="134"/>
                  </a:cubicBezTo>
                  <a:cubicBezTo>
                    <a:pt x="389" y="135"/>
                    <a:pt x="391" y="136"/>
                    <a:pt x="393" y="136"/>
                  </a:cubicBezTo>
                  <a:cubicBezTo>
                    <a:pt x="395" y="136"/>
                    <a:pt x="397" y="135"/>
                    <a:pt x="399" y="134"/>
                  </a:cubicBezTo>
                  <a:close/>
                  <a:moveTo>
                    <a:pt x="452" y="81"/>
                  </a:moveTo>
                  <a:cubicBezTo>
                    <a:pt x="455" y="78"/>
                    <a:pt x="455" y="73"/>
                    <a:pt x="452" y="69"/>
                  </a:cubicBezTo>
                  <a:cubicBezTo>
                    <a:pt x="403" y="21"/>
                    <a:pt x="403" y="21"/>
                    <a:pt x="403" y="21"/>
                  </a:cubicBezTo>
                  <a:cubicBezTo>
                    <a:pt x="400" y="18"/>
                    <a:pt x="395" y="18"/>
                    <a:pt x="392" y="21"/>
                  </a:cubicBezTo>
                  <a:cubicBezTo>
                    <a:pt x="389" y="24"/>
                    <a:pt x="389" y="29"/>
                    <a:pt x="392" y="32"/>
                  </a:cubicBezTo>
                  <a:cubicBezTo>
                    <a:pt x="440" y="81"/>
                    <a:pt x="440" y="81"/>
                    <a:pt x="440" y="81"/>
                  </a:cubicBezTo>
                  <a:cubicBezTo>
                    <a:pt x="442" y="82"/>
                    <a:pt x="444" y="83"/>
                    <a:pt x="446" y="83"/>
                  </a:cubicBezTo>
                  <a:cubicBezTo>
                    <a:pt x="448" y="83"/>
                    <a:pt x="450" y="82"/>
                    <a:pt x="452" y="81"/>
                  </a:cubicBezTo>
                  <a:close/>
                  <a:moveTo>
                    <a:pt x="198" y="285"/>
                  </a:moveTo>
                  <a:cubicBezTo>
                    <a:pt x="262" y="269"/>
                    <a:pt x="262" y="269"/>
                    <a:pt x="262" y="269"/>
                  </a:cubicBezTo>
                  <a:cubicBezTo>
                    <a:pt x="266" y="268"/>
                    <a:pt x="269" y="264"/>
                    <a:pt x="268" y="259"/>
                  </a:cubicBezTo>
                  <a:cubicBezTo>
                    <a:pt x="267" y="255"/>
                    <a:pt x="262" y="252"/>
                    <a:pt x="258" y="253"/>
                  </a:cubicBezTo>
                  <a:cubicBezTo>
                    <a:pt x="207" y="266"/>
                    <a:pt x="207" y="266"/>
                    <a:pt x="207" y="266"/>
                  </a:cubicBezTo>
                  <a:cubicBezTo>
                    <a:pt x="219" y="215"/>
                    <a:pt x="219" y="215"/>
                    <a:pt x="219" y="215"/>
                  </a:cubicBezTo>
                  <a:cubicBezTo>
                    <a:pt x="220" y="210"/>
                    <a:pt x="218" y="206"/>
                    <a:pt x="214" y="205"/>
                  </a:cubicBezTo>
                  <a:cubicBezTo>
                    <a:pt x="209" y="204"/>
                    <a:pt x="205" y="207"/>
                    <a:pt x="204" y="211"/>
                  </a:cubicBezTo>
                  <a:cubicBezTo>
                    <a:pt x="188" y="275"/>
                    <a:pt x="188" y="275"/>
                    <a:pt x="188" y="275"/>
                  </a:cubicBezTo>
                  <a:cubicBezTo>
                    <a:pt x="187" y="278"/>
                    <a:pt x="188" y="281"/>
                    <a:pt x="190" y="283"/>
                  </a:cubicBezTo>
                  <a:cubicBezTo>
                    <a:pt x="192" y="284"/>
                    <a:pt x="194" y="285"/>
                    <a:pt x="196" y="285"/>
                  </a:cubicBezTo>
                  <a:cubicBezTo>
                    <a:pt x="196" y="285"/>
                    <a:pt x="197" y="285"/>
                    <a:pt x="198" y="285"/>
                  </a:cubicBezTo>
                  <a:close/>
                  <a:moveTo>
                    <a:pt x="185" y="299"/>
                  </a:moveTo>
                  <a:cubicBezTo>
                    <a:pt x="201" y="283"/>
                    <a:pt x="201" y="283"/>
                    <a:pt x="201" y="283"/>
                  </a:cubicBezTo>
                  <a:cubicBezTo>
                    <a:pt x="205" y="279"/>
                    <a:pt x="205" y="274"/>
                    <a:pt x="201" y="271"/>
                  </a:cubicBezTo>
                  <a:cubicBezTo>
                    <a:pt x="198" y="268"/>
                    <a:pt x="193" y="268"/>
                    <a:pt x="190" y="271"/>
                  </a:cubicBezTo>
                  <a:cubicBezTo>
                    <a:pt x="174" y="288"/>
                    <a:pt x="174" y="288"/>
                    <a:pt x="174" y="288"/>
                  </a:cubicBezTo>
                  <a:cubicBezTo>
                    <a:pt x="171" y="291"/>
                    <a:pt x="171" y="296"/>
                    <a:pt x="174" y="299"/>
                  </a:cubicBezTo>
                  <a:cubicBezTo>
                    <a:pt x="175" y="301"/>
                    <a:pt x="177" y="301"/>
                    <a:pt x="179" y="301"/>
                  </a:cubicBezTo>
                  <a:cubicBezTo>
                    <a:pt x="181" y="301"/>
                    <a:pt x="183" y="301"/>
                    <a:pt x="185" y="29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8" name="Group 87"/>
          <p:cNvGrpSpPr/>
          <p:nvPr/>
        </p:nvGrpSpPr>
        <p:grpSpPr>
          <a:xfrm>
            <a:off x="471149" y="3812587"/>
            <a:ext cx="634385" cy="672303"/>
            <a:chOff x="3012819" y="3059188"/>
            <a:chExt cx="1097280" cy="1097280"/>
          </a:xfrm>
        </p:grpSpPr>
        <p:sp>
          <p:nvSpPr>
            <p:cNvPr id="89" name="Oval 75"/>
            <p:cNvSpPr>
              <a:spLocks noChangeArrowheads="1"/>
            </p:cNvSpPr>
            <p:nvPr/>
          </p:nvSpPr>
          <p:spPr bwMode="auto">
            <a:xfrm>
              <a:off x="3012819"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3"/>
            <p:cNvSpPr>
              <a:spLocks noEditPoints="1"/>
            </p:cNvSpPr>
            <p:nvPr/>
          </p:nvSpPr>
          <p:spPr bwMode="auto">
            <a:xfrm>
              <a:off x="3280504" y="3258588"/>
              <a:ext cx="563063" cy="697326"/>
            </a:xfrm>
            <a:custGeom>
              <a:avLst/>
              <a:gdLst>
                <a:gd name="T0" fmla="*/ 404 w 546"/>
                <a:gd name="T1" fmla="*/ 203 h 676"/>
                <a:gd name="T2" fmla="*/ 302 w 546"/>
                <a:gd name="T3" fmla="*/ 11 h 676"/>
                <a:gd name="T4" fmla="*/ 290 w 546"/>
                <a:gd name="T5" fmla="*/ 3 h 676"/>
                <a:gd name="T6" fmla="*/ 218 w 546"/>
                <a:gd name="T7" fmla="*/ 221 h 676"/>
                <a:gd name="T8" fmla="*/ 189 w 546"/>
                <a:gd name="T9" fmla="*/ 294 h 676"/>
                <a:gd name="T10" fmla="*/ 157 w 546"/>
                <a:gd name="T11" fmla="*/ 257 h 676"/>
                <a:gd name="T12" fmla="*/ 146 w 546"/>
                <a:gd name="T13" fmla="*/ 250 h 676"/>
                <a:gd name="T14" fmla="*/ 0 w 546"/>
                <a:gd name="T15" fmla="*/ 457 h 676"/>
                <a:gd name="T16" fmla="*/ 227 w 546"/>
                <a:gd name="T17" fmla="*/ 676 h 676"/>
                <a:gd name="T18" fmla="*/ 234 w 546"/>
                <a:gd name="T19" fmla="*/ 669 h 676"/>
                <a:gd name="T20" fmla="*/ 225 w 546"/>
                <a:gd name="T21" fmla="*/ 661 h 676"/>
                <a:gd name="T22" fmla="*/ 145 w 546"/>
                <a:gd name="T23" fmla="*/ 577 h 676"/>
                <a:gd name="T24" fmla="*/ 181 w 546"/>
                <a:gd name="T25" fmla="*/ 504 h 676"/>
                <a:gd name="T26" fmla="*/ 223 w 546"/>
                <a:gd name="T27" fmla="*/ 385 h 676"/>
                <a:gd name="T28" fmla="*/ 315 w 546"/>
                <a:gd name="T29" fmla="*/ 272 h 676"/>
                <a:gd name="T30" fmla="*/ 309 w 546"/>
                <a:gd name="T31" fmla="*/ 407 h 676"/>
                <a:gd name="T32" fmla="*/ 336 w 546"/>
                <a:gd name="T33" fmla="*/ 520 h 676"/>
                <a:gd name="T34" fmla="*/ 385 w 546"/>
                <a:gd name="T35" fmla="*/ 471 h 676"/>
                <a:gd name="T36" fmla="*/ 346 w 546"/>
                <a:gd name="T37" fmla="*/ 662 h 676"/>
                <a:gd name="T38" fmla="*/ 352 w 546"/>
                <a:gd name="T39" fmla="*/ 674 h 676"/>
                <a:gd name="T40" fmla="*/ 408 w 546"/>
                <a:gd name="T41" fmla="*/ 207 h 676"/>
                <a:gd name="T42" fmla="*/ 432 w 546"/>
                <a:gd name="T43" fmla="*/ 552 h 676"/>
                <a:gd name="T44" fmla="*/ 379 w 546"/>
                <a:gd name="T45" fmla="*/ 449 h 676"/>
                <a:gd name="T46" fmla="*/ 372 w 546"/>
                <a:gd name="T47" fmla="*/ 457 h 676"/>
                <a:gd name="T48" fmla="*/ 336 w 546"/>
                <a:gd name="T49" fmla="*/ 506 h 676"/>
                <a:gd name="T50" fmla="*/ 320 w 546"/>
                <a:gd name="T51" fmla="*/ 415 h 676"/>
                <a:gd name="T52" fmla="*/ 315 w 546"/>
                <a:gd name="T53" fmla="*/ 251 h 676"/>
                <a:gd name="T54" fmla="*/ 304 w 546"/>
                <a:gd name="T55" fmla="*/ 256 h 676"/>
                <a:gd name="T56" fmla="*/ 215 w 546"/>
                <a:gd name="T57" fmla="*/ 374 h 676"/>
                <a:gd name="T58" fmla="*/ 168 w 546"/>
                <a:gd name="T59" fmla="*/ 509 h 676"/>
                <a:gd name="T60" fmla="*/ 145 w 546"/>
                <a:gd name="T61" fmla="*/ 563 h 676"/>
                <a:gd name="T62" fmla="*/ 117 w 546"/>
                <a:gd name="T63" fmla="*/ 555 h 676"/>
                <a:gd name="T64" fmla="*/ 158 w 546"/>
                <a:gd name="T65" fmla="*/ 637 h 676"/>
                <a:gd name="T66" fmla="*/ 139 w 546"/>
                <a:gd name="T67" fmla="*/ 271 h 676"/>
                <a:gd name="T68" fmla="*/ 150 w 546"/>
                <a:gd name="T69" fmla="*/ 289 h 676"/>
                <a:gd name="T70" fmla="*/ 239 w 546"/>
                <a:gd name="T71" fmla="*/ 257 h 676"/>
                <a:gd name="T72" fmla="*/ 220 w 546"/>
                <a:gd name="T73" fmla="*/ 146 h 676"/>
                <a:gd name="T74" fmla="*/ 376 w 546"/>
                <a:gd name="T75" fmla="*/ 195 h 676"/>
                <a:gd name="T76" fmla="*/ 398 w 546"/>
                <a:gd name="T77" fmla="*/ 217 h 676"/>
                <a:gd name="T78" fmla="*/ 397 w 546"/>
                <a:gd name="T79" fmla="*/ 639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6" h="676">
                  <a:moveTo>
                    <a:pt x="408" y="207"/>
                  </a:moveTo>
                  <a:cubicBezTo>
                    <a:pt x="404" y="203"/>
                    <a:pt x="404" y="203"/>
                    <a:pt x="404" y="203"/>
                  </a:cubicBezTo>
                  <a:cubicBezTo>
                    <a:pt x="398" y="198"/>
                    <a:pt x="392" y="191"/>
                    <a:pt x="386" y="185"/>
                  </a:cubicBezTo>
                  <a:cubicBezTo>
                    <a:pt x="334" y="134"/>
                    <a:pt x="275" y="76"/>
                    <a:pt x="302" y="11"/>
                  </a:cubicBezTo>
                  <a:cubicBezTo>
                    <a:pt x="303" y="7"/>
                    <a:pt x="302" y="4"/>
                    <a:pt x="299" y="2"/>
                  </a:cubicBezTo>
                  <a:cubicBezTo>
                    <a:pt x="296" y="0"/>
                    <a:pt x="293" y="0"/>
                    <a:pt x="290" y="3"/>
                  </a:cubicBezTo>
                  <a:cubicBezTo>
                    <a:pt x="237" y="50"/>
                    <a:pt x="206" y="89"/>
                    <a:pt x="206" y="146"/>
                  </a:cubicBezTo>
                  <a:cubicBezTo>
                    <a:pt x="206" y="176"/>
                    <a:pt x="213" y="201"/>
                    <a:pt x="218" y="221"/>
                  </a:cubicBezTo>
                  <a:cubicBezTo>
                    <a:pt x="222" y="235"/>
                    <a:pt x="225" y="247"/>
                    <a:pt x="225" y="257"/>
                  </a:cubicBezTo>
                  <a:cubicBezTo>
                    <a:pt x="225" y="277"/>
                    <a:pt x="208" y="294"/>
                    <a:pt x="189" y="294"/>
                  </a:cubicBezTo>
                  <a:cubicBezTo>
                    <a:pt x="179" y="294"/>
                    <a:pt x="168" y="289"/>
                    <a:pt x="161" y="281"/>
                  </a:cubicBezTo>
                  <a:cubicBezTo>
                    <a:pt x="156" y="274"/>
                    <a:pt x="154" y="266"/>
                    <a:pt x="157" y="257"/>
                  </a:cubicBezTo>
                  <a:cubicBezTo>
                    <a:pt x="157" y="255"/>
                    <a:pt x="156" y="252"/>
                    <a:pt x="154" y="250"/>
                  </a:cubicBezTo>
                  <a:cubicBezTo>
                    <a:pt x="152" y="248"/>
                    <a:pt x="148" y="248"/>
                    <a:pt x="146" y="250"/>
                  </a:cubicBezTo>
                  <a:cubicBezTo>
                    <a:pt x="141" y="253"/>
                    <a:pt x="136" y="256"/>
                    <a:pt x="132" y="259"/>
                  </a:cubicBezTo>
                  <a:cubicBezTo>
                    <a:pt x="73" y="297"/>
                    <a:pt x="0" y="344"/>
                    <a:pt x="0" y="457"/>
                  </a:cubicBezTo>
                  <a:cubicBezTo>
                    <a:pt x="0" y="599"/>
                    <a:pt x="157" y="658"/>
                    <a:pt x="225" y="676"/>
                  </a:cubicBezTo>
                  <a:cubicBezTo>
                    <a:pt x="226" y="676"/>
                    <a:pt x="226" y="676"/>
                    <a:pt x="227" y="676"/>
                  </a:cubicBezTo>
                  <a:cubicBezTo>
                    <a:pt x="227" y="676"/>
                    <a:pt x="227" y="676"/>
                    <a:pt x="227" y="676"/>
                  </a:cubicBezTo>
                  <a:cubicBezTo>
                    <a:pt x="231" y="676"/>
                    <a:pt x="234" y="673"/>
                    <a:pt x="234" y="669"/>
                  </a:cubicBezTo>
                  <a:cubicBezTo>
                    <a:pt x="234" y="667"/>
                    <a:pt x="232" y="664"/>
                    <a:pt x="230" y="663"/>
                  </a:cubicBezTo>
                  <a:cubicBezTo>
                    <a:pt x="225" y="661"/>
                    <a:pt x="225" y="661"/>
                    <a:pt x="225" y="661"/>
                  </a:cubicBezTo>
                  <a:cubicBezTo>
                    <a:pt x="170" y="631"/>
                    <a:pt x="141" y="616"/>
                    <a:pt x="130" y="575"/>
                  </a:cubicBezTo>
                  <a:cubicBezTo>
                    <a:pt x="135" y="576"/>
                    <a:pt x="140" y="577"/>
                    <a:pt x="145" y="577"/>
                  </a:cubicBezTo>
                  <a:cubicBezTo>
                    <a:pt x="154" y="577"/>
                    <a:pt x="167" y="574"/>
                    <a:pt x="178" y="560"/>
                  </a:cubicBezTo>
                  <a:cubicBezTo>
                    <a:pt x="195" y="539"/>
                    <a:pt x="188" y="522"/>
                    <a:pt x="181" y="504"/>
                  </a:cubicBezTo>
                  <a:cubicBezTo>
                    <a:pt x="176" y="491"/>
                    <a:pt x="171" y="476"/>
                    <a:pt x="171" y="455"/>
                  </a:cubicBezTo>
                  <a:cubicBezTo>
                    <a:pt x="171" y="427"/>
                    <a:pt x="194" y="408"/>
                    <a:pt x="223" y="385"/>
                  </a:cubicBezTo>
                  <a:cubicBezTo>
                    <a:pt x="238" y="373"/>
                    <a:pt x="253" y="361"/>
                    <a:pt x="267" y="346"/>
                  </a:cubicBezTo>
                  <a:cubicBezTo>
                    <a:pt x="299" y="313"/>
                    <a:pt x="310" y="290"/>
                    <a:pt x="315" y="272"/>
                  </a:cubicBezTo>
                  <a:cubicBezTo>
                    <a:pt x="324" y="285"/>
                    <a:pt x="339" y="311"/>
                    <a:pt x="339" y="340"/>
                  </a:cubicBezTo>
                  <a:cubicBezTo>
                    <a:pt x="339" y="367"/>
                    <a:pt x="324" y="387"/>
                    <a:pt x="309" y="407"/>
                  </a:cubicBezTo>
                  <a:cubicBezTo>
                    <a:pt x="295" y="426"/>
                    <a:pt x="282" y="444"/>
                    <a:pt x="282" y="467"/>
                  </a:cubicBezTo>
                  <a:cubicBezTo>
                    <a:pt x="282" y="501"/>
                    <a:pt x="301" y="520"/>
                    <a:pt x="336" y="520"/>
                  </a:cubicBezTo>
                  <a:cubicBezTo>
                    <a:pt x="348" y="520"/>
                    <a:pt x="360" y="515"/>
                    <a:pt x="369" y="505"/>
                  </a:cubicBezTo>
                  <a:cubicBezTo>
                    <a:pt x="378" y="496"/>
                    <a:pt x="383" y="484"/>
                    <a:pt x="385" y="471"/>
                  </a:cubicBezTo>
                  <a:cubicBezTo>
                    <a:pt x="398" y="486"/>
                    <a:pt x="418" y="520"/>
                    <a:pt x="418" y="552"/>
                  </a:cubicBezTo>
                  <a:cubicBezTo>
                    <a:pt x="418" y="609"/>
                    <a:pt x="386" y="634"/>
                    <a:pt x="346" y="662"/>
                  </a:cubicBezTo>
                  <a:cubicBezTo>
                    <a:pt x="343" y="664"/>
                    <a:pt x="342" y="668"/>
                    <a:pt x="343" y="671"/>
                  </a:cubicBezTo>
                  <a:cubicBezTo>
                    <a:pt x="345" y="674"/>
                    <a:pt x="349" y="675"/>
                    <a:pt x="352" y="674"/>
                  </a:cubicBezTo>
                  <a:cubicBezTo>
                    <a:pt x="486" y="621"/>
                    <a:pt x="546" y="555"/>
                    <a:pt x="546" y="459"/>
                  </a:cubicBezTo>
                  <a:cubicBezTo>
                    <a:pt x="546" y="348"/>
                    <a:pt x="476" y="276"/>
                    <a:pt x="408" y="207"/>
                  </a:cubicBezTo>
                  <a:close/>
                  <a:moveTo>
                    <a:pt x="397" y="639"/>
                  </a:moveTo>
                  <a:cubicBezTo>
                    <a:pt x="417" y="618"/>
                    <a:pt x="432" y="591"/>
                    <a:pt x="432" y="552"/>
                  </a:cubicBezTo>
                  <a:cubicBezTo>
                    <a:pt x="432" y="508"/>
                    <a:pt x="398" y="457"/>
                    <a:pt x="382" y="450"/>
                  </a:cubicBezTo>
                  <a:cubicBezTo>
                    <a:pt x="381" y="449"/>
                    <a:pt x="380" y="449"/>
                    <a:pt x="379" y="449"/>
                  </a:cubicBezTo>
                  <a:cubicBezTo>
                    <a:pt x="378" y="449"/>
                    <a:pt x="376" y="450"/>
                    <a:pt x="375" y="450"/>
                  </a:cubicBezTo>
                  <a:cubicBezTo>
                    <a:pt x="373" y="452"/>
                    <a:pt x="372" y="454"/>
                    <a:pt x="372" y="457"/>
                  </a:cubicBezTo>
                  <a:cubicBezTo>
                    <a:pt x="373" y="471"/>
                    <a:pt x="368" y="486"/>
                    <a:pt x="359" y="495"/>
                  </a:cubicBezTo>
                  <a:cubicBezTo>
                    <a:pt x="354" y="500"/>
                    <a:pt x="346" y="506"/>
                    <a:pt x="336" y="506"/>
                  </a:cubicBezTo>
                  <a:cubicBezTo>
                    <a:pt x="309" y="506"/>
                    <a:pt x="296" y="494"/>
                    <a:pt x="296" y="467"/>
                  </a:cubicBezTo>
                  <a:cubicBezTo>
                    <a:pt x="296" y="449"/>
                    <a:pt x="308" y="433"/>
                    <a:pt x="320" y="415"/>
                  </a:cubicBezTo>
                  <a:cubicBezTo>
                    <a:pt x="336" y="395"/>
                    <a:pt x="353" y="371"/>
                    <a:pt x="353" y="340"/>
                  </a:cubicBezTo>
                  <a:cubicBezTo>
                    <a:pt x="353" y="296"/>
                    <a:pt x="324" y="257"/>
                    <a:pt x="315" y="251"/>
                  </a:cubicBezTo>
                  <a:cubicBezTo>
                    <a:pt x="313" y="250"/>
                    <a:pt x="310" y="249"/>
                    <a:pt x="308" y="250"/>
                  </a:cubicBezTo>
                  <a:cubicBezTo>
                    <a:pt x="306" y="251"/>
                    <a:pt x="304" y="253"/>
                    <a:pt x="304" y="256"/>
                  </a:cubicBezTo>
                  <a:cubicBezTo>
                    <a:pt x="301" y="274"/>
                    <a:pt x="294" y="297"/>
                    <a:pt x="256" y="337"/>
                  </a:cubicBezTo>
                  <a:cubicBezTo>
                    <a:pt x="243" y="351"/>
                    <a:pt x="229" y="362"/>
                    <a:pt x="215" y="374"/>
                  </a:cubicBezTo>
                  <a:cubicBezTo>
                    <a:pt x="185" y="398"/>
                    <a:pt x="157" y="420"/>
                    <a:pt x="157" y="455"/>
                  </a:cubicBezTo>
                  <a:cubicBezTo>
                    <a:pt x="157" y="479"/>
                    <a:pt x="163" y="496"/>
                    <a:pt x="168" y="509"/>
                  </a:cubicBezTo>
                  <a:cubicBezTo>
                    <a:pt x="175" y="527"/>
                    <a:pt x="179" y="537"/>
                    <a:pt x="167" y="552"/>
                  </a:cubicBezTo>
                  <a:cubicBezTo>
                    <a:pt x="161" y="560"/>
                    <a:pt x="154" y="563"/>
                    <a:pt x="145" y="563"/>
                  </a:cubicBezTo>
                  <a:cubicBezTo>
                    <a:pt x="136" y="563"/>
                    <a:pt x="128" y="558"/>
                    <a:pt x="125" y="556"/>
                  </a:cubicBezTo>
                  <a:cubicBezTo>
                    <a:pt x="123" y="554"/>
                    <a:pt x="120" y="553"/>
                    <a:pt x="117" y="555"/>
                  </a:cubicBezTo>
                  <a:cubicBezTo>
                    <a:pt x="114" y="556"/>
                    <a:pt x="113" y="559"/>
                    <a:pt x="113" y="562"/>
                  </a:cubicBezTo>
                  <a:cubicBezTo>
                    <a:pt x="119" y="598"/>
                    <a:pt x="134" y="619"/>
                    <a:pt x="158" y="637"/>
                  </a:cubicBezTo>
                  <a:cubicBezTo>
                    <a:pt x="90" y="607"/>
                    <a:pt x="14" y="552"/>
                    <a:pt x="14" y="457"/>
                  </a:cubicBezTo>
                  <a:cubicBezTo>
                    <a:pt x="14" y="352"/>
                    <a:pt x="83" y="307"/>
                    <a:pt x="139" y="271"/>
                  </a:cubicBezTo>
                  <a:cubicBezTo>
                    <a:pt x="140" y="270"/>
                    <a:pt x="141" y="270"/>
                    <a:pt x="142" y="269"/>
                  </a:cubicBezTo>
                  <a:cubicBezTo>
                    <a:pt x="143" y="276"/>
                    <a:pt x="146" y="283"/>
                    <a:pt x="150" y="289"/>
                  </a:cubicBezTo>
                  <a:cubicBezTo>
                    <a:pt x="159" y="301"/>
                    <a:pt x="175" y="308"/>
                    <a:pt x="189" y="308"/>
                  </a:cubicBezTo>
                  <a:cubicBezTo>
                    <a:pt x="216" y="308"/>
                    <a:pt x="239" y="284"/>
                    <a:pt x="239" y="257"/>
                  </a:cubicBezTo>
                  <a:cubicBezTo>
                    <a:pt x="239" y="245"/>
                    <a:pt x="236" y="232"/>
                    <a:pt x="232" y="218"/>
                  </a:cubicBezTo>
                  <a:cubicBezTo>
                    <a:pt x="226" y="197"/>
                    <a:pt x="220" y="175"/>
                    <a:pt x="220" y="146"/>
                  </a:cubicBezTo>
                  <a:cubicBezTo>
                    <a:pt x="220" y="105"/>
                    <a:pt x="237" y="73"/>
                    <a:pt x="282" y="30"/>
                  </a:cubicBezTo>
                  <a:cubicBezTo>
                    <a:pt x="273" y="93"/>
                    <a:pt x="329" y="149"/>
                    <a:pt x="376" y="195"/>
                  </a:cubicBezTo>
                  <a:cubicBezTo>
                    <a:pt x="382" y="201"/>
                    <a:pt x="388" y="207"/>
                    <a:pt x="394" y="213"/>
                  </a:cubicBezTo>
                  <a:cubicBezTo>
                    <a:pt x="398" y="217"/>
                    <a:pt x="398" y="217"/>
                    <a:pt x="398" y="217"/>
                  </a:cubicBezTo>
                  <a:cubicBezTo>
                    <a:pt x="467" y="287"/>
                    <a:pt x="532" y="353"/>
                    <a:pt x="532" y="459"/>
                  </a:cubicBezTo>
                  <a:cubicBezTo>
                    <a:pt x="532" y="537"/>
                    <a:pt x="491" y="592"/>
                    <a:pt x="397" y="63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1" name="Group 90"/>
          <p:cNvGrpSpPr/>
          <p:nvPr/>
        </p:nvGrpSpPr>
        <p:grpSpPr>
          <a:xfrm>
            <a:off x="2630758" y="2666426"/>
            <a:ext cx="681726" cy="663537"/>
            <a:chOff x="3012819" y="4619663"/>
            <a:chExt cx="1097280" cy="1097280"/>
          </a:xfrm>
        </p:grpSpPr>
        <p:sp>
          <p:nvSpPr>
            <p:cNvPr id="92" name="Oval 26"/>
            <p:cNvSpPr>
              <a:spLocks noChangeArrowheads="1"/>
            </p:cNvSpPr>
            <p:nvPr/>
          </p:nvSpPr>
          <p:spPr bwMode="auto">
            <a:xfrm>
              <a:off x="3012819"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76"/>
            <p:cNvSpPr>
              <a:spLocks noEditPoints="1"/>
            </p:cNvSpPr>
            <p:nvPr/>
          </p:nvSpPr>
          <p:spPr bwMode="auto">
            <a:xfrm>
              <a:off x="3313649" y="4883887"/>
              <a:ext cx="494468" cy="654214"/>
            </a:xfrm>
            <a:custGeom>
              <a:avLst/>
              <a:gdLst>
                <a:gd name="T0" fmla="*/ 328 w 479"/>
                <a:gd name="T1" fmla="*/ 438 h 633"/>
                <a:gd name="T2" fmla="*/ 152 w 479"/>
                <a:gd name="T3" fmla="*/ 438 h 633"/>
                <a:gd name="T4" fmla="*/ 129 w 479"/>
                <a:gd name="T5" fmla="*/ 422 h 633"/>
                <a:gd name="T6" fmla="*/ 75 w 479"/>
                <a:gd name="T7" fmla="*/ 254 h 633"/>
                <a:gd name="T8" fmla="*/ 84 w 479"/>
                <a:gd name="T9" fmla="*/ 228 h 633"/>
                <a:gd name="T10" fmla="*/ 226 w 479"/>
                <a:gd name="T11" fmla="*/ 125 h 633"/>
                <a:gd name="T12" fmla="*/ 254 w 479"/>
                <a:gd name="T13" fmla="*/ 125 h 633"/>
                <a:gd name="T14" fmla="*/ 396 w 479"/>
                <a:gd name="T15" fmla="*/ 228 h 633"/>
                <a:gd name="T16" fmla="*/ 405 w 479"/>
                <a:gd name="T17" fmla="*/ 254 h 633"/>
                <a:gd name="T18" fmla="*/ 350 w 479"/>
                <a:gd name="T19" fmla="*/ 422 h 633"/>
                <a:gd name="T20" fmla="*/ 335 w 479"/>
                <a:gd name="T21" fmla="*/ 440 h 633"/>
                <a:gd name="T22" fmla="*/ 243 w 479"/>
                <a:gd name="T23" fmla="*/ 378 h 633"/>
                <a:gd name="T24" fmla="*/ 336 w 479"/>
                <a:gd name="T25" fmla="*/ 425 h 633"/>
                <a:gd name="T26" fmla="*/ 319 w 479"/>
                <a:gd name="T27" fmla="*/ 323 h 633"/>
                <a:gd name="T28" fmla="*/ 395 w 479"/>
                <a:gd name="T29" fmla="*/ 244 h 633"/>
                <a:gd name="T30" fmla="*/ 394 w 479"/>
                <a:gd name="T31" fmla="*/ 242 h 633"/>
                <a:gd name="T32" fmla="*/ 287 w 479"/>
                <a:gd name="T33" fmla="*/ 223 h 633"/>
                <a:gd name="T34" fmla="*/ 238 w 479"/>
                <a:gd name="T35" fmla="*/ 131 h 633"/>
                <a:gd name="T36" fmla="*/ 188 w 479"/>
                <a:gd name="T37" fmla="*/ 227 h 633"/>
                <a:gd name="T38" fmla="*/ 84 w 479"/>
                <a:gd name="T39" fmla="*/ 243 h 633"/>
                <a:gd name="T40" fmla="*/ 159 w 479"/>
                <a:gd name="T41" fmla="*/ 316 h 633"/>
                <a:gd name="T42" fmla="*/ 143 w 479"/>
                <a:gd name="T43" fmla="*/ 424 h 633"/>
                <a:gd name="T44" fmla="*/ 145 w 479"/>
                <a:gd name="T45" fmla="*/ 426 h 633"/>
                <a:gd name="T46" fmla="*/ 240 w 479"/>
                <a:gd name="T47" fmla="*/ 377 h 633"/>
                <a:gd name="T48" fmla="*/ 238 w 479"/>
                <a:gd name="T49" fmla="*/ 633 h 633"/>
                <a:gd name="T50" fmla="*/ 0 w 479"/>
                <a:gd name="T51" fmla="*/ 435 h 633"/>
                <a:gd name="T52" fmla="*/ 5 w 479"/>
                <a:gd name="T53" fmla="*/ 39 h 633"/>
                <a:gd name="T54" fmla="*/ 474 w 479"/>
                <a:gd name="T55" fmla="*/ 39 h 633"/>
                <a:gd name="T56" fmla="*/ 479 w 479"/>
                <a:gd name="T57" fmla="*/ 435 h 633"/>
                <a:gd name="T58" fmla="*/ 241 w 479"/>
                <a:gd name="T59" fmla="*/ 633 h 633"/>
                <a:gd name="T60" fmla="*/ 14 w 479"/>
                <a:gd name="T61" fmla="*/ 51 h 633"/>
                <a:gd name="T62" fmla="*/ 111 w 479"/>
                <a:gd name="T63" fmla="*/ 542 h 633"/>
                <a:gd name="T64" fmla="*/ 465 w 479"/>
                <a:gd name="T65" fmla="*/ 435 h 633"/>
                <a:gd name="T66" fmla="*/ 240 w 479"/>
                <a:gd name="T67" fmla="*/ 1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9" h="633">
                  <a:moveTo>
                    <a:pt x="335" y="440"/>
                  </a:moveTo>
                  <a:cubicBezTo>
                    <a:pt x="332" y="440"/>
                    <a:pt x="330" y="439"/>
                    <a:pt x="328" y="438"/>
                  </a:cubicBezTo>
                  <a:cubicBezTo>
                    <a:pt x="240" y="392"/>
                    <a:pt x="240" y="392"/>
                    <a:pt x="240" y="392"/>
                  </a:cubicBezTo>
                  <a:cubicBezTo>
                    <a:pt x="152" y="438"/>
                    <a:pt x="152" y="438"/>
                    <a:pt x="152" y="438"/>
                  </a:cubicBezTo>
                  <a:cubicBezTo>
                    <a:pt x="147" y="441"/>
                    <a:pt x="140" y="440"/>
                    <a:pt x="136" y="437"/>
                  </a:cubicBezTo>
                  <a:cubicBezTo>
                    <a:pt x="131" y="433"/>
                    <a:pt x="128" y="428"/>
                    <a:pt x="129" y="422"/>
                  </a:cubicBezTo>
                  <a:cubicBezTo>
                    <a:pt x="146" y="324"/>
                    <a:pt x="146" y="324"/>
                    <a:pt x="146" y="324"/>
                  </a:cubicBezTo>
                  <a:cubicBezTo>
                    <a:pt x="75" y="254"/>
                    <a:pt x="75" y="254"/>
                    <a:pt x="75" y="254"/>
                  </a:cubicBezTo>
                  <a:cubicBezTo>
                    <a:pt x="71" y="250"/>
                    <a:pt x="69" y="244"/>
                    <a:pt x="71" y="239"/>
                  </a:cubicBezTo>
                  <a:cubicBezTo>
                    <a:pt x="73" y="233"/>
                    <a:pt x="78" y="229"/>
                    <a:pt x="84" y="228"/>
                  </a:cubicBezTo>
                  <a:cubicBezTo>
                    <a:pt x="182" y="214"/>
                    <a:pt x="182" y="214"/>
                    <a:pt x="182" y="214"/>
                  </a:cubicBezTo>
                  <a:cubicBezTo>
                    <a:pt x="226" y="125"/>
                    <a:pt x="226" y="125"/>
                    <a:pt x="226" y="125"/>
                  </a:cubicBezTo>
                  <a:cubicBezTo>
                    <a:pt x="228" y="119"/>
                    <a:pt x="234" y="116"/>
                    <a:pt x="240" y="116"/>
                  </a:cubicBezTo>
                  <a:cubicBezTo>
                    <a:pt x="246" y="116"/>
                    <a:pt x="251" y="119"/>
                    <a:pt x="254" y="125"/>
                  </a:cubicBezTo>
                  <a:cubicBezTo>
                    <a:pt x="298" y="214"/>
                    <a:pt x="298" y="214"/>
                    <a:pt x="298" y="214"/>
                  </a:cubicBezTo>
                  <a:cubicBezTo>
                    <a:pt x="396" y="228"/>
                    <a:pt x="396" y="228"/>
                    <a:pt x="396" y="228"/>
                  </a:cubicBezTo>
                  <a:cubicBezTo>
                    <a:pt x="402" y="229"/>
                    <a:pt x="407" y="233"/>
                    <a:pt x="408" y="239"/>
                  </a:cubicBezTo>
                  <a:cubicBezTo>
                    <a:pt x="410" y="244"/>
                    <a:pt x="409" y="250"/>
                    <a:pt x="405" y="254"/>
                  </a:cubicBezTo>
                  <a:cubicBezTo>
                    <a:pt x="333" y="324"/>
                    <a:pt x="333" y="324"/>
                    <a:pt x="333" y="324"/>
                  </a:cubicBezTo>
                  <a:cubicBezTo>
                    <a:pt x="350" y="422"/>
                    <a:pt x="350" y="422"/>
                    <a:pt x="350" y="422"/>
                  </a:cubicBezTo>
                  <a:cubicBezTo>
                    <a:pt x="351" y="427"/>
                    <a:pt x="349" y="433"/>
                    <a:pt x="344" y="437"/>
                  </a:cubicBezTo>
                  <a:cubicBezTo>
                    <a:pt x="341" y="439"/>
                    <a:pt x="338" y="440"/>
                    <a:pt x="335" y="440"/>
                  </a:cubicBezTo>
                  <a:close/>
                  <a:moveTo>
                    <a:pt x="240" y="377"/>
                  </a:moveTo>
                  <a:cubicBezTo>
                    <a:pt x="241" y="377"/>
                    <a:pt x="242" y="377"/>
                    <a:pt x="243" y="378"/>
                  </a:cubicBezTo>
                  <a:cubicBezTo>
                    <a:pt x="334" y="426"/>
                    <a:pt x="334" y="426"/>
                    <a:pt x="334" y="426"/>
                  </a:cubicBezTo>
                  <a:cubicBezTo>
                    <a:pt x="335" y="426"/>
                    <a:pt x="335" y="426"/>
                    <a:pt x="336" y="425"/>
                  </a:cubicBezTo>
                  <a:cubicBezTo>
                    <a:pt x="336" y="425"/>
                    <a:pt x="336" y="425"/>
                    <a:pt x="336" y="424"/>
                  </a:cubicBezTo>
                  <a:cubicBezTo>
                    <a:pt x="319" y="323"/>
                    <a:pt x="319" y="323"/>
                    <a:pt x="319" y="323"/>
                  </a:cubicBezTo>
                  <a:cubicBezTo>
                    <a:pt x="319" y="320"/>
                    <a:pt x="319" y="318"/>
                    <a:pt x="321" y="316"/>
                  </a:cubicBezTo>
                  <a:cubicBezTo>
                    <a:pt x="395" y="244"/>
                    <a:pt x="395" y="244"/>
                    <a:pt x="395" y="244"/>
                  </a:cubicBezTo>
                  <a:cubicBezTo>
                    <a:pt x="395" y="244"/>
                    <a:pt x="395" y="243"/>
                    <a:pt x="395" y="243"/>
                  </a:cubicBezTo>
                  <a:cubicBezTo>
                    <a:pt x="395" y="242"/>
                    <a:pt x="394" y="242"/>
                    <a:pt x="394" y="242"/>
                  </a:cubicBezTo>
                  <a:cubicBezTo>
                    <a:pt x="292" y="227"/>
                    <a:pt x="292" y="227"/>
                    <a:pt x="292" y="227"/>
                  </a:cubicBezTo>
                  <a:cubicBezTo>
                    <a:pt x="290" y="227"/>
                    <a:pt x="288" y="225"/>
                    <a:pt x="287" y="223"/>
                  </a:cubicBezTo>
                  <a:cubicBezTo>
                    <a:pt x="241" y="131"/>
                    <a:pt x="241" y="131"/>
                    <a:pt x="241" y="131"/>
                  </a:cubicBezTo>
                  <a:cubicBezTo>
                    <a:pt x="241" y="130"/>
                    <a:pt x="239" y="130"/>
                    <a:pt x="238" y="131"/>
                  </a:cubicBezTo>
                  <a:cubicBezTo>
                    <a:pt x="193" y="223"/>
                    <a:pt x="193" y="223"/>
                    <a:pt x="193" y="223"/>
                  </a:cubicBezTo>
                  <a:cubicBezTo>
                    <a:pt x="192" y="225"/>
                    <a:pt x="190" y="227"/>
                    <a:pt x="188" y="227"/>
                  </a:cubicBezTo>
                  <a:cubicBezTo>
                    <a:pt x="86" y="242"/>
                    <a:pt x="86" y="242"/>
                    <a:pt x="86" y="242"/>
                  </a:cubicBezTo>
                  <a:cubicBezTo>
                    <a:pt x="85" y="242"/>
                    <a:pt x="85" y="242"/>
                    <a:pt x="84" y="243"/>
                  </a:cubicBezTo>
                  <a:cubicBezTo>
                    <a:pt x="84" y="243"/>
                    <a:pt x="84" y="244"/>
                    <a:pt x="85" y="244"/>
                  </a:cubicBezTo>
                  <a:cubicBezTo>
                    <a:pt x="159" y="316"/>
                    <a:pt x="159" y="316"/>
                    <a:pt x="159" y="316"/>
                  </a:cubicBezTo>
                  <a:cubicBezTo>
                    <a:pt x="160" y="318"/>
                    <a:pt x="161" y="320"/>
                    <a:pt x="161" y="323"/>
                  </a:cubicBezTo>
                  <a:cubicBezTo>
                    <a:pt x="143" y="424"/>
                    <a:pt x="143" y="424"/>
                    <a:pt x="143" y="424"/>
                  </a:cubicBezTo>
                  <a:cubicBezTo>
                    <a:pt x="143" y="425"/>
                    <a:pt x="143" y="425"/>
                    <a:pt x="144" y="425"/>
                  </a:cubicBezTo>
                  <a:cubicBezTo>
                    <a:pt x="144" y="426"/>
                    <a:pt x="145" y="426"/>
                    <a:pt x="145" y="426"/>
                  </a:cubicBezTo>
                  <a:cubicBezTo>
                    <a:pt x="236" y="378"/>
                    <a:pt x="236" y="378"/>
                    <a:pt x="236" y="378"/>
                  </a:cubicBezTo>
                  <a:cubicBezTo>
                    <a:pt x="238" y="377"/>
                    <a:pt x="239" y="377"/>
                    <a:pt x="240" y="377"/>
                  </a:cubicBezTo>
                  <a:close/>
                  <a:moveTo>
                    <a:pt x="240" y="633"/>
                  </a:moveTo>
                  <a:cubicBezTo>
                    <a:pt x="239" y="633"/>
                    <a:pt x="239" y="633"/>
                    <a:pt x="238" y="633"/>
                  </a:cubicBezTo>
                  <a:cubicBezTo>
                    <a:pt x="215" y="628"/>
                    <a:pt x="155" y="593"/>
                    <a:pt x="103" y="553"/>
                  </a:cubicBezTo>
                  <a:cubicBezTo>
                    <a:pt x="14" y="486"/>
                    <a:pt x="0" y="450"/>
                    <a:pt x="0" y="435"/>
                  </a:cubicBezTo>
                  <a:cubicBezTo>
                    <a:pt x="0" y="46"/>
                    <a:pt x="0" y="46"/>
                    <a:pt x="0" y="46"/>
                  </a:cubicBezTo>
                  <a:cubicBezTo>
                    <a:pt x="0" y="43"/>
                    <a:pt x="2" y="40"/>
                    <a:pt x="5" y="39"/>
                  </a:cubicBezTo>
                  <a:cubicBezTo>
                    <a:pt x="92" y="13"/>
                    <a:pt x="168" y="0"/>
                    <a:pt x="240" y="0"/>
                  </a:cubicBezTo>
                  <a:cubicBezTo>
                    <a:pt x="327" y="0"/>
                    <a:pt x="415" y="21"/>
                    <a:pt x="474" y="39"/>
                  </a:cubicBezTo>
                  <a:cubicBezTo>
                    <a:pt x="477" y="40"/>
                    <a:pt x="479" y="43"/>
                    <a:pt x="479" y="46"/>
                  </a:cubicBezTo>
                  <a:cubicBezTo>
                    <a:pt x="479" y="435"/>
                    <a:pt x="479" y="435"/>
                    <a:pt x="479" y="435"/>
                  </a:cubicBezTo>
                  <a:cubicBezTo>
                    <a:pt x="479" y="477"/>
                    <a:pt x="422" y="526"/>
                    <a:pt x="374" y="560"/>
                  </a:cubicBezTo>
                  <a:cubicBezTo>
                    <a:pt x="321" y="598"/>
                    <a:pt x="261" y="629"/>
                    <a:pt x="241" y="633"/>
                  </a:cubicBezTo>
                  <a:cubicBezTo>
                    <a:pt x="241" y="633"/>
                    <a:pt x="240" y="633"/>
                    <a:pt x="240" y="633"/>
                  </a:cubicBezTo>
                  <a:close/>
                  <a:moveTo>
                    <a:pt x="14" y="51"/>
                  </a:moveTo>
                  <a:cubicBezTo>
                    <a:pt x="14" y="435"/>
                    <a:pt x="14" y="435"/>
                    <a:pt x="14" y="435"/>
                  </a:cubicBezTo>
                  <a:cubicBezTo>
                    <a:pt x="14" y="456"/>
                    <a:pt x="51" y="496"/>
                    <a:pt x="111" y="542"/>
                  </a:cubicBezTo>
                  <a:cubicBezTo>
                    <a:pt x="166" y="583"/>
                    <a:pt x="220" y="614"/>
                    <a:pt x="240" y="619"/>
                  </a:cubicBezTo>
                  <a:cubicBezTo>
                    <a:pt x="281" y="609"/>
                    <a:pt x="465" y="499"/>
                    <a:pt x="465" y="435"/>
                  </a:cubicBezTo>
                  <a:cubicBezTo>
                    <a:pt x="465" y="51"/>
                    <a:pt x="465" y="51"/>
                    <a:pt x="465" y="51"/>
                  </a:cubicBezTo>
                  <a:cubicBezTo>
                    <a:pt x="407" y="34"/>
                    <a:pt x="323" y="14"/>
                    <a:pt x="240" y="14"/>
                  </a:cubicBezTo>
                  <a:cubicBezTo>
                    <a:pt x="171" y="14"/>
                    <a:pt x="97" y="26"/>
                    <a:pt x="14" y="5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4" name="Group 93"/>
          <p:cNvGrpSpPr/>
          <p:nvPr/>
        </p:nvGrpSpPr>
        <p:grpSpPr>
          <a:xfrm>
            <a:off x="2630758" y="3815986"/>
            <a:ext cx="696517" cy="668904"/>
            <a:chOff x="4736477" y="3059188"/>
            <a:chExt cx="1097280" cy="1097280"/>
          </a:xfrm>
        </p:grpSpPr>
        <p:sp>
          <p:nvSpPr>
            <p:cNvPr id="95" name="Oval 11"/>
            <p:cNvSpPr>
              <a:spLocks noChangeArrowheads="1"/>
            </p:cNvSpPr>
            <p:nvPr/>
          </p:nvSpPr>
          <p:spPr bwMode="auto">
            <a:xfrm>
              <a:off x="4736477"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45"/>
            <p:cNvSpPr>
              <a:spLocks noEditPoints="1"/>
            </p:cNvSpPr>
            <p:nvPr/>
          </p:nvSpPr>
          <p:spPr bwMode="auto">
            <a:xfrm>
              <a:off x="4967860" y="3259561"/>
              <a:ext cx="634514" cy="696534"/>
            </a:xfrm>
            <a:custGeom>
              <a:avLst/>
              <a:gdLst>
                <a:gd name="T0" fmla="*/ 301 w 615"/>
                <a:gd name="T1" fmla="*/ 7 h 675"/>
                <a:gd name="T2" fmla="*/ 315 w 615"/>
                <a:gd name="T3" fmla="*/ 7 h 675"/>
                <a:gd name="T4" fmla="*/ 374 w 615"/>
                <a:gd name="T5" fmla="*/ 140 h 675"/>
                <a:gd name="T6" fmla="*/ 384 w 615"/>
                <a:gd name="T7" fmla="*/ 150 h 675"/>
                <a:gd name="T8" fmla="*/ 311 w 615"/>
                <a:gd name="T9" fmla="*/ 223 h 675"/>
                <a:gd name="T10" fmla="*/ 310 w 615"/>
                <a:gd name="T11" fmla="*/ 223 h 675"/>
                <a:gd name="T12" fmla="*/ 309 w 615"/>
                <a:gd name="T13" fmla="*/ 224 h 675"/>
                <a:gd name="T14" fmla="*/ 306 w 615"/>
                <a:gd name="T15" fmla="*/ 224 h 675"/>
                <a:gd name="T16" fmla="*/ 305 w 615"/>
                <a:gd name="T17" fmla="*/ 223 h 675"/>
                <a:gd name="T18" fmla="*/ 304 w 615"/>
                <a:gd name="T19" fmla="*/ 223 h 675"/>
                <a:gd name="T20" fmla="*/ 231 w 615"/>
                <a:gd name="T21" fmla="*/ 150 h 675"/>
                <a:gd name="T22" fmla="*/ 241 w 615"/>
                <a:gd name="T23" fmla="*/ 140 h 675"/>
                <a:gd name="T24" fmla="*/ 609 w 615"/>
                <a:gd name="T25" fmla="*/ 197 h 675"/>
                <a:gd name="T26" fmla="*/ 402 w 615"/>
                <a:gd name="T27" fmla="*/ 524 h 675"/>
                <a:gd name="T28" fmla="*/ 315 w 615"/>
                <a:gd name="T29" fmla="*/ 546 h 675"/>
                <a:gd name="T30" fmla="*/ 374 w 615"/>
                <a:gd name="T31" fmla="*/ 591 h 675"/>
                <a:gd name="T32" fmla="*/ 384 w 615"/>
                <a:gd name="T33" fmla="*/ 601 h 675"/>
                <a:gd name="T34" fmla="*/ 311 w 615"/>
                <a:gd name="T35" fmla="*/ 673 h 675"/>
                <a:gd name="T36" fmla="*/ 310 w 615"/>
                <a:gd name="T37" fmla="*/ 674 h 675"/>
                <a:gd name="T38" fmla="*/ 309 w 615"/>
                <a:gd name="T39" fmla="*/ 675 h 675"/>
                <a:gd name="T40" fmla="*/ 306 w 615"/>
                <a:gd name="T41" fmla="*/ 675 h 675"/>
                <a:gd name="T42" fmla="*/ 305 w 615"/>
                <a:gd name="T43" fmla="*/ 674 h 675"/>
                <a:gd name="T44" fmla="*/ 304 w 615"/>
                <a:gd name="T45" fmla="*/ 673 h 675"/>
                <a:gd name="T46" fmla="*/ 231 w 615"/>
                <a:gd name="T47" fmla="*/ 601 h 675"/>
                <a:gd name="T48" fmla="*/ 241 w 615"/>
                <a:gd name="T49" fmla="*/ 591 h 675"/>
                <a:gd name="T50" fmla="*/ 301 w 615"/>
                <a:gd name="T51" fmla="*/ 546 h 675"/>
                <a:gd name="T52" fmla="*/ 213 w 615"/>
                <a:gd name="T53" fmla="*/ 524 h 675"/>
                <a:gd name="T54" fmla="*/ 6 w 615"/>
                <a:gd name="T55" fmla="*/ 197 h 675"/>
                <a:gd name="T56" fmla="*/ 83 w 615"/>
                <a:gd name="T57" fmla="*/ 123 h 675"/>
                <a:gd name="T58" fmla="*/ 275 w 615"/>
                <a:gd name="T59" fmla="*/ 98 h 675"/>
                <a:gd name="T60" fmla="*/ 275 w 615"/>
                <a:gd name="T61" fmla="*/ 112 h 675"/>
                <a:gd name="T62" fmla="*/ 15 w 615"/>
                <a:gd name="T63" fmla="*/ 182 h 675"/>
                <a:gd name="T64" fmla="*/ 18 w 615"/>
                <a:gd name="T65" fmla="*/ 191 h 675"/>
                <a:gd name="T66" fmla="*/ 597 w 615"/>
                <a:gd name="T67" fmla="*/ 191 h 675"/>
                <a:gd name="T68" fmla="*/ 601 w 615"/>
                <a:gd name="T69" fmla="*/ 182 h 675"/>
                <a:gd name="T70" fmla="*/ 340 w 615"/>
                <a:gd name="T71" fmla="*/ 112 h 675"/>
                <a:gd name="T72" fmla="*/ 340 w 615"/>
                <a:gd name="T73" fmla="*/ 98 h 675"/>
                <a:gd name="T74" fmla="*/ 615 w 615"/>
                <a:gd name="T75" fmla="*/ 180 h 675"/>
                <a:gd name="T76" fmla="*/ 577 w 615"/>
                <a:gd name="T77" fmla="*/ 221 h 675"/>
                <a:gd name="T78" fmla="*/ 38 w 615"/>
                <a:gd name="T79" fmla="*/ 221 h 675"/>
                <a:gd name="T80" fmla="*/ 225 w 615"/>
                <a:gd name="T81" fmla="*/ 516 h 675"/>
                <a:gd name="T82" fmla="*/ 308 w 615"/>
                <a:gd name="T83" fmla="*/ 532 h 675"/>
                <a:gd name="T84" fmla="*/ 390 w 615"/>
                <a:gd name="T85" fmla="*/ 516 h 675"/>
                <a:gd name="T86" fmla="*/ 577 w 615"/>
                <a:gd name="T87" fmla="*/ 22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5" h="675">
                  <a:moveTo>
                    <a:pt x="301" y="200"/>
                  </a:moveTo>
                  <a:cubicBezTo>
                    <a:pt x="301" y="7"/>
                    <a:pt x="301" y="7"/>
                    <a:pt x="301" y="7"/>
                  </a:cubicBezTo>
                  <a:cubicBezTo>
                    <a:pt x="301" y="3"/>
                    <a:pt x="304" y="0"/>
                    <a:pt x="308" y="0"/>
                  </a:cubicBezTo>
                  <a:cubicBezTo>
                    <a:pt x="311" y="0"/>
                    <a:pt x="315" y="3"/>
                    <a:pt x="315" y="7"/>
                  </a:cubicBezTo>
                  <a:cubicBezTo>
                    <a:pt x="315" y="200"/>
                    <a:pt x="315" y="200"/>
                    <a:pt x="315" y="200"/>
                  </a:cubicBezTo>
                  <a:cubicBezTo>
                    <a:pt x="374" y="140"/>
                    <a:pt x="374" y="140"/>
                    <a:pt x="374" y="140"/>
                  </a:cubicBezTo>
                  <a:cubicBezTo>
                    <a:pt x="377" y="137"/>
                    <a:pt x="382" y="137"/>
                    <a:pt x="384" y="140"/>
                  </a:cubicBezTo>
                  <a:cubicBezTo>
                    <a:pt x="387" y="143"/>
                    <a:pt x="387" y="147"/>
                    <a:pt x="384" y="150"/>
                  </a:cubicBezTo>
                  <a:cubicBezTo>
                    <a:pt x="313" y="222"/>
                    <a:pt x="313" y="222"/>
                    <a:pt x="313" y="222"/>
                  </a:cubicBezTo>
                  <a:cubicBezTo>
                    <a:pt x="312" y="222"/>
                    <a:pt x="312" y="223"/>
                    <a:pt x="311" y="223"/>
                  </a:cubicBezTo>
                  <a:cubicBezTo>
                    <a:pt x="311" y="223"/>
                    <a:pt x="311" y="223"/>
                    <a:pt x="311" y="223"/>
                  </a:cubicBezTo>
                  <a:cubicBezTo>
                    <a:pt x="311" y="223"/>
                    <a:pt x="310" y="223"/>
                    <a:pt x="310" y="223"/>
                  </a:cubicBezTo>
                  <a:cubicBezTo>
                    <a:pt x="310" y="224"/>
                    <a:pt x="310" y="224"/>
                    <a:pt x="310" y="224"/>
                  </a:cubicBezTo>
                  <a:cubicBezTo>
                    <a:pt x="309" y="224"/>
                    <a:pt x="309" y="224"/>
                    <a:pt x="309" y="224"/>
                  </a:cubicBezTo>
                  <a:cubicBezTo>
                    <a:pt x="308" y="224"/>
                    <a:pt x="308" y="224"/>
                    <a:pt x="308" y="224"/>
                  </a:cubicBezTo>
                  <a:cubicBezTo>
                    <a:pt x="307" y="224"/>
                    <a:pt x="307" y="224"/>
                    <a:pt x="306" y="224"/>
                  </a:cubicBezTo>
                  <a:cubicBezTo>
                    <a:pt x="306" y="224"/>
                    <a:pt x="306" y="224"/>
                    <a:pt x="306" y="224"/>
                  </a:cubicBezTo>
                  <a:cubicBezTo>
                    <a:pt x="305" y="224"/>
                    <a:pt x="305" y="224"/>
                    <a:pt x="305" y="223"/>
                  </a:cubicBezTo>
                  <a:cubicBezTo>
                    <a:pt x="305" y="223"/>
                    <a:pt x="304" y="223"/>
                    <a:pt x="304" y="223"/>
                  </a:cubicBezTo>
                  <a:cubicBezTo>
                    <a:pt x="304" y="223"/>
                    <a:pt x="304" y="223"/>
                    <a:pt x="304" y="223"/>
                  </a:cubicBezTo>
                  <a:cubicBezTo>
                    <a:pt x="303" y="223"/>
                    <a:pt x="303" y="222"/>
                    <a:pt x="303" y="222"/>
                  </a:cubicBezTo>
                  <a:cubicBezTo>
                    <a:pt x="231" y="150"/>
                    <a:pt x="231" y="150"/>
                    <a:pt x="231" y="150"/>
                  </a:cubicBezTo>
                  <a:cubicBezTo>
                    <a:pt x="228" y="147"/>
                    <a:pt x="228" y="143"/>
                    <a:pt x="231" y="140"/>
                  </a:cubicBezTo>
                  <a:cubicBezTo>
                    <a:pt x="233" y="137"/>
                    <a:pt x="238" y="137"/>
                    <a:pt x="241" y="140"/>
                  </a:cubicBezTo>
                  <a:lnTo>
                    <a:pt x="301" y="200"/>
                  </a:lnTo>
                  <a:close/>
                  <a:moveTo>
                    <a:pt x="609" y="197"/>
                  </a:moveTo>
                  <a:cubicBezTo>
                    <a:pt x="505" y="361"/>
                    <a:pt x="505" y="361"/>
                    <a:pt x="505" y="361"/>
                  </a:cubicBezTo>
                  <a:cubicBezTo>
                    <a:pt x="454" y="442"/>
                    <a:pt x="402" y="523"/>
                    <a:pt x="402" y="524"/>
                  </a:cubicBezTo>
                  <a:cubicBezTo>
                    <a:pt x="402" y="524"/>
                    <a:pt x="402" y="524"/>
                    <a:pt x="402" y="524"/>
                  </a:cubicBezTo>
                  <a:cubicBezTo>
                    <a:pt x="393" y="538"/>
                    <a:pt x="348" y="545"/>
                    <a:pt x="315" y="546"/>
                  </a:cubicBezTo>
                  <a:cubicBezTo>
                    <a:pt x="315" y="651"/>
                    <a:pt x="315" y="651"/>
                    <a:pt x="315" y="651"/>
                  </a:cubicBezTo>
                  <a:cubicBezTo>
                    <a:pt x="374" y="591"/>
                    <a:pt x="374" y="591"/>
                    <a:pt x="374" y="591"/>
                  </a:cubicBezTo>
                  <a:cubicBezTo>
                    <a:pt x="377" y="588"/>
                    <a:pt x="382" y="588"/>
                    <a:pt x="384" y="591"/>
                  </a:cubicBezTo>
                  <a:cubicBezTo>
                    <a:pt x="387" y="594"/>
                    <a:pt x="387" y="598"/>
                    <a:pt x="384" y="601"/>
                  </a:cubicBezTo>
                  <a:cubicBezTo>
                    <a:pt x="313" y="673"/>
                    <a:pt x="313" y="673"/>
                    <a:pt x="313" y="673"/>
                  </a:cubicBezTo>
                  <a:cubicBezTo>
                    <a:pt x="312" y="673"/>
                    <a:pt x="312" y="673"/>
                    <a:pt x="311" y="673"/>
                  </a:cubicBezTo>
                  <a:cubicBezTo>
                    <a:pt x="311" y="674"/>
                    <a:pt x="311" y="674"/>
                    <a:pt x="311" y="674"/>
                  </a:cubicBezTo>
                  <a:cubicBezTo>
                    <a:pt x="311" y="674"/>
                    <a:pt x="310" y="674"/>
                    <a:pt x="310" y="674"/>
                  </a:cubicBezTo>
                  <a:cubicBezTo>
                    <a:pt x="310" y="674"/>
                    <a:pt x="310" y="674"/>
                    <a:pt x="310" y="674"/>
                  </a:cubicBezTo>
                  <a:cubicBezTo>
                    <a:pt x="309" y="674"/>
                    <a:pt x="309" y="674"/>
                    <a:pt x="309" y="675"/>
                  </a:cubicBezTo>
                  <a:cubicBezTo>
                    <a:pt x="308" y="675"/>
                    <a:pt x="308" y="675"/>
                    <a:pt x="308" y="675"/>
                  </a:cubicBezTo>
                  <a:cubicBezTo>
                    <a:pt x="307" y="675"/>
                    <a:pt x="307" y="675"/>
                    <a:pt x="306" y="675"/>
                  </a:cubicBezTo>
                  <a:cubicBezTo>
                    <a:pt x="306" y="674"/>
                    <a:pt x="306" y="674"/>
                    <a:pt x="306" y="674"/>
                  </a:cubicBezTo>
                  <a:cubicBezTo>
                    <a:pt x="305" y="674"/>
                    <a:pt x="305" y="674"/>
                    <a:pt x="305" y="674"/>
                  </a:cubicBezTo>
                  <a:cubicBezTo>
                    <a:pt x="305" y="674"/>
                    <a:pt x="304" y="674"/>
                    <a:pt x="304" y="674"/>
                  </a:cubicBezTo>
                  <a:cubicBezTo>
                    <a:pt x="304" y="674"/>
                    <a:pt x="304" y="674"/>
                    <a:pt x="304" y="673"/>
                  </a:cubicBezTo>
                  <a:cubicBezTo>
                    <a:pt x="303" y="673"/>
                    <a:pt x="303" y="673"/>
                    <a:pt x="303" y="673"/>
                  </a:cubicBezTo>
                  <a:cubicBezTo>
                    <a:pt x="231" y="601"/>
                    <a:pt x="231" y="601"/>
                    <a:pt x="231" y="601"/>
                  </a:cubicBezTo>
                  <a:cubicBezTo>
                    <a:pt x="228" y="598"/>
                    <a:pt x="228" y="594"/>
                    <a:pt x="231" y="591"/>
                  </a:cubicBezTo>
                  <a:cubicBezTo>
                    <a:pt x="233" y="588"/>
                    <a:pt x="238" y="588"/>
                    <a:pt x="241" y="591"/>
                  </a:cubicBezTo>
                  <a:cubicBezTo>
                    <a:pt x="301" y="651"/>
                    <a:pt x="301" y="651"/>
                    <a:pt x="301" y="651"/>
                  </a:cubicBezTo>
                  <a:cubicBezTo>
                    <a:pt x="301" y="546"/>
                    <a:pt x="301" y="546"/>
                    <a:pt x="301" y="546"/>
                  </a:cubicBezTo>
                  <a:cubicBezTo>
                    <a:pt x="268" y="545"/>
                    <a:pt x="223" y="538"/>
                    <a:pt x="213" y="524"/>
                  </a:cubicBezTo>
                  <a:cubicBezTo>
                    <a:pt x="213" y="524"/>
                    <a:pt x="213" y="524"/>
                    <a:pt x="213" y="524"/>
                  </a:cubicBezTo>
                  <a:cubicBezTo>
                    <a:pt x="213" y="523"/>
                    <a:pt x="123" y="382"/>
                    <a:pt x="62" y="285"/>
                  </a:cubicBezTo>
                  <a:cubicBezTo>
                    <a:pt x="6" y="197"/>
                    <a:pt x="6" y="197"/>
                    <a:pt x="6" y="197"/>
                  </a:cubicBezTo>
                  <a:cubicBezTo>
                    <a:pt x="2" y="192"/>
                    <a:pt x="0" y="186"/>
                    <a:pt x="0" y="180"/>
                  </a:cubicBezTo>
                  <a:cubicBezTo>
                    <a:pt x="0" y="158"/>
                    <a:pt x="29" y="138"/>
                    <a:pt x="83" y="123"/>
                  </a:cubicBezTo>
                  <a:cubicBezTo>
                    <a:pt x="133" y="109"/>
                    <a:pt x="201" y="100"/>
                    <a:pt x="275" y="98"/>
                  </a:cubicBezTo>
                  <a:cubicBezTo>
                    <a:pt x="275" y="98"/>
                    <a:pt x="275" y="98"/>
                    <a:pt x="275" y="98"/>
                  </a:cubicBezTo>
                  <a:cubicBezTo>
                    <a:pt x="279" y="98"/>
                    <a:pt x="282" y="101"/>
                    <a:pt x="282" y="105"/>
                  </a:cubicBezTo>
                  <a:cubicBezTo>
                    <a:pt x="282" y="109"/>
                    <a:pt x="279" y="112"/>
                    <a:pt x="275" y="112"/>
                  </a:cubicBezTo>
                  <a:cubicBezTo>
                    <a:pt x="114" y="117"/>
                    <a:pt x="14" y="151"/>
                    <a:pt x="14" y="180"/>
                  </a:cubicBezTo>
                  <a:cubicBezTo>
                    <a:pt x="14" y="181"/>
                    <a:pt x="14" y="182"/>
                    <a:pt x="15" y="182"/>
                  </a:cubicBezTo>
                  <a:cubicBezTo>
                    <a:pt x="15" y="185"/>
                    <a:pt x="16" y="187"/>
                    <a:pt x="17" y="189"/>
                  </a:cubicBezTo>
                  <a:cubicBezTo>
                    <a:pt x="18" y="191"/>
                    <a:pt x="18" y="191"/>
                    <a:pt x="18" y="191"/>
                  </a:cubicBezTo>
                  <a:cubicBezTo>
                    <a:pt x="40" y="220"/>
                    <a:pt x="153" y="249"/>
                    <a:pt x="308" y="249"/>
                  </a:cubicBezTo>
                  <a:cubicBezTo>
                    <a:pt x="462" y="249"/>
                    <a:pt x="575" y="220"/>
                    <a:pt x="597" y="191"/>
                  </a:cubicBezTo>
                  <a:cubicBezTo>
                    <a:pt x="598" y="189"/>
                    <a:pt x="598" y="189"/>
                    <a:pt x="598" y="189"/>
                  </a:cubicBezTo>
                  <a:cubicBezTo>
                    <a:pt x="599" y="187"/>
                    <a:pt x="600" y="185"/>
                    <a:pt x="601" y="182"/>
                  </a:cubicBezTo>
                  <a:cubicBezTo>
                    <a:pt x="601" y="182"/>
                    <a:pt x="601" y="181"/>
                    <a:pt x="601" y="180"/>
                  </a:cubicBezTo>
                  <a:cubicBezTo>
                    <a:pt x="601" y="151"/>
                    <a:pt x="501" y="117"/>
                    <a:pt x="340" y="112"/>
                  </a:cubicBezTo>
                  <a:cubicBezTo>
                    <a:pt x="336" y="112"/>
                    <a:pt x="333" y="109"/>
                    <a:pt x="333" y="105"/>
                  </a:cubicBezTo>
                  <a:cubicBezTo>
                    <a:pt x="333" y="101"/>
                    <a:pt x="336" y="98"/>
                    <a:pt x="340" y="98"/>
                  </a:cubicBezTo>
                  <a:cubicBezTo>
                    <a:pt x="414" y="100"/>
                    <a:pt x="482" y="109"/>
                    <a:pt x="532" y="123"/>
                  </a:cubicBezTo>
                  <a:cubicBezTo>
                    <a:pt x="586" y="138"/>
                    <a:pt x="615" y="158"/>
                    <a:pt x="615" y="180"/>
                  </a:cubicBezTo>
                  <a:cubicBezTo>
                    <a:pt x="615" y="186"/>
                    <a:pt x="613" y="192"/>
                    <a:pt x="609" y="197"/>
                  </a:cubicBezTo>
                  <a:close/>
                  <a:moveTo>
                    <a:pt x="577" y="221"/>
                  </a:moveTo>
                  <a:cubicBezTo>
                    <a:pt x="522" y="248"/>
                    <a:pt x="412" y="263"/>
                    <a:pt x="308" y="263"/>
                  </a:cubicBezTo>
                  <a:cubicBezTo>
                    <a:pt x="203" y="263"/>
                    <a:pt x="94" y="248"/>
                    <a:pt x="38" y="221"/>
                  </a:cubicBezTo>
                  <a:cubicBezTo>
                    <a:pt x="73" y="277"/>
                    <a:pt x="73" y="277"/>
                    <a:pt x="73" y="277"/>
                  </a:cubicBezTo>
                  <a:cubicBezTo>
                    <a:pt x="201" y="479"/>
                    <a:pt x="221" y="511"/>
                    <a:pt x="225" y="516"/>
                  </a:cubicBezTo>
                  <a:cubicBezTo>
                    <a:pt x="225" y="516"/>
                    <a:pt x="225" y="516"/>
                    <a:pt x="225" y="517"/>
                  </a:cubicBezTo>
                  <a:cubicBezTo>
                    <a:pt x="229" y="523"/>
                    <a:pt x="266" y="532"/>
                    <a:pt x="308" y="532"/>
                  </a:cubicBezTo>
                  <a:cubicBezTo>
                    <a:pt x="349" y="532"/>
                    <a:pt x="386" y="523"/>
                    <a:pt x="390" y="517"/>
                  </a:cubicBezTo>
                  <a:cubicBezTo>
                    <a:pt x="390" y="516"/>
                    <a:pt x="390" y="516"/>
                    <a:pt x="390" y="516"/>
                  </a:cubicBezTo>
                  <a:cubicBezTo>
                    <a:pt x="392" y="514"/>
                    <a:pt x="403" y="496"/>
                    <a:pt x="493" y="353"/>
                  </a:cubicBezTo>
                  <a:lnTo>
                    <a:pt x="577" y="22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7" name="Group 96"/>
          <p:cNvGrpSpPr/>
          <p:nvPr/>
        </p:nvGrpSpPr>
        <p:grpSpPr>
          <a:xfrm>
            <a:off x="4796053" y="1541919"/>
            <a:ext cx="697674" cy="679044"/>
            <a:chOff x="9907451" y="3059188"/>
            <a:chExt cx="1097280" cy="1097280"/>
          </a:xfrm>
        </p:grpSpPr>
        <p:sp>
          <p:nvSpPr>
            <p:cNvPr id="98" name="Oval 24"/>
            <p:cNvSpPr>
              <a:spLocks noChangeArrowheads="1"/>
            </p:cNvSpPr>
            <p:nvPr/>
          </p:nvSpPr>
          <p:spPr bwMode="auto">
            <a:xfrm>
              <a:off x="990745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20"/>
            <p:cNvSpPr>
              <a:spLocks noEditPoints="1"/>
            </p:cNvSpPr>
            <p:nvPr/>
          </p:nvSpPr>
          <p:spPr bwMode="auto">
            <a:xfrm>
              <a:off x="10167741" y="3289378"/>
              <a:ext cx="575505" cy="577265"/>
            </a:xfrm>
            <a:custGeom>
              <a:avLst/>
              <a:gdLst>
                <a:gd name="T0" fmla="*/ 498 w 558"/>
                <a:gd name="T1" fmla="*/ 298 h 559"/>
                <a:gd name="T2" fmla="*/ 488 w 558"/>
                <a:gd name="T3" fmla="*/ 288 h 559"/>
                <a:gd name="T4" fmla="*/ 452 w 558"/>
                <a:gd name="T5" fmla="*/ 217 h 559"/>
                <a:gd name="T6" fmla="*/ 554 w 558"/>
                <a:gd name="T7" fmla="*/ 113 h 559"/>
                <a:gd name="T8" fmla="*/ 450 w 558"/>
                <a:gd name="T9" fmla="*/ 6 h 559"/>
                <a:gd name="T10" fmla="*/ 343 w 558"/>
                <a:gd name="T11" fmla="*/ 103 h 559"/>
                <a:gd name="T12" fmla="*/ 290 w 558"/>
                <a:gd name="T13" fmla="*/ 61 h 559"/>
                <a:gd name="T14" fmla="*/ 326 w 558"/>
                <a:gd name="T15" fmla="*/ 106 h 559"/>
                <a:gd name="T16" fmla="*/ 113 w 558"/>
                <a:gd name="T17" fmla="*/ 0 h 559"/>
                <a:gd name="T18" fmla="*/ 97 w 558"/>
                <a:gd name="T19" fmla="*/ 224 h 559"/>
                <a:gd name="T20" fmla="*/ 61 w 558"/>
                <a:gd name="T21" fmla="*/ 270 h 559"/>
                <a:gd name="T22" fmla="*/ 106 w 558"/>
                <a:gd name="T23" fmla="*/ 235 h 559"/>
                <a:gd name="T24" fmla="*/ 7 w 558"/>
                <a:gd name="T25" fmla="*/ 334 h 559"/>
                <a:gd name="T26" fmla="*/ 0 w 558"/>
                <a:gd name="T27" fmla="*/ 552 h 559"/>
                <a:gd name="T28" fmla="*/ 219 w 558"/>
                <a:gd name="T29" fmla="*/ 559 h 559"/>
                <a:gd name="T30" fmla="*/ 226 w 558"/>
                <a:gd name="T31" fmla="*/ 341 h 559"/>
                <a:gd name="T32" fmla="*/ 120 w 558"/>
                <a:gd name="T33" fmla="*/ 334 h 559"/>
                <a:gd name="T34" fmla="*/ 155 w 558"/>
                <a:gd name="T35" fmla="*/ 270 h 559"/>
                <a:gd name="T36" fmla="*/ 165 w 558"/>
                <a:gd name="T37" fmla="*/ 270 h 559"/>
                <a:gd name="T38" fmla="*/ 129 w 558"/>
                <a:gd name="T39" fmla="*/ 224 h 559"/>
                <a:gd name="T40" fmla="*/ 326 w 558"/>
                <a:gd name="T41" fmla="*/ 120 h 559"/>
                <a:gd name="T42" fmla="*/ 290 w 558"/>
                <a:gd name="T43" fmla="*/ 165 h 559"/>
                <a:gd name="T44" fmla="*/ 300 w 558"/>
                <a:gd name="T45" fmla="*/ 165 h 559"/>
                <a:gd name="T46" fmla="*/ 438 w 558"/>
                <a:gd name="T47" fmla="*/ 217 h 559"/>
                <a:gd name="T48" fmla="*/ 403 w 558"/>
                <a:gd name="T49" fmla="*/ 288 h 559"/>
                <a:gd name="T50" fmla="*/ 393 w 558"/>
                <a:gd name="T51" fmla="*/ 298 h 559"/>
                <a:gd name="T52" fmla="*/ 333 w 558"/>
                <a:gd name="T53" fmla="*/ 446 h 559"/>
                <a:gd name="T54" fmla="*/ 558 w 558"/>
                <a:gd name="T55" fmla="*/ 446 h 559"/>
                <a:gd name="T56" fmla="*/ 212 w 558"/>
                <a:gd name="T57" fmla="*/ 545 h 559"/>
                <a:gd name="T58" fmla="*/ 14 w 558"/>
                <a:gd name="T59" fmla="*/ 348 h 559"/>
                <a:gd name="T60" fmla="*/ 212 w 558"/>
                <a:gd name="T61" fmla="*/ 545 h 559"/>
                <a:gd name="T62" fmla="*/ 113 w 558"/>
                <a:gd name="T63" fmla="*/ 211 h 559"/>
                <a:gd name="T64" fmla="*/ 14 w 558"/>
                <a:gd name="T65" fmla="*/ 113 h 559"/>
                <a:gd name="T66" fmla="*/ 212 w 558"/>
                <a:gd name="T67" fmla="*/ 113 h 559"/>
                <a:gd name="T68" fmla="*/ 445 w 558"/>
                <a:gd name="T69" fmla="*/ 21 h 559"/>
                <a:gd name="T70" fmla="*/ 445 w 558"/>
                <a:gd name="T71" fmla="*/ 204 h 559"/>
                <a:gd name="T72" fmla="*/ 445 w 558"/>
                <a:gd name="T73" fmla="*/ 21 h 559"/>
                <a:gd name="T74" fmla="*/ 347 w 558"/>
                <a:gd name="T75" fmla="*/ 446 h 559"/>
                <a:gd name="T76" fmla="*/ 544 w 558"/>
                <a:gd name="T77"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8" h="559">
                  <a:moveTo>
                    <a:pt x="461" y="335"/>
                  </a:moveTo>
                  <a:cubicBezTo>
                    <a:pt x="498" y="298"/>
                    <a:pt x="498" y="298"/>
                    <a:pt x="498" y="298"/>
                  </a:cubicBezTo>
                  <a:cubicBezTo>
                    <a:pt x="500" y="295"/>
                    <a:pt x="500" y="291"/>
                    <a:pt x="498" y="288"/>
                  </a:cubicBezTo>
                  <a:cubicBezTo>
                    <a:pt x="495" y="285"/>
                    <a:pt x="490" y="285"/>
                    <a:pt x="488" y="288"/>
                  </a:cubicBezTo>
                  <a:cubicBezTo>
                    <a:pt x="452" y="323"/>
                    <a:pt x="452" y="323"/>
                    <a:pt x="452" y="323"/>
                  </a:cubicBezTo>
                  <a:cubicBezTo>
                    <a:pt x="452" y="217"/>
                    <a:pt x="452" y="217"/>
                    <a:pt x="452" y="217"/>
                  </a:cubicBezTo>
                  <a:cubicBezTo>
                    <a:pt x="552" y="118"/>
                    <a:pt x="552" y="118"/>
                    <a:pt x="552" y="118"/>
                  </a:cubicBezTo>
                  <a:cubicBezTo>
                    <a:pt x="553" y="116"/>
                    <a:pt x="554" y="115"/>
                    <a:pt x="554" y="113"/>
                  </a:cubicBezTo>
                  <a:cubicBezTo>
                    <a:pt x="554" y="111"/>
                    <a:pt x="553" y="109"/>
                    <a:pt x="552" y="108"/>
                  </a:cubicBezTo>
                  <a:cubicBezTo>
                    <a:pt x="450" y="6"/>
                    <a:pt x="450" y="6"/>
                    <a:pt x="450" y="6"/>
                  </a:cubicBezTo>
                  <a:cubicBezTo>
                    <a:pt x="448" y="4"/>
                    <a:pt x="443" y="4"/>
                    <a:pt x="440" y="6"/>
                  </a:cubicBezTo>
                  <a:cubicBezTo>
                    <a:pt x="343" y="103"/>
                    <a:pt x="343" y="103"/>
                    <a:pt x="343" y="103"/>
                  </a:cubicBezTo>
                  <a:cubicBezTo>
                    <a:pt x="300" y="61"/>
                    <a:pt x="300" y="61"/>
                    <a:pt x="300" y="61"/>
                  </a:cubicBezTo>
                  <a:cubicBezTo>
                    <a:pt x="297" y="58"/>
                    <a:pt x="293" y="58"/>
                    <a:pt x="290" y="61"/>
                  </a:cubicBezTo>
                  <a:cubicBezTo>
                    <a:pt x="288" y="63"/>
                    <a:pt x="288" y="68"/>
                    <a:pt x="290" y="70"/>
                  </a:cubicBezTo>
                  <a:cubicBezTo>
                    <a:pt x="326" y="106"/>
                    <a:pt x="326" y="106"/>
                    <a:pt x="326" y="106"/>
                  </a:cubicBezTo>
                  <a:cubicBezTo>
                    <a:pt x="225" y="106"/>
                    <a:pt x="225" y="106"/>
                    <a:pt x="225" y="106"/>
                  </a:cubicBezTo>
                  <a:cubicBezTo>
                    <a:pt x="222" y="47"/>
                    <a:pt x="173" y="0"/>
                    <a:pt x="113" y="0"/>
                  </a:cubicBezTo>
                  <a:cubicBezTo>
                    <a:pt x="51" y="0"/>
                    <a:pt x="0" y="51"/>
                    <a:pt x="0" y="113"/>
                  </a:cubicBezTo>
                  <a:cubicBezTo>
                    <a:pt x="0" y="169"/>
                    <a:pt x="42" y="217"/>
                    <a:pt x="97" y="224"/>
                  </a:cubicBezTo>
                  <a:cubicBezTo>
                    <a:pt x="61" y="260"/>
                    <a:pt x="61" y="260"/>
                    <a:pt x="61" y="260"/>
                  </a:cubicBezTo>
                  <a:cubicBezTo>
                    <a:pt x="58" y="263"/>
                    <a:pt x="58" y="268"/>
                    <a:pt x="61" y="270"/>
                  </a:cubicBezTo>
                  <a:cubicBezTo>
                    <a:pt x="63" y="273"/>
                    <a:pt x="68" y="273"/>
                    <a:pt x="71" y="270"/>
                  </a:cubicBezTo>
                  <a:cubicBezTo>
                    <a:pt x="106" y="235"/>
                    <a:pt x="106" y="235"/>
                    <a:pt x="106" y="235"/>
                  </a:cubicBezTo>
                  <a:cubicBezTo>
                    <a:pt x="106" y="334"/>
                    <a:pt x="106" y="334"/>
                    <a:pt x="106" y="334"/>
                  </a:cubicBezTo>
                  <a:cubicBezTo>
                    <a:pt x="7" y="334"/>
                    <a:pt x="7" y="334"/>
                    <a:pt x="7" y="334"/>
                  </a:cubicBezTo>
                  <a:cubicBezTo>
                    <a:pt x="3" y="334"/>
                    <a:pt x="0" y="337"/>
                    <a:pt x="0" y="341"/>
                  </a:cubicBezTo>
                  <a:cubicBezTo>
                    <a:pt x="0" y="552"/>
                    <a:pt x="0" y="552"/>
                    <a:pt x="0" y="552"/>
                  </a:cubicBezTo>
                  <a:cubicBezTo>
                    <a:pt x="0" y="556"/>
                    <a:pt x="3" y="559"/>
                    <a:pt x="7" y="559"/>
                  </a:cubicBezTo>
                  <a:cubicBezTo>
                    <a:pt x="219" y="559"/>
                    <a:pt x="219" y="559"/>
                    <a:pt x="219" y="559"/>
                  </a:cubicBezTo>
                  <a:cubicBezTo>
                    <a:pt x="223" y="559"/>
                    <a:pt x="226" y="556"/>
                    <a:pt x="226" y="552"/>
                  </a:cubicBezTo>
                  <a:cubicBezTo>
                    <a:pt x="226" y="341"/>
                    <a:pt x="226" y="341"/>
                    <a:pt x="226" y="341"/>
                  </a:cubicBezTo>
                  <a:cubicBezTo>
                    <a:pt x="226" y="337"/>
                    <a:pt x="223" y="334"/>
                    <a:pt x="219" y="334"/>
                  </a:cubicBezTo>
                  <a:cubicBezTo>
                    <a:pt x="120" y="334"/>
                    <a:pt x="120" y="334"/>
                    <a:pt x="120" y="334"/>
                  </a:cubicBezTo>
                  <a:cubicBezTo>
                    <a:pt x="120" y="235"/>
                    <a:pt x="120" y="235"/>
                    <a:pt x="120" y="235"/>
                  </a:cubicBezTo>
                  <a:cubicBezTo>
                    <a:pt x="155" y="270"/>
                    <a:pt x="155" y="270"/>
                    <a:pt x="155" y="270"/>
                  </a:cubicBezTo>
                  <a:cubicBezTo>
                    <a:pt x="157" y="272"/>
                    <a:pt x="158" y="272"/>
                    <a:pt x="160" y="272"/>
                  </a:cubicBezTo>
                  <a:cubicBezTo>
                    <a:pt x="162" y="272"/>
                    <a:pt x="164" y="272"/>
                    <a:pt x="165" y="270"/>
                  </a:cubicBezTo>
                  <a:cubicBezTo>
                    <a:pt x="168" y="268"/>
                    <a:pt x="168" y="263"/>
                    <a:pt x="165" y="260"/>
                  </a:cubicBezTo>
                  <a:cubicBezTo>
                    <a:pt x="129" y="224"/>
                    <a:pt x="129" y="224"/>
                    <a:pt x="129" y="224"/>
                  </a:cubicBezTo>
                  <a:cubicBezTo>
                    <a:pt x="181" y="217"/>
                    <a:pt x="222" y="173"/>
                    <a:pt x="225" y="120"/>
                  </a:cubicBezTo>
                  <a:cubicBezTo>
                    <a:pt x="326" y="120"/>
                    <a:pt x="326" y="120"/>
                    <a:pt x="326" y="120"/>
                  </a:cubicBezTo>
                  <a:cubicBezTo>
                    <a:pt x="290" y="155"/>
                    <a:pt x="290" y="155"/>
                    <a:pt x="290" y="155"/>
                  </a:cubicBezTo>
                  <a:cubicBezTo>
                    <a:pt x="288" y="158"/>
                    <a:pt x="288" y="162"/>
                    <a:pt x="290" y="165"/>
                  </a:cubicBezTo>
                  <a:cubicBezTo>
                    <a:pt x="292" y="166"/>
                    <a:pt x="293" y="167"/>
                    <a:pt x="295" y="167"/>
                  </a:cubicBezTo>
                  <a:cubicBezTo>
                    <a:pt x="297" y="167"/>
                    <a:pt x="299" y="166"/>
                    <a:pt x="300" y="165"/>
                  </a:cubicBezTo>
                  <a:cubicBezTo>
                    <a:pt x="343" y="122"/>
                    <a:pt x="343" y="122"/>
                    <a:pt x="343" y="122"/>
                  </a:cubicBezTo>
                  <a:cubicBezTo>
                    <a:pt x="438" y="217"/>
                    <a:pt x="438" y="217"/>
                    <a:pt x="438" y="217"/>
                  </a:cubicBezTo>
                  <a:cubicBezTo>
                    <a:pt x="438" y="323"/>
                    <a:pt x="438" y="323"/>
                    <a:pt x="438" y="323"/>
                  </a:cubicBezTo>
                  <a:cubicBezTo>
                    <a:pt x="403" y="288"/>
                    <a:pt x="403" y="288"/>
                    <a:pt x="403" y="288"/>
                  </a:cubicBezTo>
                  <a:cubicBezTo>
                    <a:pt x="400" y="285"/>
                    <a:pt x="396" y="285"/>
                    <a:pt x="393" y="288"/>
                  </a:cubicBezTo>
                  <a:cubicBezTo>
                    <a:pt x="390" y="291"/>
                    <a:pt x="390" y="295"/>
                    <a:pt x="393" y="298"/>
                  </a:cubicBezTo>
                  <a:cubicBezTo>
                    <a:pt x="430" y="335"/>
                    <a:pt x="430" y="335"/>
                    <a:pt x="430" y="335"/>
                  </a:cubicBezTo>
                  <a:cubicBezTo>
                    <a:pt x="375" y="342"/>
                    <a:pt x="333" y="389"/>
                    <a:pt x="333" y="446"/>
                  </a:cubicBezTo>
                  <a:cubicBezTo>
                    <a:pt x="333" y="508"/>
                    <a:pt x="383" y="559"/>
                    <a:pt x="445" y="559"/>
                  </a:cubicBezTo>
                  <a:cubicBezTo>
                    <a:pt x="508" y="559"/>
                    <a:pt x="558" y="508"/>
                    <a:pt x="558" y="446"/>
                  </a:cubicBezTo>
                  <a:cubicBezTo>
                    <a:pt x="558" y="389"/>
                    <a:pt x="516" y="342"/>
                    <a:pt x="461" y="335"/>
                  </a:cubicBezTo>
                  <a:close/>
                  <a:moveTo>
                    <a:pt x="212" y="545"/>
                  </a:moveTo>
                  <a:cubicBezTo>
                    <a:pt x="14" y="545"/>
                    <a:pt x="14" y="545"/>
                    <a:pt x="14" y="545"/>
                  </a:cubicBezTo>
                  <a:cubicBezTo>
                    <a:pt x="14" y="348"/>
                    <a:pt x="14" y="348"/>
                    <a:pt x="14" y="348"/>
                  </a:cubicBezTo>
                  <a:cubicBezTo>
                    <a:pt x="212" y="348"/>
                    <a:pt x="212" y="348"/>
                    <a:pt x="212" y="348"/>
                  </a:cubicBezTo>
                  <a:lnTo>
                    <a:pt x="212" y="545"/>
                  </a:lnTo>
                  <a:close/>
                  <a:moveTo>
                    <a:pt x="116" y="211"/>
                  </a:moveTo>
                  <a:cubicBezTo>
                    <a:pt x="115" y="211"/>
                    <a:pt x="114" y="211"/>
                    <a:pt x="113" y="211"/>
                  </a:cubicBezTo>
                  <a:cubicBezTo>
                    <a:pt x="112" y="211"/>
                    <a:pt x="111" y="211"/>
                    <a:pt x="110" y="211"/>
                  </a:cubicBezTo>
                  <a:cubicBezTo>
                    <a:pt x="57" y="210"/>
                    <a:pt x="14" y="166"/>
                    <a:pt x="14" y="113"/>
                  </a:cubicBezTo>
                  <a:cubicBezTo>
                    <a:pt x="14" y="58"/>
                    <a:pt x="58" y="14"/>
                    <a:pt x="113" y="14"/>
                  </a:cubicBezTo>
                  <a:cubicBezTo>
                    <a:pt x="167" y="14"/>
                    <a:pt x="212" y="58"/>
                    <a:pt x="212" y="113"/>
                  </a:cubicBezTo>
                  <a:cubicBezTo>
                    <a:pt x="212" y="166"/>
                    <a:pt x="169" y="210"/>
                    <a:pt x="116" y="211"/>
                  </a:cubicBezTo>
                  <a:close/>
                  <a:moveTo>
                    <a:pt x="445" y="21"/>
                  </a:moveTo>
                  <a:cubicBezTo>
                    <a:pt x="537" y="113"/>
                    <a:pt x="537" y="113"/>
                    <a:pt x="537" y="113"/>
                  </a:cubicBezTo>
                  <a:cubicBezTo>
                    <a:pt x="445" y="204"/>
                    <a:pt x="445" y="204"/>
                    <a:pt x="445" y="204"/>
                  </a:cubicBezTo>
                  <a:cubicBezTo>
                    <a:pt x="354" y="113"/>
                    <a:pt x="354" y="113"/>
                    <a:pt x="354" y="113"/>
                  </a:cubicBezTo>
                  <a:lnTo>
                    <a:pt x="445" y="21"/>
                  </a:lnTo>
                  <a:close/>
                  <a:moveTo>
                    <a:pt x="445" y="545"/>
                  </a:moveTo>
                  <a:cubicBezTo>
                    <a:pt x="391" y="545"/>
                    <a:pt x="347" y="501"/>
                    <a:pt x="347" y="446"/>
                  </a:cubicBezTo>
                  <a:cubicBezTo>
                    <a:pt x="347" y="392"/>
                    <a:pt x="391" y="348"/>
                    <a:pt x="445" y="348"/>
                  </a:cubicBezTo>
                  <a:cubicBezTo>
                    <a:pt x="500" y="348"/>
                    <a:pt x="544" y="392"/>
                    <a:pt x="544" y="446"/>
                  </a:cubicBezTo>
                  <a:cubicBezTo>
                    <a:pt x="544" y="501"/>
                    <a:pt x="500" y="545"/>
                    <a:pt x="445" y="54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0" name="Group 99"/>
          <p:cNvGrpSpPr/>
          <p:nvPr/>
        </p:nvGrpSpPr>
        <p:grpSpPr>
          <a:xfrm>
            <a:off x="4807928" y="2677271"/>
            <a:ext cx="685800" cy="685800"/>
            <a:chOff x="8183793" y="4619663"/>
            <a:chExt cx="1097280" cy="1097280"/>
          </a:xfrm>
        </p:grpSpPr>
        <p:sp>
          <p:nvSpPr>
            <p:cNvPr id="101" name="Oval 9"/>
            <p:cNvSpPr>
              <a:spLocks noChangeArrowheads="1"/>
            </p:cNvSpPr>
            <p:nvPr/>
          </p:nvSpPr>
          <p:spPr bwMode="auto">
            <a:xfrm>
              <a:off x="8183793"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28"/>
            <p:cNvSpPr>
              <a:spLocks noEditPoints="1"/>
            </p:cNvSpPr>
            <p:nvPr/>
          </p:nvSpPr>
          <p:spPr bwMode="auto">
            <a:xfrm>
              <a:off x="8398355" y="4820401"/>
              <a:ext cx="668157" cy="696241"/>
            </a:xfrm>
            <a:custGeom>
              <a:avLst/>
              <a:gdLst>
                <a:gd name="T0" fmla="*/ 633 w 647"/>
                <a:gd name="T1" fmla="*/ 245 h 674"/>
                <a:gd name="T2" fmla="*/ 546 w 647"/>
                <a:gd name="T3" fmla="*/ 172 h 674"/>
                <a:gd name="T4" fmla="*/ 536 w 647"/>
                <a:gd name="T5" fmla="*/ 173 h 674"/>
                <a:gd name="T6" fmla="*/ 565 w 647"/>
                <a:gd name="T7" fmla="*/ 124 h 674"/>
                <a:gd name="T8" fmla="*/ 331 w 647"/>
                <a:gd name="T9" fmla="*/ 15 h 674"/>
                <a:gd name="T10" fmla="*/ 324 w 647"/>
                <a:gd name="T11" fmla="*/ 83 h 674"/>
                <a:gd name="T12" fmla="*/ 317 w 647"/>
                <a:gd name="T13" fmla="*/ 15 h 674"/>
                <a:gd name="T14" fmla="*/ 82 w 647"/>
                <a:gd name="T15" fmla="*/ 124 h 674"/>
                <a:gd name="T16" fmla="*/ 111 w 647"/>
                <a:gd name="T17" fmla="*/ 173 h 674"/>
                <a:gd name="T18" fmla="*/ 101 w 647"/>
                <a:gd name="T19" fmla="*/ 172 h 674"/>
                <a:gd name="T20" fmla="*/ 14 w 647"/>
                <a:gd name="T21" fmla="*/ 245 h 674"/>
                <a:gd name="T22" fmla="*/ 6 w 647"/>
                <a:gd name="T23" fmla="*/ 250 h 674"/>
                <a:gd name="T24" fmla="*/ 67 w 647"/>
                <a:gd name="T25" fmla="*/ 120 h 674"/>
                <a:gd name="T26" fmla="*/ 69 w 647"/>
                <a:gd name="T27" fmla="*/ 118 h 674"/>
                <a:gd name="T28" fmla="*/ 324 w 647"/>
                <a:gd name="T29" fmla="*/ 0 h 674"/>
                <a:gd name="T30" fmla="*/ 324 w 647"/>
                <a:gd name="T31" fmla="*/ 0 h 674"/>
                <a:gd name="T32" fmla="*/ 526 w 647"/>
                <a:gd name="T33" fmla="*/ 68 h 674"/>
                <a:gd name="T34" fmla="*/ 579 w 647"/>
                <a:gd name="T35" fmla="*/ 118 h 674"/>
                <a:gd name="T36" fmla="*/ 646 w 647"/>
                <a:gd name="T37" fmla="*/ 241 h 674"/>
                <a:gd name="T38" fmla="*/ 607 w 647"/>
                <a:gd name="T39" fmla="*/ 505 h 674"/>
                <a:gd name="T40" fmla="*/ 324 w 647"/>
                <a:gd name="T41" fmla="*/ 660 h 674"/>
                <a:gd name="T42" fmla="*/ 40 w 647"/>
                <a:gd name="T43" fmla="*/ 505 h 674"/>
                <a:gd name="T44" fmla="*/ 324 w 647"/>
                <a:gd name="T45" fmla="*/ 674 h 674"/>
                <a:gd name="T46" fmla="*/ 607 w 647"/>
                <a:gd name="T47" fmla="*/ 505 h 674"/>
                <a:gd name="T48" fmla="*/ 403 w 647"/>
                <a:gd name="T49" fmla="*/ 439 h 674"/>
                <a:gd name="T50" fmla="*/ 446 w 647"/>
                <a:gd name="T51" fmla="*/ 516 h 674"/>
                <a:gd name="T52" fmla="*/ 206 w 647"/>
                <a:gd name="T53" fmla="*/ 518 h 674"/>
                <a:gd name="T54" fmla="*/ 200 w 647"/>
                <a:gd name="T55" fmla="*/ 510 h 674"/>
                <a:gd name="T56" fmla="*/ 391 w 647"/>
                <a:gd name="T57" fmla="*/ 431 h 674"/>
                <a:gd name="T58" fmla="*/ 552 w 647"/>
                <a:gd name="T59" fmla="*/ 273 h 674"/>
                <a:gd name="T60" fmla="*/ 389 w 647"/>
                <a:gd name="T61" fmla="*/ 446 h 674"/>
                <a:gd name="T62" fmla="*/ 387 w 647"/>
                <a:gd name="T63" fmla="*/ 445 h 674"/>
                <a:gd name="T64" fmla="*/ 216 w 647"/>
                <a:gd name="T65" fmla="*/ 504 h 674"/>
                <a:gd name="T66" fmla="*/ 389 w 647"/>
                <a:gd name="T67" fmla="*/ 446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7" h="674">
                  <a:moveTo>
                    <a:pt x="641" y="250"/>
                  </a:moveTo>
                  <a:cubicBezTo>
                    <a:pt x="638" y="251"/>
                    <a:pt x="634" y="249"/>
                    <a:pt x="633" y="245"/>
                  </a:cubicBezTo>
                  <a:cubicBezTo>
                    <a:pt x="621" y="205"/>
                    <a:pt x="601" y="167"/>
                    <a:pt x="574" y="135"/>
                  </a:cubicBezTo>
                  <a:cubicBezTo>
                    <a:pt x="546" y="172"/>
                    <a:pt x="546" y="172"/>
                    <a:pt x="546" y="172"/>
                  </a:cubicBezTo>
                  <a:cubicBezTo>
                    <a:pt x="544" y="174"/>
                    <a:pt x="542" y="174"/>
                    <a:pt x="540" y="174"/>
                  </a:cubicBezTo>
                  <a:cubicBezTo>
                    <a:pt x="539" y="174"/>
                    <a:pt x="537" y="174"/>
                    <a:pt x="536" y="173"/>
                  </a:cubicBezTo>
                  <a:cubicBezTo>
                    <a:pt x="533" y="171"/>
                    <a:pt x="532" y="166"/>
                    <a:pt x="535" y="163"/>
                  </a:cubicBezTo>
                  <a:cubicBezTo>
                    <a:pt x="565" y="124"/>
                    <a:pt x="565" y="124"/>
                    <a:pt x="565" y="124"/>
                  </a:cubicBezTo>
                  <a:cubicBezTo>
                    <a:pt x="551" y="107"/>
                    <a:pt x="535" y="93"/>
                    <a:pt x="518" y="80"/>
                  </a:cubicBezTo>
                  <a:cubicBezTo>
                    <a:pt x="464" y="38"/>
                    <a:pt x="399" y="16"/>
                    <a:pt x="331" y="15"/>
                  </a:cubicBezTo>
                  <a:cubicBezTo>
                    <a:pt x="331" y="76"/>
                    <a:pt x="331" y="76"/>
                    <a:pt x="331" y="76"/>
                  </a:cubicBezTo>
                  <a:cubicBezTo>
                    <a:pt x="331" y="79"/>
                    <a:pt x="327" y="83"/>
                    <a:pt x="324" y="83"/>
                  </a:cubicBezTo>
                  <a:cubicBezTo>
                    <a:pt x="320" y="83"/>
                    <a:pt x="317" y="79"/>
                    <a:pt x="317" y="76"/>
                  </a:cubicBezTo>
                  <a:cubicBezTo>
                    <a:pt x="317" y="15"/>
                    <a:pt x="317" y="15"/>
                    <a:pt x="317" y="15"/>
                  </a:cubicBezTo>
                  <a:cubicBezTo>
                    <a:pt x="248" y="16"/>
                    <a:pt x="184" y="38"/>
                    <a:pt x="129" y="80"/>
                  </a:cubicBezTo>
                  <a:cubicBezTo>
                    <a:pt x="112" y="93"/>
                    <a:pt x="96" y="107"/>
                    <a:pt x="82" y="124"/>
                  </a:cubicBezTo>
                  <a:cubicBezTo>
                    <a:pt x="112" y="163"/>
                    <a:pt x="112" y="163"/>
                    <a:pt x="112" y="163"/>
                  </a:cubicBezTo>
                  <a:cubicBezTo>
                    <a:pt x="115" y="166"/>
                    <a:pt x="114" y="171"/>
                    <a:pt x="111" y="173"/>
                  </a:cubicBezTo>
                  <a:cubicBezTo>
                    <a:pt x="110" y="174"/>
                    <a:pt x="108" y="174"/>
                    <a:pt x="107" y="174"/>
                  </a:cubicBezTo>
                  <a:cubicBezTo>
                    <a:pt x="105" y="174"/>
                    <a:pt x="103" y="174"/>
                    <a:pt x="101" y="172"/>
                  </a:cubicBezTo>
                  <a:cubicBezTo>
                    <a:pt x="73" y="135"/>
                    <a:pt x="73" y="135"/>
                    <a:pt x="73" y="135"/>
                  </a:cubicBezTo>
                  <a:cubicBezTo>
                    <a:pt x="46" y="167"/>
                    <a:pt x="26" y="205"/>
                    <a:pt x="14" y="245"/>
                  </a:cubicBezTo>
                  <a:cubicBezTo>
                    <a:pt x="14" y="248"/>
                    <a:pt x="11" y="250"/>
                    <a:pt x="8" y="250"/>
                  </a:cubicBezTo>
                  <a:cubicBezTo>
                    <a:pt x="7" y="250"/>
                    <a:pt x="6" y="250"/>
                    <a:pt x="6" y="250"/>
                  </a:cubicBezTo>
                  <a:cubicBezTo>
                    <a:pt x="2" y="248"/>
                    <a:pt x="0" y="245"/>
                    <a:pt x="1" y="241"/>
                  </a:cubicBezTo>
                  <a:cubicBezTo>
                    <a:pt x="14" y="197"/>
                    <a:pt x="37" y="155"/>
                    <a:pt x="67" y="120"/>
                  </a:cubicBezTo>
                  <a:cubicBezTo>
                    <a:pt x="67" y="119"/>
                    <a:pt x="68" y="118"/>
                    <a:pt x="68" y="118"/>
                  </a:cubicBezTo>
                  <a:cubicBezTo>
                    <a:pt x="68" y="118"/>
                    <a:pt x="69" y="118"/>
                    <a:pt x="69" y="118"/>
                  </a:cubicBezTo>
                  <a:cubicBezTo>
                    <a:pt x="84" y="99"/>
                    <a:pt x="102" y="83"/>
                    <a:pt x="121" y="68"/>
                  </a:cubicBezTo>
                  <a:cubicBezTo>
                    <a:pt x="179" y="24"/>
                    <a:pt x="250" y="0"/>
                    <a:pt x="324" y="0"/>
                  </a:cubicBezTo>
                  <a:cubicBezTo>
                    <a:pt x="324" y="0"/>
                    <a:pt x="324" y="0"/>
                    <a:pt x="324" y="0"/>
                  </a:cubicBezTo>
                  <a:cubicBezTo>
                    <a:pt x="324" y="0"/>
                    <a:pt x="324" y="0"/>
                    <a:pt x="324" y="0"/>
                  </a:cubicBezTo>
                  <a:cubicBezTo>
                    <a:pt x="324" y="0"/>
                    <a:pt x="324" y="0"/>
                    <a:pt x="324" y="0"/>
                  </a:cubicBezTo>
                  <a:cubicBezTo>
                    <a:pt x="398" y="0"/>
                    <a:pt x="468" y="24"/>
                    <a:pt x="526" y="68"/>
                  </a:cubicBezTo>
                  <a:cubicBezTo>
                    <a:pt x="546" y="83"/>
                    <a:pt x="563" y="99"/>
                    <a:pt x="579" y="118"/>
                  </a:cubicBezTo>
                  <a:cubicBezTo>
                    <a:pt x="579" y="118"/>
                    <a:pt x="579" y="118"/>
                    <a:pt x="579" y="118"/>
                  </a:cubicBezTo>
                  <a:cubicBezTo>
                    <a:pt x="579" y="118"/>
                    <a:pt x="580" y="119"/>
                    <a:pt x="581" y="120"/>
                  </a:cubicBezTo>
                  <a:cubicBezTo>
                    <a:pt x="610" y="155"/>
                    <a:pt x="633" y="197"/>
                    <a:pt x="646" y="241"/>
                  </a:cubicBezTo>
                  <a:cubicBezTo>
                    <a:pt x="647" y="245"/>
                    <a:pt x="645" y="248"/>
                    <a:pt x="641" y="250"/>
                  </a:cubicBezTo>
                  <a:close/>
                  <a:moveTo>
                    <a:pt x="607" y="505"/>
                  </a:moveTo>
                  <a:cubicBezTo>
                    <a:pt x="603" y="503"/>
                    <a:pt x="599" y="504"/>
                    <a:pt x="597" y="508"/>
                  </a:cubicBezTo>
                  <a:cubicBezTo>
                    <a:pt x="537" y="603"/>
                    <a:pt x="435" y="660"/>
                    <a:pt x="324" y="660"/>
                  </a:cubicBezTo>
                  <a:cubicBezTo>
                    <a:pt x="212" y="660"/>
                    <a:pt x="110" y="603"/>
                    <a:pt x="50" y="508"/>
                  </a:cubicBezTo>
                  <a:cubicBezTo>
                    <a:pt x="48" y="504"/>
                    <a:pt x="44" y="503"/>
                    <a:pt x="40" y="505"/>
                  </a:cubicBezTo>
                  <a:cubicBezTo>
                    <a:pt x="37" y="507"/>
                    <a:pt x="36" y="512"/>
                    <a:pt x="38" y="515"/>
                  </a:cubicBezTo>
                  <a:cubicBezTo>
                    <a:pt x="100" y="614"/>
                    <a:pt x="207" y="674"/>
                    <a:pt x="324" y="674"/>
                  </a:cubicBezTo>
                  <a:cubicBezTo>
                    <a:pt x="440" y="674"/>
                    <a:pt x="547" y="614"/>
                    <a:pt x="609" y="515"/>
                  </a:cubicBezTo>
                  <a:cubicBezTo>
                    <a:pt x="611" y="512"/>
                    <a:pt x="610" y="507"/>
                    <a:pt x="607" y="505"/>
                  </a:cubicBezTo>
                  <a:close/>
                  <a:moveTo>
                    <a:pt x="552" y="283"/>
                  </a:moveTo>
                  <a:cubicBezTo>
                    <a:pt x="403" y="439"/>
                    <a:pt x="403" y="439"/>
                    <a:pt x="403" y="439"/>
                  </a:cubicBezTo>
                  <a:cubicBezTo>
                    <a:pt x="425" y="456"/>
                    <a:pt x="441" y="481"/>
                    <a:pt x="447" y="510"/>
                  </a:cubicBezTo>
                  <a:cubicBezTo>
                    <a:pt x="448" y="512"/>
                    <a:pt x="447" y="514"/>
                    <a:pt x="446" y="516"/>
                  </a:cubicBezTo>
                  <a:cubicBezTo>
                    <a:pt x="445" y="517"/>
                    <a:pt x="443" y="518"/>
                    <a:pt x="441" y="518"/>
                  </a:cubicBezTo>
                  <a:cubicBezTo>
                    <a:pt x="206" y="518"/>
                    <a:pt x="206" y="518"/>
                    <a:pt x="206" y="518"/>
                  </a:cubicBezTo>
                  <a:cubicBezTo>
                    <a:pt x="204" y="518"/>
                    <a:pt x="202" y="517"/>
                    <a:pt x="201" y="516"/>
                  </a:cubicBezTo>
                  <a:cubicBezTo>
                    <a:pt x="200" y="514"/>
                    <a:pt x="199" y="512"/>
                    <a:pt x="200" y="510"/>
                  </a:cubicBezTo>
                  <a:cubicBezTo>
                    <a:pt x="213" y="452"/>
                    <a:pt x="264" y="411"/>
                    <a:pt x="324" y="411"/>
                  </a:cubicBezTo>
                  <a:cubicBezTo>
                    <a:pt x="348" y="411"/>
                    <a:pt x="371" y="418"/>
                    <a:pt x="391" y="431"/>
                  </a:cubicBezTo>
                  <a:cubicBezTo>
                    <a:pt x="542" y="273"/>
                    <a:pt x="542" y="273"/>
                    <a:pt x="542" y="273"/>
                  </a:cubicBezTo>
                  <a:cubicBezTo>
                    <a:pt x="545" y="270"/>
                    <a:pt x="549" y="270"/>
                    <a:pt x="552" y="273"/>
                  </a:cubicBezTo>
                  <a:cubicBezTo>
                    <a:pt x="555" y="275"/>
                    <a:pt x="555" y="280"/>
                    <a:pt x="552" y="283"/>
                  </a:cubicBezTo>
                  <a:close/>
                  <a:moveTo>
                    <a:pt x="389" y="446"/>
                  </a:moveTo>
                  <a:cubicBezTo>
                    <a:pt x="388" y="446"/>
                    <a:pt x="388" y="445"/>
                    <a:pt x="387" y="445"/>
                  </a:cubicBezTo>
                  <a:cubicBezTo>
                    <a:pt x="387" y="445"/>
                    <a:pt x="387" y="445"/>
                    <a:pt x="387" y="445"/>
                  </a:cubicBezTo>
                  <a:cubicBezTo>
                    <a:pt x="369" y="432"/>
                    <a:pt x="347" y="425"/>
                    <a:pt x="324" y="425"/>
                  </a:cubicBezTo>
                  <a:cubicBezTo>
                    <a:pt x="274" y="425"/>
                    <a:pt x="230" y="457"/>
                    <a:pt x="216" y="504"/>
                  </a:cubicBezTo>
                  <a:cubicBezTo>
                    <a:pt x="431" y="504"/>
                    <a:pt x="431" y="504"/>
                    <a:pt x="431" y="504"/>
                  </a:cubicBezTo>
                  <a:cubicBezTo>
                    <a:pt x="424" y="480"/>
                    <a:pt x="409" y="460"/>
                    <a:pt x="389" y="44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3" name="Group 102"/>
          <p:cNvGrpSpPr/>
          <p:nvPr/>
        </p:nvGrpSpPr>
        <p:grpSpPr>
          <a:xfrm>
            <a:off x="2626684" y="1541952"/>
            <a:ext cx="700591" cy="679012"/>
            <a:chOff x="4736477" y="4619663"/>
            <a:chExt cx="1097280" cy="1097280"/>
          </a:xfrm>
        </p:grpSpPr>
        <p:sp>
          <p:nvSpPr>
            <p:cNvPr id="104" name="Oval 9"/>
            <p:cNvSpPr>
              <a:spLocks noChangeArrowheads="1"/>
            </p:cNvSpPr>
            <p:nvPr/>
          </p:nvSpPr>
          <p:spPr bwMode="auto">
            <a:xfrm>
              <a:off x="4736477"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36"/>
            <p:cNvSpPr>
              <a:spLocks noEditPoints="1"/>
            </p:cNvSpPr>
            <p:nvPr/>
          </p:nvSpPr>
          <p:spPr bwMode="auto">
            <a:xfrm>
              <a:off x="4965837" y="4825322"/>
              <a:ext cx="638560" cy="665788"/>
            </a:xfrm>
            <a:custGeom>
              <a:avLst/>
              <a:gdLst>
                <a:gd name="T0" fmla="*/ 352 w 415"/>
                <a:gd name="T1" fmla="*/ 109 h 433"/>
                <a:gd name="T2" fmla="*/ 248 w 415"/>
                <a:gd name="T3" fmla="*/ 0 h 433"/>
                <a:gd name="T4" fmla="*/ 160 w 415"/>
                <a:gd name="T5" fmla="*/ 50 h 433"/>
                <a:gd name="T6" fmla="*/ 137 w 415"/>
                <a:gd name="T7" fmla="*/ 46 h 433"/>
                <a:gd name="T8" fmla="*/ 71 w 415"/>
                <a:gd name="T9" fmla="*/ 107 h 433"/>
                <a:gd name="T10" fmla="*/ 0 w 415"/>
                <a:gd name="T11" fmla="*/ 186 h 433"/>
                <a:gd name="T12" fmla="*/ 76 w 415"/>
                <a:gd name="T13" fmla="*/ 265 h 433"/>
                <a:gd name="T14" fmla="*/ 162 w 415"/>
                <a:gd name="T15" fmla="*/ 265 h 433"/>
                <a:gd name="T16" fmla="*/ 162 w 415"/>
                <a:gd name="T17" fmla="*/ 296 h 433"/>
                <a:gd name="T18" fmla="*/ 127 w 415"/>
                <a:gd name="T19" fmla="*/ 296 h 433"/>
                <a:gd name="T20" fmla="*/ 108 w 415"/>
                <a:gd name="T21" fmla="*/ 306 h 433"/>
                <a:gd name="T22" fmla="*/ 111 w 415"/>
                <a:gd name="T23" fmla="*/ 327 h 433"/>
                <a:gd name="T24" fmla="*/ 186 w 415"/>
                <a:gd name="T25" fmla="*/ 424 h 433"/>
                <a:gd name="T26" fmla="*/ 207 w 415"/>
                <a:gd name="T27" fmla="*/ 433 h 433"/>
                <a:gd name="T28" fmla="*/ 228 w 415"/>
                <a:gd name="T29" fmla="*/ 424 h 433"/>
                <a:gd name="T30" fmla="*/ 304 w 415"/>
                <a:gd name="T31" fmla="*/ 327 h 433"/>
                <a:gd name="T32" fmla="*/ 307 w 415"/>
                <a:gd name="T33" fmla="*/ 306 h 433"/>
                <a:gd name="T34" fmla="*/ 288 w 415"/>
                <a:gd name="T35" fmla="*/ 296 h 433"/>
                <a:gd name="T36" fmla="*/ 253 w 415"/>
                <a:gd name="T37" fmla="*/ 296 h 433"/>
                <a:gd name="T38" fmla="*/ 253 w 415"/>
                <a:gd name="T39" fmla="*/ 265 h 433"/>
                <a:gd name="T40" fmla="*/ 344 w 415"/>
                <a:gd name="T41" fmla="*/ 265 h 433"/>
                <a:gd name="T42" fmla="*/ 415 w 415"/>
                <a:gd name="T43" fmla="*/ 186 h 433"/>
                <a:gd name="T44" fmla="*/ 352 w 415"/>
                <a:gd name="T45" fmla="*/ 109 h 433"/>
                <a:gd name="T46" fmla="*/ 343 w 415"/>
                <a:gd name="T47" fmla="*/ 257 h 433"/>
                <a:gd name="T48" fmla="*/ 249 w 415"/>
                <a:gd name="T49" fmla="*/ 257 h 433"/>
                <a:gd name="T50" fmla="*/ 245 w 415"/>
                <a:gd name="T51" fmla="*/ 261 h 433"/>
                <a:gd name="T52" fmla="*/ 245 w 415"/>
                <a:gd name="T53" fmla="*/ 300 h 433"/>
                <a:gd name="T54" fmla="*/ 249 w 415"/>
                <a:gd name="T55" fmla="*/ 304 h 433"/>
                <a:gd name="T56" fmla="*/ 288 w 415"/>
                <a:gd name="T57" fmla="*/ 304 h 433"/>
                <a:gd name="T58" fmla="*/ 300 w 415"/>
                <a:gd name="T59" fmla="*/ 310 h 433"/>
                <a:gd name="T60" fmla="*/ 298 w 415"/>
                <a:gd name="T61" fmla="*/ 322 h 433"/>
                <a:gd name="T62" fmla="*/ 221 w 415"/>
                <a:gd name="T63" fmla="*/ 419 h 433"/>
                <a:gd name="T64" fmla="*/ 207 w 415"/>
                <a:gd name="T65" fmla="*/ 425 h 433"/>
                <a:gd name="T66" fmla="*/ 193 w 415"/>
                <a:gd name="T67" fmla="*/ 419 h 433"/>
                <a:gd name="T68" fmla="*/ 118 w 415"/>
                <a:gd name="T69" fmla="*/ 323 h 433"/>
                <a:gd name="T70" fmla="*/ 115 w 415"/>
                <a:gd name="T71" fmla="*/ 309 h 433"/>
                <a:gd name="T72" fmla="*/ 127 w 415"/>
                <a:gd name="T73" fmla="*/ 304 h 433"/>
                <a:gd name="T74" fmla="*/ 166 w 415"/>
                <a:gd name="T75" fmla="*/ 304 h 433"/>
                <a:gd name="T76" fmla="*/ 170 w 415"/>
                <a:gd name="T77" fmla="*/ 300 h 433"/>
                <a:gd name="T78" fmla="*/ 170 w 415"/>
                <a:gd name="T79" fmla="*/ 261 h 433"/>
                <a:gd name="T80" fmla="*/ 166 w 415"/>
                <a:gd name="T81" fmla="*/ 257 h 433"/>
                <a:gd name="T82" fmla="*/ 76 w 415"/>
                <a:gd name="T83" fmla="*/ 257 h 433"/>
                <a:gd name="T84" fmla="*/ 8 w 415"/>
                <a:gd name="T85" fmla="*/ 186 h 433"/>
                <a:gd name="T86" fmla="*/ 75 w 415"/>
                <a:gd name="T87" fmla="*/ 114 h 433"/>
                <a:gd name="T88" fmla="*/ 79 w 415"/>
                <a:gd name="T89" fmla="*/ 110 h 433"/>
                <a:gd name="T90" fmla="*/ 137 w 415"/>
                <a:gd name="T91" fmla="*/ 54 h 433"/>
                <a:gd name="T92" fmla="*/ 161 w 415"/>
                <a:gd name="T93" fmla="*/ 59 h 433"/>
                <a:gd name="T94" fmla="*/ 166 w 415"/>
                <a:gd name="T95" fmla="*/ 57 h 433"/>
                <a:gd name="T96" fmla="*/ 248 w 415"/>
                <a:gd name="T97" fmla="*/ 9 h 433"/>
                <a:gd name="T98" fmla="*/ 344 w 415"/>
                <a:gd name="T99" fmla="*/ 112 h 433"/>
                <a:gd name="T100" fmla="*/ 348 w 415"/>
                <a:gd name="T101" fmla="*/ 116 h 433"/>
                <a:gd name="T102" fmla="*/ 407 w 415"/>
                <a:gd name="T103" fmla="*/ 186 h 433"/>
                <a:gd name="T104" fmla="*/ 343 w 415"/>
                <a:gd name="T105" fmla="*/ 257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5" h="433">
                  <a:moveTo>
                    <a:pt x="352" y="109"/>
                  </a:moveTo>
                  <a:cubicBezTo>
                    <a:pt x="349" y="49"/>
                    <a:pt x="303" y="0"/>
                    <a:pt x="248" y="0"/>
                  </a:cubicBezTo>
                  <a:cubicBezTo>
                    <a:pt x="212" y="0"/>
                    <a:pt x="181" y="18"/>
                    <a:pt x="160" y="50"/>
                  </a:cubicBezTo>
                  <a:cubicBezTo>
                    <a:pt x="153" y="47"/>
                    <a:pt x="145" y="46"/>
                    <a:pt x="137" y="46"/>
                  </a:cubicBezTo>
                  <a:cubicBezTo>
                    <a:pt x="101" y="46"/>
                    <a:pt x="73" y="72"/>
                    <a:pt x="71" y="107"/>
                  </a:cubicBezTo>
                  <a:cubicBezTo>
                    <a:pt x="32" y="110"/>
                    <a:pt x="0" y="145"/>
                    <a:pt x="0" y="186"/>
                  </a:cubicBezTo>
                  <a:cubicBezTo>
                    <a:pt x="0" y="231"/>
                    <a:pt x="34" y="265"/>
                    <a:pt x="76" y="265"/>
                  </a:cubicBezTo>
                  <a:cubicBezTo>
                    <a:pt x="162" y="265"/>
                    <a:pt x="162" y="265"/>
                    <a:pt x="162" y="265"/>
                  </a:cubicBezTo>
                  <a:cubicBezTo>
                    <a:pt x="162" y="296"/>
                    <a:pt x="162" y="296"/>
                    <a:pt x="162" y="296"/>
                  </a:cubicBezTo>
                  <a:cubicBezTo>
                    <a:pt x="127" y="296"/>
                    <a:pt x="127" y="296"/>
                    <a:pt x="127" y="296"/>
                  </a:cubicBezTo>
                  <a:cubicBezTo>
                    <a:pt x="115" y="296"/>
                    <a:pt x="110" y="302"/>
                    <a:pt x="108" y="306"/>
                  </a:cubicBezTo>
                  <a:cubicBezTo>
                    <a:pt x="105" y="312"/>
                    <a:pt x="106" y="321"/>
                    <a:pt x="111" y="327"/>
                  </a:cubicBezTo>
                  <a:cubicBezTo>
                    <a:pt x="186" y="424"/>
                    <a:pt x="186" y="424"/>
                    <a:pt x="186" y="424"/>
                  </a:cubicBezTo>
                  <a:cubicBezTo>
                    <a:pt x="191" y="430"/>
                    <a:pt x="199" y="433"/>
                    <a:pt x="207" y="433"/>
                  </a:cubicBezTo>
                  <a:cubicBezTo>
                    <a:pt x="216" y="433"/>
                    <a:pt x="223" y="430"/>
                    <a:pt x="228" y="424"/>
                  </a:cubicBezTo>
                  <a:cubicBezTo>
                    <a:pt x="304" y="327"/>
                    <a:pt x="304" y="327"/>
                    <a:pt x="304" y="327"/>
                  </a:cubicBezTo>
                  <a:cubicBezTo>
                    <a:pt x="309" y="321"/>
                    <a:pt x="310" y="313"/>
                    <a:pt x="307" y="306"/>
                  </a:cubicBezTo>
                  <a:cubicBezTo>
                    <a:pt x="305" y="302"/>
                    <a:pt x="300" y="296"/>
                    <a:pt x="288" y="296"/>
                  </a:cubicBezTo>
                  <a:cubicBezTo>
                    <a:pt x="253" y="296"/>
                    <a:pt x="253" y="296"/>
                    <a:pt x="253" y="296"/>
                  </a:cubicBezTo>
                  <a:cubicBezTo>
                    <a:pt x="253" y="265"/>
                    <a:pt x="253" y="265"/>
                    <a:pt x="253" y="265"/>
                  </a:cubicBezTo>
                  <a:cubicBezTo>
                    <a:pt x="344" y="265"/>
                    <a:pt x="344" y="265"/>
                    <a:pt x="344" y="265"/>
                  </a:cubicBezTo>
                  <a:cubicBezTo>
                    <a:pt x="383" y="264"/>
                    <a:pt x="415" y="228"/>
                    <a:pt x="415" y="186"/>
                  </a:cubicBezTo>
                  <a:cubicBezTo>
                    <a:pt x="415" y="147"/>
                    <a:pt x="389" y="115"/>
                    <a:pt x="352" y="109"/>
                  </a:cubicBezTo>
                  <a:close/>
                  <a:moveTo>
                    <a:pt x="343" y="257"/>
                  </a:moveTo>
                  <a:cubicBezTo>
                    <a:pt x="249" y="257"/>
                    <a:pt x="249" y="257"/>
                    <a:pt x="249" y="257"/>
                  </a:cubicBezTo>
                  <a:cubicBezTo>
                    <a:pt x="246" y="257"/>
                    <a:pt x="245" y="259"/>
                    <a:pt x="245" y="261"/>
                  </a:cubicBezTo>
                  <a:cubicBezTo>
                    <a:pt x="245" y="300"/>
                    <a:pt x="245" y="300"/>
                    <a:pt x="245" y="300"/>
                  </a:cubicBezTo>
                  <a:cubicBezTo>
                    <a:pt x="245" y="302"/>
                    <a:pt x="246" y="304"/>
                    <a:pt x="249" y="304"/>
                  </a:cubicBezTo>
                  <a:cubicBezTo>
                    <a:pt x="288" y="304"/>
                    <a:pt x="288" y="304"/>
                    <a:pt x="288" y="304"/>
                  </a:cubicBezTo>
                  <a:cubicBezTo>
                    <a:pt x="294" y="304"/>
                    <a:pt x="298" y="306"/>
                    <a:pt x="300" y="310"/>
                  </a:cubicBezTo>
                  <a:cubicBezTo>
                    <a:pt x="301" y="313"/>
                    <a:pt x="301" y="319"/>
                    <a:pt x="298" y="322"/>
                  </a:cubicBezTo>
                  <a:cubicBezTo>
                    <a:pt x="221" y="419"/>
                    <a:pt x="221" y="419"/>
                    <a:pt x="221" y="419"/>
                  </a:cubicBezTo>
                  <a:cubicBezTo>
                    <a:pt x="218" y="423"/>
                    <a:pt x="213" y="425"/>
                    <a:pt x="207" y="425"/>
                  </a:cubicBezTo>
                  <a:cubicBezTo>
                    <a:pt x="201" y="425"/>
                    <a:pt x="196" y="423"/>
                    <a:pt x="193" y="419"/>
                  </a:cubicBezTo>
                  <a:cubicBezTo>
                    <a:pt x="118" y="323"/>
                    <a:pt x="118" y="323"/>
                    <a:pt x="118" y="323"/>
                  </a:cubicBezTo>
                  <a:cubicBezTo>
                    <a:pt x="114" y="318"/>
                    <a:pt x="113" y="313"/>
                    <a:pt x="115" y="309"/>
                  </a:cubicBezTo>
                  <a:cubicBezTo>
                    <a:pt x="117" y="305"/>
                    <a:pt x="123" y="304"/>
                    <a:pt x="127" y="304"/>
                  </a:cubicBezTo>
                  <a:cubicBezTo>
                    <a:pt x="166" y="304"/>
                    <a:pt x="166" y="304"/>
                    <a:pt x="166" y="304"/>
                  </a:cubicBezTo>
                  <a:cubicBezTo>
                    <a:pt x="168" y="304"/>
                    <a:pt x="170" y="302"/>
                    <a:pt x="170" y="300"/>
                  </a:cubicBezTo>
                  <a:cubicBezTo>
                    <a:pt x="170" y="261"/>
                    <a:pt x="170" y="261"/>
                    <a:pt x="170" y="261"/>
                  </a:cubicBezTo>
                  <a:cubicBezTo>
                    <a:pt x="170" y="259"/>
                    <a:pt x="168" y="257"/>
                    <a:pt x="166" y="257"/>
                  </a:cubicBezTo>
                  <a:cubicBezTo>
                    <a:pt x="76" y="257"/>
                    <a:pt x="76" y="257"/>
                    <a:pt x="76" y="257"/>
                  </a:cubicBezTo>
                  <a:cubicBezTo>
                    <a:pt x="38" y="257"/>
                    <a:pt x="8" y="226"/>
                    <a:pt x="8" y="186"/>
                  </a:cubicBezTo>
                  <a:cubicBezTo>
                    <a:pt x="8" y="148"/>
                    <a:pt x="38" y="116"/>
                    <a:pt x="75" y="114"/>
                  </a:cubicBezTo>
                  <a:cubicBezTo>
                    <a:pt x="77" y="114"/>
                    <a:pt x="79" y="112"/>
                    <a:pt x="79" y="110"/>
                  </a:cubicBezTo>
                  <a:cubicBezTo>
                    <a:pt x="79" y="79"/>
                    <a:pt x="104" y="54"/>
                    <a:pt x="137" y="54"/>
                  </a:cubicBezTo>
                  <a:cubicBezTo>
                    <a:pt x="145" y="54"/>
                    <a:pt x="153" y="55"/>
                    <a:pt x="161" y="59"/>
                  </a:cubicBezTo>
                  <a:cubicBezTo>
                    <a:pt x="162" y="59"/>
                    <a:pt x="164" y="59"/>
                    <a:pt x="166" y="57"/>
                  </a:cubicBezTo>
                  <a:cubicBezTo>
                    <a:pt x="184" y="26"/>
                    <a:pt x="214" y="9"/>
                    <a:pt x="248" y="9"/>
                  </a:cubicBezTo>
                  <a:cubicBezTo>
                    <a:pt x="299" y="9"/>
                    <a:pt x="343" y="55"/>
                    <a:pt x="344" y="112"/>
                  </a:cubicBezTo>
                  <a:cubicBezTo>
                    <a:pt x="345" y="114"/>
                    <a:pt x="346" y="116"/>
                    <a:pt x="348" y="116"/>
                  </a:cubicBezTo>
                  <a:cubicBezTo>
                    <a:pt x="382" y="121"/>
                    <a:pt x="407" y="150"/>
                    <a:pt x="407" y="186"/>
                  </a:cubicBezTo>
                  <a:cubicBezTo>
                    <a:pt x="407" y="224"/>
                    <a:pt x="378" y="256"/>
                    <a:pt x="343" y="25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6" name="Group 105"/>
          <p:cNvGrpSpPr/>
          <p:nvPr/>
        </p:nvGrpSpPr>
        <p:grpSpPr>
          <a:xfrm>
            <a:off x="4807929" y="3812587"/>
            <a:ext cx="685800" cy="695746"/>
            <a:chOff x="4736477" y="4619663"/>
            <a:chExt cx="1097280" cy="1097280"/>
          </a:xfrm>
        </p:grpSpPr>
        <p:sp>
          <p:nvSpPr>
            <p:cNvPr id="107" name="Oval 79"/>
            <p:cNvSpPr>
              <a:spLocks noChangeArrowheads="1"/>
            </p:cNvSpPr>
            <p:nvPr/>
          </p:nvSpPr>
          <p:spPr bwMode="auto">
            <a:xfrm>
              <a:off x="4736477"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53"/>
            <p:cNvSpPr>
              <a:spLocks noEditPoints="1"/>
            </p:cNvSpPr>
            <p:nvPr/>
          </p:nvSpPr>
          <p:spPr bwMode="auto">
            <a:xfrm>
              <a:off x="4960704" y="4854624"/>
              <a:ext cx="648826" cy="534328"/>
            </a:xfrm>
            <a:custGeom>
              <a:avLst/>
              <a:gdLst>
                <a:gd name="T0" fmla="*/ 0 w 629"/>
                <a:gd name="T1" fmla="*/ 517 h 517"/>
                <a:gd name="T2" fmla="*/ 315 w 629"/>
                <a:gd name="T3" fmla="*/ 0 h 517"/>
                <a:gd name="T4" fmla="*/ 629 w 629"/>
                <a:gd name="T5" fmla="*/ 517 h 517"/>
                <a:gd name="T6" fmla="*/ 0 w 629"/>
                <a:gd name="T7" fmla="*/ 517 h 517"/>
                <a:gd name="T8" fmla="*/ 315 w 629"/>
                <a:gd name="T9" fmla="*/ 408 h 517"/>
                <a:gd name="T10" fmla="*/ 290 w 629"/>
                <a:gd name="T11" fmla="*/ 433 h 517"/>
                <a:gd name="T12" fmla="*/ 315 w 629"/>
                <a:gd name="T13" fmla="*/ 457 h 517"/>
                <a:gd name="T14" fmla="*/ 339 w 629"/>
                <a:gd name="T15" fmla="*/ 433 h 517"/>
                <a:gd name="T16" fmla="*/ 315 w 629"/>
                <a:gd name="T17" fmla="*/ 408 h 517"/>
                <a:gd name="T18" fmla="*/ 290 w 629"/>
                <a:gd name="T19" fmla="*/ 367 h 517"/>
                <a:gd name="T20" fmla="*/ 315 w 629"/>
                <a:gd name="T21" fmla="*/ 391 h 517"/>
                <a:gd name="T22" fmla="*/ 339 w 629"/>
                <a:gd name="T23" fmla="*/ 367 h 517"/>
                <a:gd name="T24" fmla="*/ 339 w 629"/>
                <a:gd name="T25" fmla="*/ 200 h 517"/>
                <a:gd name="T26" fmla="*/ 315 w 629"/>
                <a:gd name="T27" fmla="*/ 176 h 517"/>
                <a:gd name="T28" fmla="*/ 290 w 629"/>
                <a:gd name="T29" fmla="*/ 200 h 517"/>
                <a:gd name="T30" fmla="*/ 290 w 629"/>
                <a:gd name="T31" fmla="*/ 36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9" h="517">
                  <a:moveTo>
                    <a:pt x="0" y="517"/>
                  </a:moveTo>
                  <a:cubicBezTo>
                    <a:pt x="315" y="0"/>
                    <a:pt x="315" y="0"/>
                    <a:pt x="315" y="0"/>
                  </a:cubicBezTo>
                  <a:cubicBezTo>
                    <a:pt x="629" y="517"/>
                    <a:pt x="629" y="517"/>
                    <a:pt x="629" y="517"/>
                  </a:cubicBezTo>
                  <a:lnTo>
                    <a:pt x="0" y="517"/>
                  </a:lnTo>
                  <a:close/>
                  <a:moveTo>
                    <a:pt x="315" y="408"/>
                  </a:moveTo>
                  <a:cubicBezTo>
                    <a:pt x="301" y="408"/>
                    <a:pt x="290" y="419"/>
                    <a:pt x="290" y="433"/>
                  </a:cubicBezTo>
                  <a:cubicBezTo>
                    <a:pt x="290" y="446"/>
                    <a:pt x="301" y="457"/>
                    <a:pt x="315" y="457"/>
                  </a:cubicBezTo>
                  <a:cubicBezTo>
                    <a:pt x="328" y="457"/>
                    <a:pt x="339" y="446"/>
                    <a:pt x="339" y="433"/>
                  </a:cubicBezTo>
                  <a:cubicBezTo>
                    <a:pt x="339" y="419"/>
                    <a:pt x="328" y="408"/>
                    <a:pt x="315" y="408"/>
                  </a:cubicBezTo>
                  <a:close/>
                  <a:moveTo>
                    <a:pt x="290" y="367"/>
                  </a:moveTo>
                  <a:cubicBezTo>
                    <a:pt x="290" y="380"/>
                    <a:pt x="301" y="391"/>
                    <a:pt x="315" y="391"/>
                  </a:cubicBezTo>
                  <a:cubicBezTo>
                    <a:pt x="328" y="391"/>
                    <a:pt x="339" y="380"/>
                    <a:pt x="339" y="367"/>
                  </a:cubicBezTo>
                  <a:cubicBezTo>
                    <a:pt x="339" y="200"/>
                    <a:pt x="339" y="200"/>
                    <a:pt x="339" y="200"/>
                  </a:cubicBezTo>
                  <a:cubicBezTo>
                    <a:pt x="339" y="187"/>
                    <a:pt x="328" y="176"/>
                    <a:pt x="315" y="176"/>
                  </a:cubicBezTo>
                  <a:cubicBezTo>
                    <a:pt x="301" y="176"/>
                    <a:pt x="290" y="187"/>
                    <a:pt x="290" y="200"/>
                  </a:cubicBezTo>
                  <a:lnTo>
                    <a:pt x="290" y="367"/>
                  </a:lnTo>
                  <a:close/>
                </a:path>
              </a:pathLst>
            </a:custGeom>
            <a:no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9" name="Group 108"/>
          <p:cNvGrpSpPr/>
          <p:nvPr/>
        </p:nvGrpSpPr>
        <p:grpSpPr>
          <a:xfrm>
            <a:off x="6927149" y="1541952"/>
            <a:ext cx="747820" cy="733805"/>
            <a:chOff x="8183793" y="4619663"/>
            <a:chExt cx="1097280" cy="1097280"/>
          </a:xfrm>
        </p:grpSpPr>
        <p:sp>
          <p:nvSpPr>
            <p:cNvPr id="110" name="Oval 77"/>
            <p:cNvSpPr>
              <a:spLocks noChangeArrowheads="1"/>
            </p:cNvSpPr>
            <p:nvPr/>
          </p:nvSpPr>
          <p:spPr bwMode="auto">
            <a:xfrm>
              <a:off x="8183793"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50"/>
            <p:cNvSpPr>
              <a:spLocks noEditPoints="1"/>
            </p:cNvSpPr>
            <p:nvPr/>
          </p:nvSpPr>
          <p:spPr bwMode="auto">
            <a:xfrm>
              <a:off x="8472425" y="4870129"/>
              <a:ext cx="521208" cy="525979"/>
            </a:xfrm>
            <a:custGeom>
              <a:avLst/>
              <a:gdLst>
                <a:gd name="T0" fmla="*/ 104 w 505"/>
                <a:gd name="T1" fmla="*/ 461 h 510"/>
                <a:gd name="T2" fmla="*/ 207 w 505"/>
                <a:gd name="T3" fmla="*/ 151 h 510"/>
                <a:gd name="T4" fmla="*/ 120 w 505"/>
                <a:gd name="T5" fmla="*/ 167 h 510"/>
                <a:gd name="T6" fmla="*/ 450 w 505"/>
                <a:gd name="T7" fmla="*/ 167 h 510"/>
                <a:gd name="T8" fmla="*/ 423 w 505"/>
                <a:gd name="T9" fmla="*/ 151 h 510"/>
                <a:gd name="T10" fmla="*/ 466 w 505"/>
                <a:gd name="T11" fmla="*/ 461 h 510"/>
                <a:gd name="T12" fmla="*/ 505 w 505"/>
                <a:gd name="T13" fmla="*/ 156 h 510"/>
                <a:gd name="T14" fmla="*/ 459 w 505"/>
                <a:gd name="T15" fmla="*/ 126 h 510"/>
                <a:gd name="T16" fmla="*/ 459 w 505"/>
                <a:gd name="T17" fmla="*/ 494 h 510"/>
                <a:gd name="T18" fmla="*/ 17 w 505"/>
                <a:gd name="T19" fmla="*/ 156 h 510"/>
                <a:gd name="T20" fmla="*/ 256 w 505"/>
                <a:gd name="T21" fmla="*/ 118 h 510"/>
                <a:gd name="T22" fmla="*/ 1 w 505"/>
                <a:gd name="T23" fmla="*/ 156 h 510"/>
                <a:gd name="T24" fmla="*/ 459 w 505"/>
                <a:gd name="T25" fmla="*/ 510 h 510"/>
                <a:gd name="T26" fmla="*/ 80 w 505"/>
                <a:gd name="T27" fmla="*/ 181 h 510"/>
                <a:gd name="T28" fmla="*/ 0 w 505"/>
                <a:gd name="T29" fmla="*/ 181 h 510"/>
                <a:gd name="T30" fmla="*/ 72 w 505"/>
                <a:gd name="T31" fmla="*/ 447 h 510"/>
                <a:gd name="T32" fmla="*/ 64 w 505"/>
                <a:gd name="T33" fmla="*/ 189 h 510"/>
                <a:gd name="T34" fmla="*/ 16 w 505"/>
                <a:gd name="T35" fmla="*/ 189 h 510"/>
                <a:gd name="T36" fmla="*/ 8 w 505"/>
                <a:gd name="T37" fmla="*/ 257 h 510"/>
                <a:gd name="T38" fmla="*/ 72 w 505"/>
                <a:gd name="T39" fmla="*/ 273 h 510"/>
                <a:gd name="T40" fmla="*/ 72 w 505"/>
                <a:gd name="T41" fmla="*/ 340 h 510"/>
                <a:gd name="T42" fmla="*/ 8 w 505"/>
                <a:gd name="T43" fmla="*/ 356 h 510"/>
                <a:gd name="T44" fmla="*/ 80 w 505"/>
                <a:gd name="T45" fmla="*/ 353 h 510"/>
                <a:gd name="T46" fmla="*/ 0 w 505"/>
                <a:gd name="T47" fmla="*/ 353 h 510"/>
                <a:gd name="T48" fmla="*/ 80 w 505"/>
                <a:gd name="T49" fmla="*/ 353 h 510"/>
                <a:gd name="T50" fmla="*/ 473 w 505"/>
                <a:gd name="T51" fmla="*/ 42 h 510"/>
                <a:gd name="T52" fmla="*/ 401 w 505"/>
                <a:gd name="T53" fmla="*/ 12 h 510"/>
                <a:gd name="T54" fmla="*/ 206 w 505"/>
                <a:gd name="T55" fmla="*/ 218 h 510"/>
                <a:gd name="T56" fmla="*/ 266 w 505"/>
                <a:gd name="T57" fmla="*/ 267 h 510"/>
                <a:gd name="T58" fmla="*/ 449 w 505"/>
                <a:gd name="T59" fmla="*/ 24 h 510"/>
                <a:gd name="T60" fmla="*/ 260 w 505"/>
                <a:gd name="T61" fmla="*/ 250 h 510"/>
                <a:gd name="T62" fmla="*/ 399 w 505"/>
                <a:gd name="T63" fmla="*/ 134 h 510"/>
                <a:gd name="T64" fmla="*/ 339 w 505"/>
                <a:gd name="T65" fmla="*/ 74 h 510"/>
                <a:gd name="T66" fmla="*/ 393 w 505"/>
                <a:gd name="T67" fmla="*/ 136 h 510"/>
                <a:gd name="T68" fmla="*/ 452 w 505"/>
                <a:gd name="T69" fmla="*/ 69 h 510"/>
                <a:gd name="T70" fmla="*/ 392 w 505"/>
                <a:gd name="T71" fmla="*/ 32 h 510"/>
                <a:gd name="T72" fmla="*/ 452 w 505"/>
                <a:gd name="T73" fmla="*/ 81 h 510"/>
                <a:gd name="T74" fmla="*/ 268 w 505"/>
                <a:gd name="T75" fmla="*/ 259 h 510"/>
                <a:gd name="T76" fmla="*/ 219 w 505"/>
                <a:gd name="T77" fmla="*/ 215 h 510"/>
                <a:gd name="T78" fmla="*/ 188 w 505"/>
                <a:gd name="T79" fmla="*/ 275 h 510"/>
                <a:gd name="T80" fmla="*/ 198 w 505"/>
                <a:gd name="T81" fmla="*/ 285 h 510"/>
                <a:gd name="T82" fmla="*/ 201 w 505"/>
                <a:gd name="T83" fmla="*/ 271 h 510"/>
                <a:gd name="T84" fmla="*/ 174 w 505"/>
                <a:gd name="T85" fmla="*/ 299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5" h="510">
                  <a:moveTo>
                    <a:pt x="458" y="469"/>
                  </a:moveTo>
                  <a:cubicBezTo>
                    <a:pt x="112" y="469"/>
                    <a:pt x="112" y="469"/>
                    <a:pt x="112" y="469"/>
                  </a:cubicBezTo>
                  <a:cubicBezTo>
                    <a:pt x="108" y="469"/>
                    <a:pt x="104" y="465"/>
                    <a:pt x="104" y="461"/>
                  </a:cubicBezTo>
                  <a:cubicBezTo>
                    <a:pt x="104" y="159"/>
                    <a:pt x="104" y="159"/>
                    <a:pt x="104" y="159"/>
                  </a:cubicBezTo>
                  <a:cubicBezTo>
                    <a:pt x="104" y="155"/>
                    <a:pt x="108" y="151"/>
                    <a:pt x="112" y="151"/>
                  </a:cubicBezTo>
                  <a:cubicBezTo>
                    <a:pt x="207" y="151"/>
                    <a:pt x="207" y="151"/>
                    <a:pt x="207" y="151"/>
                  </a:cubicBezTo>
                  <a:cubicBezTo>
                    <a:pt x="212" y="151"/>
                    <a:pt x="215" y="155"/>
                    <a:pt x="215" y="159"/>
                  </a:cubicBezTo>
                  <a:cubicBezTo>
                    <a:pt x="215" y="164"/>
                    <a:pt x="212" y="167"/>
                    <a:pt x="207" y="167"/>
                  </a:cubicBezTo>
                  <a:cubicBezTo>
                    <a:pt x="120" y="167"/>
                    <a:pt x="120" y="167"/>
                    <a:pt x="120" y="167"/>
                  </a:cubicBezTo>
                  <a:cubicBezTo>
                    <a:pt x="120" y="453"/>
                    <a:pt x="120" y="453"/>
                    <a:pt x="120" y="453"/>
                  </a:cubicBezTo>
                  <a:cubicBezTo>
                    <a:pt x="450" y="453"/>
                    <a:pt x="450" y="453"/>
                    <a:pt x="450" y="453"/>
                  </a:cubicBezTo>
                  <a:cubicBezTo>
                    <a:pt x="450" y="167"/>
                    <a:pt x="450" y="167"/>
                    <a:pt x="450" y="167"/>
                  </a:cubicBezTo>
                  <a:cubicBezTo>
                    <a:pt x="423" y="167"/>
                    <a:pt x="423" y="167"/>
                    <a:pt x="423" y="167"/>
                  </a:cubicBezTo>
                  <a:cubicBezTo>
                    <a:pt x="418" y="167"/>
                    <a:pt x="415" y="164"/>
                    <a:pt x="415" y="159"/>
                  </a:cubicBezTo>
                  <a:cubicBezTo>
                    <a:pt x="415" y="155"/>
                    <a:pt x="418" y="151"/>
                    <a:pt x="423" y="151"/>
                  </a:cubicBezTo>
                  <a:cubicBezTo>
                    <a:pt x="458" y="151"/>
                    <a:pt x="458" y="151"/>
                    <a:pt x="458" y="151"/>
                  </a:cubicBezTo>
                  <a:cubicBezTo>
                    <a:pt x="462" y="151"/>
                    <a:pt x="466" y="155"/>
                    <a:pt x="466" y="159"/>
                  </a:cubicBezTo>
                  <a:cubicBezTo>
                    <a:pt x="466" y="461"/>
                    <a:pt x="466" y="461"/>
                    <a:pt x="466" y="461"/>
                  </a:cubicBezTo>
                  <a:cubicBezTo>
                    <a:pt x="466" y="465"/>
                    <a:pt x="462" y="469"/>
                    <a:pt x="458" y="469"/>
                  </a:cubicBezTo>
                  <a:close/>
                  <a:moveTo>
                    <a:pt x="505" y="464"/>
                  </a:moveTo>
                  <a:cubicBezTo>
                    <a:pt x="505" y="156"/>
                    <a:pt x="505" y="156"/>
                    <a:pt x="505" y="156"/>
                  </a:cubicBezTo>
                  <a:cubicBezTo>
                    <a:pt x="505" y="130"/>
                    <a:pt x="484" y="110"/>
                    <a:pt x="459" y="110"/>
                  </a:cubicBezTo>
                  <a:cubicBezTo>
                    <a:pt x="454" y="110"/>
                    <a:pt x="451" y="113"/>
                    <a:pt x="451" y="118"/>
                  </a:cubicBezTo>
                  <a:cubicBezTo>
                    <a:pt x="451" y="122"/>
                    <a:pt x="454" y="126"/>
                    <a:pt x="459" y="126"/>
                  </a:cubicBezTo>
                  <a:cubicBezTo>
                    <a:pt x="475" y="126"/>
                    <a:pt x="489" y="139"/>
                    <a:pt x="489" y="156"/>
                  </a:cubicBezTo>
                  <a:cubicBezTo>
                    <a:pt x="489" y="464"/>
                    <a:pt x="489" y="464"/>
                    <a:pt x="489" y="464"/>
                  </a:cubicBezTo>
                  <a:cubicBezTo>
                    <a:pt x="489" y="481"/>
                    <a:pt x="475" y="494"/>
                    <a:pt x="459" y="494"/>
                  </a:cubicBezTo>
                  <a:cubicBezTo>
                    <a:pt x="47" y="494"/>
                    <a:pt x="47" y="494"/>
                    <a:pt x="47" y="494"/>
                  </a:cubicBezTo>
                  <a:cubicBezTo>
                    <a:pt x="31" y="494"/>
                    <a:pt x="17" y="481"/>
                    <a:pt x="17" y="464"/>
                  </a:cubicBezTo>
                  <a:cubicBezTo>
                    <a:pt x="17" y="156"/>
                    <a:pt x="17" y="156"/>
                    <a:pt x="17" y="156"/>
                  </a:cubicBezTo>
                  <a:cubicBezTo>
                    <a:pt x="17" y="139"/>
                    <a:pt x="31" y="126"/>
                    <a:pt x="47" y="126"/>
                  </a:cubicBezTo>
                  <a:cubicBezTo>
                    <a:pt x="248" y="126"/>
                    <a:pt x="248" y="126"/>
                    <a:pt x="248" y="126"/>
                  </a:cubicBezTo>
                  <a:cubicBezTo>
                    <a:pt x="253" y="126"/>
                    <a:pt x="256" y="122"/>
                    <a:pt x="256" y="118"/>
                  </a:cubicBezTo>
                  <a:cubicBezTo>
                    <a:pt x="256" y="113"/>
                    <a:pt x="253" y="110"/>
                    <a:pt x="248" y="110"/>
                  </a:cubicBezTo>
                  <a:cubicBezTo>
                    <a:pt x="47" y="110"/>
                    <a:pt x="47" y="110"/>
                    <a:pt x="47" y="110"/>
                  </a:cubicBezTo>
                  <a:cubicBezTo>
                    <a:pt x="22" y="110"/>
                    <a:pt x="1" y="130"/>
                    <a:pt x="1" y="156"/>
                  </a:cubicBezTo>
                  <a:cubicBezTo>
                    <a:pt x="1" y="464"/>
                    <a:pt x="1" y="464"/>
                    <a:pt x="1" y="464"/>
                  </a:cubicBezTo>
                  <a:cubicBezTo>
                    <a:pt x="1" y="490"/>
                    <a:pt x="22" y="510"/>
                    <a:pt x="47" y="510"/>
                  </a:cubicBezTo>
                  <a:cubicBezTo>
                    <a:pt x="459" y="510"/>
                    <a:pt x="459" y="510"/>
                    <a:pt x="459" y="510"/>
                  </a:cubicBezTo>
                  <a:cubicBezTo>
                    <a:pt x="484" y="510"/>
                    <a:pt x="505" y="490"/>
                    <a:pt x="505" y="464"/>
                  </a:cubicBezTo>
                  <a:close/>
                  <a:moveTo>
                    <a:pt x="80" y="439"/>
                  </a:moveTo>
                  <a:cubicBezTo>
                    <a:pt x="80" y="181"/>
                    <a:pt x="80" y="181"/>
                    <a:pt x="80" y="181"/>
                  </a:cubicBezTo>
                  <a:cubicBezTo>
                    <a:pt x="80" y="177"/>
                    <a:pt x="76" y="173"/>
                    <a:pt x="72" y="173"/>
                  </a:cubicBezTo>
                  <a:cubicBezTo>
                    <a:pt x="8" y="173"/>
                    <a:pt x="8" y="173"/>
                    <a:pt x="8" y="173"/>
                  </a:cubicBezTo>
                  <a:cubicBezTo>
                    <a:pt x="4" y="173"/>
                    <a:pt x="0" y="177"/>
                    <a:pt x="0" y="181"/>
                  </a:cubicBezTo>
                  <a:cubicBezTo>
                    <a:pt x="0" y="439"/>
                    <a:pt x="0" y="439"/>
                    <a:pt x="0" y="439"/>
                  </a:cubicBezTo>
                  <a:cubicBezTo>
                    <a:pt x="0" y="443"/>
                    <a:pt x="4" y="447"/>
                    <a:pt x="8" y="447"/>
                  </a:cubicBezTo>
                  <a:cubicBezTo>
                    <a:pt x="72" y="447"/>
                    <a:pt x="72" y="447"/>
                    <a:pt x="72" y="447"/>
                  </a:cubicBezTo>
                  <a:cubicBezTo>
                    <a:pt x="76" y="447"/>
                    <a:pt x="80" y="443"/>
                    <a:pt x="80" y="439"/>
                  </a:cubicBezTo>
                  <a:close/>
                  <a:moveTo>
                    <a:pt x="16" y="189"/>
                  </a:moveTo>
                  <a:cubicBezTo>
                    <a:pt x="64" y="189"/>
                    <a:pt x="64" y="189"/>
                    <a:pt x="64" y="189"/>
                  </a:cubicBezTo>
                  <a:cubicBezTo>
                    <a:pt x="64" y="431"/>
                    <a:pt x="64" y="431"/>
                    <a:pt x="64" y="431"/>
                  </a:cubicBezTo>
                  <a:cubicBezTo>
                    <a:pt x="16" y="431"/>
                    <a:pt x="16" y="431"/>
                    <a:pt x="16" y="431"/>
                  </a:cubicBezTo>
                  <a:lnTo>
                    <a:pt x="16" y="189"/>
                  </a:lnTo>
                  <a:close/>
                  <a:moveTo>
                    <a:pt x="80" y="265"/>
                  </a:moveTo>
                  <a:cubicBezTo>
                    <a:pt x="80" y="261"/>
                    <a:pt x="76" y="257"/>
                    <a:pt x="72" y="257"/>
                  </a:cubicBezTo>
                  <a:cubicBezTo>
                    <a:pt x="8" y="257"/>
                    <a:pt x="8" y="257"/>
                    <a:pt x="8" y="257"/>
                  </a:cubicBezTo>
                  <a:cubicBezTo>
                    <a:pt x="4" y="257"/>
                    <a:pt x="0" y="261"/>
                    <a:pt x="0" y="265"/>
                  </a:cubicBezTo>
                  <a:cubicBezTo>
                    <a:pt x="0" y="270"/>
                    <a:pt x="4" y="273"/>
                    <a:pt x="8" y="273"/>
                  </a:cubicBezTo>
                  <a:cubicBezTo>
                    <a:pt x="72" y="273"/>
                    <a:pt x="72" y="273"/>
                    <a:pt x="72" y="273"/>
                  </a:cubicBezTo>
                  <a:cubicBezTo>
                    <a:pt x="76" y="273"/>
                    <a:pt x="80" y="270"/>
                    <a:pt x="80" y="265"/>
                  </a:cubicBezTo>
                  <a:close/>
                  <a:moveTo>
                    <a:pt x="80" y="348"/>
                  </a:moveTo>
                  <a:cubicBezTo>
                    <a:pt x="80" y="344"/>
                    <a:pt x="76" y="340"/>
                    <a:pt x="72" y="340"/>
                  </a:cubicBezTo>
                  <a:cubicBezTo>
                    <a:pt x="8" y="340"/>
                    <a:pt x="8" y="340"/>
                    <a:pt x="8" y="340"/>
                  </a:cubicBezTo>
                  <a:cubicBezTo>
                    <a:pt x="4" y="340"/>
                    <a:pt x="0" y="344"/>
                    <a:pt x="0" y="348"/>
                  </a:cubicBezTo>
                  <a:cubicBezTo>
                    <a:pt x="0" y="353"/>
                    <a:pt x="4" y="356"/>
                    <a:pt x="8" y="356"/>
                  </a:cubicBezTo>
                  <a:cubicBezTo>
                    <a:pt x="72" y="356"/>
                    <a:pt x="72" y="356"/>
                    <a:pt x="72" y="356"/>
                  </a:cubicBezTo>
                  <a:cubicBezTo>
                    <a:pt x="76" y="356"/>
                    <a:pt x="80" y="353"/>
                    <a:pt x="80" y="348"/>
                  </a:cubicBezTo>
                  <a:close/>
                  <a:moveTo>
                    <a:pt x="80" y="353"/>
                  </a:moveTo>
                  <a:cubicBezTo>
                    <a:pt x="80" y="348"/>
                    <a:pt x="76" y="345"/>
                    <a:pt x="72" y="345"/>
                  </a:cubicBezTo>
                  <a:cubicBezTo>
                    <a:pt x="8" y="345"/>
                    <a:pt x="8" y="345"/>
                    <a:pt x="8" y="345"/>
                  </a:cubicBezTo>
                  <a:cubicBezTo>
                    <a:pt x="4" y="345"/>
                    <a:pt x="0" y="348"/>
                    <a:pt x="0" y="353"/>
                  </a:cubicBezTo>
                  <a:cubicBezTo>
                    <a:pt x="0" y="357"/>
                    <a:pt x="4" y="361"/>
                    <a:pt x="8" y="361"/>
                  </a:cubicBezTo>
                  <a:cubicBezTo>
                    <a:pt x="72" y="361"/>
                    <a:pt x="72" y="361"/>
                    <a:pt x="72" y="361"/>
                  </a:cubicBezTo>
                  <a:cubicBezTo>
                    <a:pt x="76" y="361"/>
                    <a:pt x="80" y="357"/>
                    <a:pt x="80" y="353"/>
                  </a:cubicBezTo>
                  <a:close/>
                  <a:moveTo>
                    <a:pt x="266" y="267"/>
                  </a:moveTo>
                  <a:cubicBezTo>
                    <a:pt x="460" y="72"/>
                    <a:pt x="460" y="72"/>
                    <a:pt x="460" y="72"/>
                  </a:cubicBezTo>
                  <a:cubicBezTo>
                    <a:pt x="468" y="64"/>
                    <a:pt x="473" y="53"/>
                    <a:pt x="473" y="42"/>
                  </a:cubicBezTo>
                  <a:cubicBezTo>
                    <a:pt x="473" y="31"/>
                    <a:pt x="468" y="20"/>
                    <a:pt x="460" y="12"/>
                  </a:cubicBezTo>
                  <a:cubicBezTo>
                    <a:pt x="452" y="4"/>
                    <a:pt x="442" y="0"/>
                    <a:pt x="431" y="0"/>
                  </a:cubicBezTo>
                  <a:cubicBezTo>
                    <a:pt x="419" y="0"/>
                    <a:pt x="409" y="4"/>
                    <a:pt x="401" y="12"/>
                  </a:cubicBezTo>
                  <a:cubicBezTo>
                    <a:pt x="206" y="207"/>
                    <a:pt x="206" y="207"/>
                    <a:pt x="206" y="207"/>
                  </a:cubicBezTo>
                  <a:cubicBezTo>
                    <a:pt x="204" y="209"/>
                    <a:pt x="204" y="211"/>
                    <a:pt x="204" y="213"/>
                  </a:cubicBezTo>
                  <a:cubicBezTo>
                    <a:pt x="204" y="215"/>
                    <a:pt x="204" y="217"/>
                    <a:pt x="206" y="218"/>
                  </a:cubicBezTo>
                  <a:cubicBezTo>
                    <a:pt x="254" y="267"/>
                    <a:pt x="254" y="267"/>
                    <a:pt x="254" y="267"/>
                  </a:cubicBezTo>
                  <a:cubicBezTo>
                    <a:pt x="256" y="268"/>
                    <a:pt x="258" y="269"/>
                    <a:pt x="260" y="269"/>
                  </a:cubicBezTo>
                  <a:cubicBezTo>
                    <a:pt x="262" y="269"/>
                    <a:pt x="264" y="268"/>
                    <a:pt x="266" y="267"/>
                  </a:cubicBezTo>
                  <a:close/>
                  <a:moveTo>
                    <a:pt x="412" y="24"/>
                  </a:moveTo>
                  <a:cubicBezTo>
                    <a:pt x="417" y="19"/>
                    <a:pt x="424" y="16"/>
                    <a:pt x="431" y="16"/>
                  </a:cubicBezTo>
                  <a:cubicBezTo>
                    <a:pt x="438" y="16"/>
                    <a:pt x="444" y="19"/>
                    <a:pt x="449" y="24"/>
                  </a:cubicBezTo>
                  <a:cubicBezTo>
                    <a:pt x="454" y="29"/>
                    <a:pt x="457" y="35"/>
                    <a:pt x="457" y="42"/>
                  </a:cubicBezTo>
                  <a:cubicBezTo>
                    <a:pt x="457" y="49"/>
                    <a:pt x="454" y="56"/>
                    <a:pt x="449" y="61"/>
                  </a:cubicBezTo>
                  <a:cubicBezTo>
                    <a:pt x="260" y="250"/>
                    <a:pt x="260" y="250"/>
                    <a:pt x="260" y="250"/>
                  </a:cubicBezTo>
                  <a:cubicBezTo>
                    <a:pt x="223" y="213"/>
                    <a:pt x="223" y="213"/>
                    <a:pt x="223" y="213"/>
                  </a:cubicBezTo>
                  <a:lnTo>
                    <a:pt x="412" y="24"/>
                  </a:lnTo>
                  <a:close/>
                  <a:moveTo>
                    <a:pt x="399" y="134"/>
                  </a:moveTo>
                  <a:cubicBezTo>
                    <a:pt x="402" y="131"/>
                    <a:pt x="402" y="126"/>
                    <a:pt x="399" y="123"/>
                  </a:cubicBezTo>
                  <a:cubicBezTo>
                    <a:pt x="350" y="74"/>
                    <a:pt x="350" y="74"/>
                    <a:pt x="350" y="74"/>
                  </a:cubicBezTo>
                  <a:cubicBezTo>
                    <a:pt x="347" y="71"/>
                    <a:pt x="342" y="71"/>
                    <a:pt x="339" y="74"/>
                  </a:cubicBezTo>
                  <a:cubicBezTo>
                    <a:pt x="336" y="77"/>
                    <a:pt x="336" y="82"/>
                    <a:pt x="339" y="86"/>
                  </a:cubicBezTo>
                  <a:cubicBezTo>
                    <a:pt x="387" y="134"/>
                    <a:pt x="387" y="134"/>
                    <a:pt x="387" y="134"/>
                  </a:cubicBezTo>
                  <a:cubicBezTo>
                    <a:pt x="389" y="135"/>
                    <a:pt x="391" y="136"/>
                    <a:pt x="393" y="136"/>
                  </a:cubicBezTo>
                  <a:cubicBezTo>
                    <a:pt x="395" y="136"/>
                    <a:pt x="397" y="135"/>
                    <a:pt x="399" y="134"/>
                  </a:cubicBezTo>
                  <a:close/>
                  <a:moveTo>
                    <a:pt x="452" y="81"/>
                  </a:moveTo>
                  <a:cubicBezTo>
                    <a:pt x="455" y="78"/>
                    <a:pt x="455" y="73"/>
                    <a:pt x="452" y="69"/>
                  </a:cubicBezTo>
                  <a:cubicBezTo>
                    <a:pt x="403" y="21"/>
                    <a:pt x="403" y="21"/>
                    <a:pt x="403" y="21"/>
                  </a:cubicBezTo>
                  <a:cubicBezTo>
                    <a:pt x="400" y="18"/>
                    <a:pt x="395" y="18"/>
                    <a:pt x="392" y="21"/>
                  </a:cubicBezTo>
                  <a:cubicBezTo>
                    <a:pt x="389" y="24"/>
                    <a:pt x="389" y="29"/>
                    <a:pt x="392" y="32"/>
                  </a:cubicBezTo>
                  <a:cubicBezTo>
                    <a:pt x="440" y="81"/>
                    <a:pt x="440" y="81"/>
                    <a:pt x="440" y="81"/>
                  </a:cubicBezTo>
                  <a:cubicBezTo>
                    <a:pt x="442" y="82"/>
                    <a:pt x="444" y="83"/>
                    <a:pt x="446" y="83"/>
                  </a:cubicBezTo>
                  <a:cubicBezTo>
                    <a:pt x="448" y="83"/>
                    <a:pt x="450" y="82"/>
                    <a:pt x="452" y="81"/>
                  </a:cubicBezTo>
                  <a:close/>
                  <a:moveTo>
                    <a:pt x="198" y="285"/>
                  </a:moveTo>
                  <a:cubicBezTo>
                    <a:pt x="262" y="269"/>
                    <a:pt x="262" y="269"/>
                    <a:pt x="262" y="269"/>
                  </a:cubicBezTo>
                  <a:cubicBezTo>
                    <a:pt x="266" y="268"/>
                    <a:pt x="269" y="264"/>
                    <a:pt x="268" y="259"/>
                  </a:cubicBezTo>
                  <a:cubicBezTo>
                    <a:pt x="267" y="255"/>
                    <a:pt x="262" y="252"/>
                    <a:pt x="258" y="253"/>
                  </a:cubicBezTo>
                  <a:cubicBezTo>
                    <a:pt x="207" y="266"/>
                    <a:pt x="207" y="266"/>
                    <a:pt x="207" y="266"/>
                  </a:cubicBezTo>
                  <a:cubicBezTo>
                    <a:pt x="219" y="215"/>
                    <a:pt x="219" y="215"/>
                    <a:pt x="219" y="215"/>
                  </a:cubicBezTo>
                  <a:cubicBezTo>
                    <a:pt x="220" y="210"/>
                    <a:pt x="218" y="206"/>
                    <a:pt x="214" y="205"/>
                  </a:cubicBezTo>
                  <a:cubicBezTo>
                    <a:pt x="209" y="204"/>
                    <a:pt x="205" y="207"/>
                    <a:pt x="204" y="211"/>
                  </a:cubicBezTo>
                  <a:cubicBezTo>
                    <a:pt x="188" y="275"/>
                    <a:pt x="188" y="275"/>
                    <a:pt x="188" y="275"/>
                  </a:cubicBezTo>
                  <a:cubicBezTo>
                    <a:pt x="187" y="278"/>
                    <a:pt x="188" y="281"/>
                    <a:pt x="190" y="283"/>
                  </a:cubicBezTo>
                  <a:cubicBezTo>
                    <a:pt x="192" y="284"/>
                    <a:pt x="194" y="285"/>
                    <a:pt x="196" y="285"/>
                  </a:cubicBezTo>
                  <a:cubicBezTo>
                    <a:pt x="196" y="285"/>
                    <a:pt x="197" y="285"/>
                    <a:pt x="198" y="285"/>
                  </a:cubicBezTo>
                  <a:close/>
                  <a:moveTo>
                    <a:pt x="185" y="299"/>
                  </a:moveTo>
                  <a:cubicBezTo>
                    <a:pt x="201" y="283"/>
                    <a:pt x="201" y="283"/>
                    <a:pt x="201" y="283"/>
                  </a:cubicBezTo>
                  <a:cubicBezTo>
                    <a:pt x="205" y="279"/>
                    <a:pt x="205" y="274"/>
                    <a:pt x="201" y="271"/>
                  </a:cubicBezTo>
                  <a:cubicBezTo>
                    <a:pt x="198" y="268"/>
                    <a:pt x="193" y="268"/>
                    <a:pt x="190" y="271"/>
                  </a:cubicBezTo>
                  <a:cubicBezTo>
                    <a:pt x="174" y="288"/>
                    <a:pt x="174" y="288"/>
                    <a:pt x="174" y="288"/>
                  </a:cubicBezTo>
                  <a:cubicBezTo>
                    <a:pt x="171" y="291"/>
                    <a:pt x="171" y="296"/>
                    <a:pt x="174" y="299"/>
                  </a:cubicBezTo>
                  <a:cubicBezTo>
                    <a:pt x="175" y="301"/>
                    <a:pt x="177" y="301"/>
                    <a:pt x="179" y="301"/>
                  </a:cubicBezTo>
                  <a:cubicBezTo>
                    <a:pt x="181" y="301"/>
                    <a:pt x="183" y="301"/>
                    <a:pt x="185" y="29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2" name="Group 111"/>
          <p:cNvGrpSpPr/>
          <p:nvPr/>
        </p:nvGrpSpPr>
        <p:grpSpPr>
          <a:xfrm>
            <a:off x="6927149" y="2643366"/>
            <a:ext cx="815967" cy="767709"/>
            <a:chOff x="9907451" y="3059188"/>
            <a:chExt cx="1097280" cy="1097280"/>
          </a:xfrm>
        </p:grpSpPr>
        <p:sp>
          <p:nvSpPr>
            <p:cNvPr id="113" name="Oval 72"/>
            <p:cNvSpPr>
              <a:spLocks noChangeArrowheads="1"/>
            </p:cNvSpPr>
            <p:nvPr/>
          </p:nvSpPr>
          <p:spPr bwMode="auto">
            <a:xfrm>
              <a:off x="990745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38"/>
            <p:cNvSpPr>
              <a:spLocks noEditPoints="1"/>
            </p:cNvSpPr>
            <p:nvPr/>
          </p:nvSpPr>
          <p:spPr bwMode="auto">
            <a:xfrm>
              <a:off x="10046997" y="3198885"/>
              <a:ext cx="818189" cy="819079"/>
            </a:xfrm>
            <a:custGeom>
              <a:avLst/>
              <a:gdLst>
                <a:gd name="T0" fmla="*/ 417 w 793"/>
                <a:gd name="T1" fmla="*/ 113 h 792"/>
                <a:gd name="T2" fmla="*/ 793 w 793"/>
                <a:gd name="T3" fmla="*/ 396 h 792"/>
                <a:gd name="T4" fmla="*/ 773 w 793"/>
                <a:gd name="T5" fmla="*/ 273 h 792"/>
                <a:gd name="T6" fmla="*/ 425 w 793"/>
                <a:gd name="T7" fmla="*/ 1 h 792"/>
                <a:gd name="T8" fmla="*/ 369 w 793"/>
                <a:gd name="T9" fmla="*/ 1 h 792"/>
                <a:gd name="T10" fmla="*/ 29 w 793"/>
                <a:gd name="T11" fmla="*/ 251 h 792"/>
                <a:gd name="T12" fmla="*/ 2 w 793"/>
                <a:gd name="T13" fmla="*/ 392 h 792"/>
                <a:gd name="T14" fmla="*/ 105 w 793"/>
                <a:gd name="T15" fmla="*/ 662 h 792"/>
                <a:gd name="T16" fmla="*/ 587 w 793"/>
                <a:gd name="T17" fmla="*/ 647 h 792"/>
                <a:gd name="T18" fmla="*/ 695 w 793"/>
                <a:gd name="T19" fmla="*/ 600 h 792"/>
                <a:gd name="T20" fmla="*/ 233 w 793"/>
                <a:gd name="T21" fmla="*/ 714 h 792"/>
                <a:gd name="T22" fmla="*/ 206 w 793"/>
                <a:gd name="T23" fmla="*/ 634 h 792"/>
                <a:gd name="T24" fmla="*/ 23 w 793"/>
                <a:gd name="T25" fmla="*/ 319 h 792"/>
                <a:gd name="T26" fmla="*/ 16 w 793"/>
                <a:gd name="T27" fmla="*/ 403 h 792"/>
                <a:gd name="T28" fmla="*/ 134 w 793"/>
                <a:gd name="T29" fmla="*/ 425 h 792"/>
                <a:gd name="T30" fmla="*/ 35 w 793"/>
                <a:gd name="T31" fmla="*/ 276 h 792"/>
                <a:gd name="T32" fmla="*/ 273 w 793"/>
                <a:gd name="T33" fmla="*/ 195 h 792"/>
                <a:gd name="T34" fmla="*/ 116 w 793"/>
                <a:gd name="T35" fmla="*/ 374 h 792"/>
                <a:gd name="T36" fmla="*/ 254 w 793"/>
                <a:gd name="T37" fmla="*/ 648 h 792"/>
                <a:gd name="T38" fmla="*/ 226 w 793"/>
                <a:gd name="T39" fmla="*/ 55 h 792"/>
                <a:gd name="T40" fmla="*/ 443 w 793"/>
                <a:gd name="T41" fmla="*/ 17 h 792"/>
                <a:gd name="T42" fmla="*/ 335 w 793"/>
                <a:gd name="T43" fmla="*/ 115 h 792"/>
                <a:gd name="T44" fmla="*/ 764 w 793"/>
                <a:gd name="T45" fmla="*/ 289 h 792"/>
                <a:gd name="T46" fmla="*/ 676 w 793"/>
                <a:gd name="T47" fmla="*/ 524 h 792"/>
                <a:gd name="T48" fmla="*/ 547 w 793"/>
                <a:gd name="T49" fmla="*/ 438 h 792"/>
                <a:gd name="T50" fmla="*/ 477 w 793"/>
                <a:gd name="T51" fmla="*/ 266 h 792"/>
                <a:gd name="T52" fmla="*/ 573 w 793"/>
                <a:gd name="T53" fmla="*/ 295 h 792"/>
                <a:gd name="T54" fmla="*/ 671 w 793"/>
                <a:gd name="T55" fmla="*/ 297 h 792"/>
                <a:gd name="T56" fmla="*/ 567 w 793"/>
                <a:gd name="T57" fmla="*/ 202 h 792"/>
                <a:gd name="T58" fmla="*/ 502 w 793"/>
                <a:gd name="T59" fmla="*/ 240 h 792"/>
                <a:gd name="T60" fmla="*/ 526 w 793"/>
                <a:gd name="T61" fmla="*/ 182 h 792"/>
                <a:gd name="T62" fmla="*/ 728 w 793"/>
                <a:gd name="T63" fmla="*/ 389 h 792"/>
                <a:gd name="T64" fmla="*/ 308 w 793"/>
                <a:gd name="T65" fmla="*/ 612 h 792"/>
                <a:gd name="T66" fmla="*/ 266 w 793"/>
                <a:gd name="T67" fmla="*/ 144 h 792"/>
                <a:gd name="T68" fmla="*/ 292 w 793"/>
                <a:gd name="T69" fmla="*/ 130 h 792"/>
                <a:gd name="T70" fmla="*/ 517 w 793"/>
                <a:gd name="T71" fmla="*/ 123 h 792"/>
                <a:gd name="T72" fmla="*/ 426 w 793"/>
                <a:gd name="T73" fmla="*/ 72 h 792"/>
                <a:gd name="T74" fmla="*/ 461 w 793"/>
                <a:gd name="T75" fmla="*/ 259 h 792"/>
                <a:gd name="T76" fmla="*/ 477 w 793"/>
                <a:gd name="T77" fmla="*/ 153 h 792"/>
                <a:gd name="T78" fmla="*/ 404 w 793"/>
                <a:gd name="T79" fmla="*/ 389 h 792"/>
                <a:gd name="T80" fmla="*/ 390 w 793"/>
                <a:gd name="T81" fmla="*/ 273 h 792"/>
                <a:gd name="T82" fmla="*/ 492 w 793"/>
                <a:gd name="T83" fmla="*/ 168 h 792"/>
                <a:gd name="T84" fmla="*/ 460 w 793"/>
                <a:gd name="T85" fmla="*/ 149 h 792"/>
                <a:gd name="T86" fmla="*/ 523 w 793"/>
                <a:gd name="T87" fmla="*/ 168 h 792"/>
                <a:gd name="T88" fmla="*/ 390 w 793"/>
                <a:gd name="T89" fmla="*/ 130 h 792"/>
                <a:gd name="T90" fmla="*/ 206 w 793"/>
                <a:gd name="T91" fmla="*/ 273 h 792"/>
                <a:gd name="T92" fmla="*/ 154 w 793"/>
                <a:gd name="T93" fmla="*/ 333 h 792"/>
                <a:gd name="T94" fmla="*/ 430 w 793"/>
                <a:gd name="T95" fmla="*/ 403 h 792"/>
                <a:gd name="T96" fmla="*/ 404 w 793"/>
                <a:gd name="T97" fmla="*/ 403 h 792"/>
                <a:gd name="T98" fmla="*/ 550 w 793"/>
                <a:gd name="T99" fmla="*/ 244 h 792"/>
                <a:gd name="T100" fmla="*/ 571 w 793"/>
                <a:gd name="T101" fmla="*/ 255 h 792"/>
                <a:gd name="T102" fmla="*/ 596 w 793"/>
                <a:gd name="T103" fmla="*/ 253 h 792"/>
                <a:gd name="T104" fmla="*/ 661 w 793"/>
                <a:gd name="T105" fmla="*/ 287 h 792"/>
                <a:gd name="T106" fmla="*/ 529 w 793"/>
                <a:gd name="T107" fmla="*/ 96 h 792"/>
                <a:gd name="T108" fmla="*/ 404 w 793"/>
                <a:gd name="T109" fmla="*/ 662 h 792"/>
                <a:gd name="T110" fmla="*/ 556 w 793"/>
                <a:gd name="T111" fmla="*/ 570 h 792"/>
                <a:gd name="T112" fmla="*/ 712 w 793"/>
                <a:gd name="T113" fmla="*/ 533 h 792"/>
                <a:gd name="T114" fmla="*/ 697 w 793"/>
                <a:gd name="T115" fmla="*/ 486 h 792"/>
                <a:gd name="T116" fmla="*/ 222 w 793"/>
                <a:gd name="T117" fmla="*/ 723 h 792"/>
                <a:gd name="T118" fmla="*/ 547 w 793"/>
                <a:gd name="T119" fmla="*/ 66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3" h="792">
                  <a:moveTo>
                    <a:pt x="417" y="113"/>
                  </a:moveTo>
                  <a:cubicBezTo>
                    <a:pt x="421" y="123"/>
                    <a:pt x="440" y="126"/>
                    <a:pt x="449" y="126"/>
                  </a:cubicBezTo>
                  <a:cubicBezTo>
                    <a:pt x="449" y="126"/>
                    <a:pt x="449" y="126"/>
                    <a:pt x="449" y="126"/>
                  </a:cubicBezTo>
                  <a:cubicBezTo>
                    <a:pt x="458" y="126"/>
                    <a:pt x="464" y="124"/>
                    <a:pt x="468" y="119"/>
                  </a:cubicBezTo>
                  <a:cubicBezTo>
                    <a:pt x="470" y="116"/>
                    <a:pt x="471" y="112"/>
                    <a:pt x="469" y="108"/>
                  </a:cubicBezTo>
                  <a:cubicBezTo>
                    <a:pt x="466" y="97"/>
                    <a:pt x="458" y="91"/>
                    <a:pt x="446" y="91"/>
                  </a:cubicBezTo>
                  <a:cubicBezTo>
                    <a:pt x="437" y="91"/>
                    <a:pt x="426" y="95"/>
                    <a:pt x="419" y="101"/>
                  </a:cubicBezTo>
                  <a:cubicBezTo>
                    <a:pt x="416" y="105"/>
                    <a:pt x="415" y="109"/>
                    <a:pt x="417" y="113"/>
                  </a:cubicBezTo>
                  <a:close/>
                  <a:moveTo>
                    <a:pt x="446" y="105"/>
                  </a:moveTo>
                  <a:cubicBezTo>
                    <a:pt x="453" y="105"/>
                    <a:pt x="455" y="108"/>
                    <a:pt x="456" y="111"/>
                  </a:cubicBezTo>
                  <a:cubicBezTo>
                    <a:pt x="455" y="112"/>
                    <a:pt x="453" y="112"/>
                    <a:pt x="449" y="112"/>
                  </a:cubicBezTo>
                  <a:cubicBezTo>
                    <a:pt x="449" y="112"/>
                    <a:pt x="449" y="112"/>
                    <a:pt x="449" y="112"/>
                  </a:cubicBezTo>
                  <a:cubicBezTo>
                    <a:pt x="443" y="112"/>
                    <a:pt x="436" y="110"/>
                    <a:pt x="432" y="109"/>
                  </a:cubicBezTo>
                  <a:cubicBezTo>
                    <a:pt x="436" y="107"/>
                    <a:pt x="441" y="105"/>
                    <a:pt x="446" y="105"/>
                  </a:cubicBezTo>
                  <a:close/>
                  <a:moveTo>
                    <a:pt x="771" y="527"/>
                  </a:moveTo>
                  <a:cubicBezTo>
                    <a:pt x="785" y="486"/>
                    <a:pt x="793" y="442"/>
                    <a:pt x="793" y="396"/>
                  </a:cubicBezTo>
                  <a:cubicBezTo>
                    <a:pt x="793" y="371"/>
                    <a:pt x="790" y="346"/>
                    <a:pt x="786" y="321"/>
                  </a:cubicBezTo>
                  <a:cubicBezTo>
                    <a:pt x="786" y="321"/>
                    <a:pt x="786" y="321"/>
                    <a:pt x="786" y="321"/>
                  </a:cubicBezTo>
                  <a:cubicBezTo>
                    <a:pt x="786" y="321"/>
                    <a:pt x="786" y="320"/>
                    <a:pt x="786" y="320"/>
                  </a:cubicBezTo>
                  <a:cubicBezTo>
                    <a:pt x="785" y="315"/>
                    <a:pt x="783" y="310"/>
                    <a:pt x="782" y="305"/>
                  </a:cubicBezTo>
                  <a:cubicBezTo>
                    <a:pt x="782" y="303"/>
                    <a:pt x="782" y="302"/>
                    <a:pt x="781" y="301"/>
                  </a:cubicBezTo>
                  <a:cubicBezTo>
                    <a:pt x="780" y="296"/>
                    <a:pt x="779" y="292"/>
                    <a:pt x="778" y="287"/>
                  </a:cubicBezTo>
                  <a:cubicBezTo>
                    <a:pt x="777" y="285"/>
                    <a:pt x="777" y="283"/>
                    <a:pt x="776" y="281"/>
                  </a:cubicBezTo>
                  <a:cubicBezTo>
                    <a:pt x="775" y="278"/>
                    <a:pt x="774" y="275"/>
                    <a:pt x="773" y="273"/>
                  </a:cubicBezTo>
                  <a:cubicBezTo>
                    <a:pt x="772" y="269"/>
                    <a:pt x="771" y="265"/>
                    <a:pt x="769" y="261"/>
                  </a:cubicBezTo>
                  <a:cubicBezTo>
                    <a:pt x="769" y="260"/>
                    <a:pt x="769" y="259"/>
                    <a:pt x="768" y="258"/>
                  </a:cubicBezTo>
                  <a:cubicBezTo>
                    <a:pt x="742" y="186"/>
                    <a:pt x="694" y="123"/>
                    <a:pt x="631" y="77"/>
                  </a:cubicBezTo>
                  <a:cubicBezTo>
                    <a:pt x="631" y="77"/>
                    <a:pt x="630" y="76"/>
                    <a:pt x="630" y="76"/>
                  </a:cubicBezTo>
                  <a:cubicBezTo>
                    <a:pt x="578" y="38"/>
                    <a:pt x="517" y="13"/>
                    <a:pt x="451" y="4"/>
                  </a:cubicBezTo>
                  <a:cubicBezTo>
                    <a:pt x="451" y="4"/>
                    <a:pt x="451" y="4"/>
                    <a:pt x="451" y="4"/>
                  </a:cubicBezTo>
                  <a:cubicBezTo>
                    <a:pt x="450" y="4"/>
                    <a:pt x="450" y="4"/>
                    <a:pt x="450" y="4"/>
                  </a:cubicBezTo>
                  <a:cubicBezTo>
                    <a:pt x="442" y="3"/>
                    <a:pt x="433" y="2"/>
                    <a:pt x="425" y="1"/>
                  </a:cubicBezTo>
                  <a:cubicBezTo>
                    <a:pt x="424" y="1"/>
                    <a:pt x="423" y="1"/>
                    <a:pt x="423" y="1"/>
                  </a:cubicBezTo>
                  <a:cubicBezTo>
                    <a:pt x="419" y="1"/>
                    <a:pt x="416" y="1"/>
                    <a:pt x="412" y="1"/>
                  </a:cubicBezTo>
                  <a:cubicBezTo>
                    <a:pt x="411" y="1"/>
                    <a:pt x="410" y="1"/>
                    <a:pt x="410" y="1"/>
                  </a:cubicBezTo>
                  <a:cubicBezTo>
                    <a:pt x="405" y="0"/>
                    <a:pt x="401" y="0"/>
                    <a:pt x="397" y="0"/>
                  </a:cubicBezTo>
                  <a:cubicBezTo>
                    <a:pt x="394" y="0"/>
                    <a:pt x="390" y="0"/>
                    <a:pt x="387" y="0"/>
                  </a:cubicBezTo>
                  <a:cubicBezTo>
                    <a:pt x="385" y="1"/>
                    <a:pt x="383" y="1"/>
                    <a:pt x="381" y="1"/>
                  </a:cubicBezTo>
                  <a:cubicBezTo>
                    <a:pt x="380" y="1"/>
                    <a:pt x="378" y="1"/>
                    <a:pt x="376" y="1"/>
                  </a:cubicBezTo>
                  <a:cubicBezTo>
                    <a:pt x="374" y="1"/>
                    <a:pt x="371" y="1"/>
                    <a:pt x="369" y="1"/>
                  </a:cubicBezTo>
                  <a:cubicBezTo>
                    <a:pt x="368" y="1"/>
                    <a:pt x="367" y="1"/>
                    <a:pt x="366" y="2"/>
                  </a:cubicBezTo>
                  <a:cubicBezTo>
                    <a:pt x="363" y="2"/>
                    <a:pt x="360" y="2"/>
                    <a:pt x="357" y="2"/>
                  </a:cubicBezTo>
                  <a:cubicBezTo>
                    <a:pt x="357" y="2"/>
                    <a:pt x="357" y="2"/>
                    <a:pt x="357" y="2"/>
                  </a:cubicBezTo>
                  <a:cubicBezTo>
                    <a:pt x="310" y="7"/>
                    <a:pt x="265" y="20"/>
                    <a:pt x="223" y="41"/>
                  </a:cubicBezTo>
                  <a:cubicBezTo>
                    <a:pt x="223" y="41"/>
                    <a:pt x="222" y="41"/>
                    <a:pt x="222" y="41"/>
                  </a:cubicBezTo>
                  <a:cubicBezTo>
                    <a:pt x="206" y="49"/>
                    <a:pt x="190" y="58"/>
                    <a:pt x="175" y="69"/>
                  </a:cubicBezTo>
                  <a:cubicBezTo>
                    <a:pt x="175" y="69"/>
                    <a:pt x="175" y="69"/>
                    <a:pt x="175" y="69"/>
                  </a:cubicBezTo>
                  <a:cubicBezTo>
                    <a:pt x="109" y="114"/>
                    <a:pt x="58" y="177"/>
                    <a:pt x="29" y="251"/>
                  </a:cubicBezTo>
                  <a:cubicBezTo>
                    <a:pt x="29" y="251"/>
                    <a:pt x="29" y="252"/>
                    <a:pt x="28" y="253"/>
                  </a:cubicBezTo>
                  <a:cubicBezTo>
                    <a:pt x="27" y="258"/>
                    <a:pt x="25" y="262"/>
                    <a:pt x="23" y="267"/>
                  </a:cubicBezTo>
                  <a:cubicBezTo>
                    <a:pt x="22" y="269"/>
                    <a:pt x="22" y="271"/>
                    <a:pt x="21" y="273"/>
                  </a:cubicBezTo>
                  <a:cubicBezTo>
                    <a:pt x="20" y="277"/>
                    <a:pt x="19" y="280"/>
                    <a:pt x="18" y="283"/>
                  </a:cubicBezTo>
                  <a:cubicBezTo>
                    <a:pt x="17" y="286"/>
                    <a:pt x="16" y="289"/>
                    <a:pt x="15" y="292"/>
                  </a:cubicBezTo>
                  <a:cubicBezTo>
                    <a:pt x="15" y="293"/>
                    <a:pt x="15" y="295"/>
                    <a:pt x="14" y="296"/>
                  </a:cubicBezTo>
                  <a:cubicBezTo>
                    <a:pt x="14" y="296"/>
                    <a:pt x="14" y="296"/>
                    <a:pt x="14" y="296"/>
                  </a:cubicBezTo>
                  <a:cubicBezTo>
                    <a:pt x="6" y="327"/>
                    <a:pt x="2" y="359"/>
                    <a:pt x="2" y="392"/>
                  </a:cubicBezTo>
                  <a:cubicBezTo>
                    <a:pt x="1" y="393"/>
                    <a:pt x="0" y="394"/>
                    <a:pt x="0" y="396"/>
                  </a:cubicBezTo>
                  <a:cubicBezTo>
                    <a:pt x="0" y="397"/>
                    <a:pt x="1" y="399"/>
                    <a:pt x="2" y="400"/>
                  </a:cubicBezTo>
                  <a:cubicBezTo>
                    <a:pt x="2" y="444"/>
                    <a:pt x="10" y="486"/>
                    <a:pt x="23" y="525"/>
                  </a:cubicBezTo>
                  <a:cubicBezTo>
                    <a:pt x="23" y="525"/>
                    <a:pt x="23" y="525"/>
                    <a:pt x="23" y="526"/>
                  </a:cubicBezTo>
                  <a:cubicBezTo>
                    <a:pt x="23" y="528"/>
                    <a:pt x="24" y="529"/>
                    <a:pt x="25" y="531"/>
                  </a:cubicBezTo>
                  <a:cubicBezTo>
                    <a:pt x="42" y="577"/>
                    <a:pt x="67" y="619"/>
                    <a:pt x="98" y="655"/>
                  </a:cubicBezTo>
                  <a:cubicBezTo>
                    <a:pt x="98" y="655"/>
                    <a:pt x="98" y="655"/>
                    <a:pt x="98" y="655"/>
                  </a:cubicBezTo>
                  <a:cubicBezTo>
                    <a:pt x="98" y="659"/>
                    <a:pt x="101" y="662"/>
                    <a:pt x="105" y="662"/>
                  </a:cubicBezTo>
                  <a:cubicBezTo>
                    <a:pt x="177" y="742"/>
                    <a:pt x="281" y="792"/>
                    <a:pt x="397" y="792"/>
                  </a:cubicBezTo>
                  <a:cubicBezTo>
                    <a:pt x="569" y="792"/>
                    <a:pt x="715" y="682"/>
                    <a:pt x="770" y="529"/>
                  </a:cubicBezTo>
                  <a:cubicBezTo>
                    <a:pt x="770" y="528"/>
                    <a:pt x="771" y="527"/>
                    <a:pt x="771" y="527"/>
                  </a:cubicBezTo>
                  <a:close/>
                  <a:moveTo>
                    <a:pt x="684" y="648"/>
                  </a:moveTo>
                  <a:cubicBezTo>
                    <a:pt x="553" y="648"/>
                    <a:pt x="553" y="648"/>
                    <a:pt x="553" y="648"/>
                  </a:cubicBezTo>
                  <a:cubicBezTo>
                    <a:pt x="555" y="643"/>
                    <a:pt x="557" y="637"/>
                    <a:pt x="559" y="632"/>
                  </a:cubicBezTo>
                  <a:cubicBezTo>
                    <a:pt x="560" y="634"/>
                    <a:pt x="562" y="636"/>
                    <a:pt x="563" y="638"/>
                  </a:cubicBezTo>
                  <a:cubicBezTo>
                    <a:pt x="569" y="644"/>
                    <a:pt x="577" y="647"/>
                    <a:pt x="587" y="647"/>
                  </a:cubicBezTo>
                  <a:cubicBezTo>
                    <a:pt x="587" y="647"/>
                    <a:pt x="587" y="647"/>
                    <a:pt x="587" y="647"/>
                  </a:cubicBezTo>
                  <a:cubicBezTo>
                    <a:pt x="594" y="647"/>
                    <a:pt x="600" y="646"/>
                    <a:pt x="608" y="644"/>
                  </a:cubicBezTo>
                  <a:cubicBezTo>
                    <a:pt x="661" y="630"/>
                    <a:pt x="680" y="578"/>
                    <a:pt x="689" y="533"/>
                  </a:cubicBezTo>
                  <a:cubicBezTo>
                    <a:pt x="695" y="533"/>
                    <a:pt x="695" y="533"/>
                    <a:pt x="695" y="533"/>
                  </a:cubicBezTo>
                  <a:cubicBezTo>
                    <a:pt x="688" y="546"/>
                    <a:pt x="684" y="564"/>
                    <a:pt x="683" y="564"/>
                  </a:cubicBezTo>
                  <a:cubicBezTo>
                    <a:pt x="679" y="583"/>
                    <a:pt x="681" y="594"/>
                    <a:pt x="689" y="598"/>
                  </a:cubicBezTo>
                  <a:cubicBezTo>
                    <a:pt x="691" y="599"/>
                    <a:pt x="693" y="600"/>
                    <a:pt x="695" y="600"/>
                  </a:cubicBezTo>
                  <a:cubicBezTo>
                    <a:pt x="695" y="600"/>
                    <a:pt x="695" y="600"/>
                    <a:pt x="695" y="600"/>
                  </a:cubicBezTo>
                  <a:cubicBezTo>
                    <a:pt x="713" y="600"/>
                    <a:pt x="723" y="562"/>
                    <a:pt x="725" y="544"/>
                  </a:cubicBezTo>
                  <a:cubicBezTo>
                    <a:pt x="726" y="540"/>
                    <a:pt x="726" y="536"/>
                    <a:pt x="726" y="533"/>
                  </a:cubicBezTo>
                  <a:cubicBezTo>
                    <a:pt x="754" y="533"/>
                    <a:pt x="754" y="533"/>
                    <a:pt x="754" y="533"/>
                  </a:cubicBezTo>
                  <a:cubicBezTo>
                    <a:pt x="737" y="575"/>
                    <a:pt x="713" y="614"/>
                    <a:pt x="684" y="648"/>
                  </a:cubicBezTo>
                  <a:close/>
                  <a:moveTo>
                    <a:pt x="244" y="710"/>
                  </a:moveTo>
                  <a:cubicBezTo>
                    <a:pt x="248" y="717"/>
                    <a:pt x="248" y="720"/>
                    <a:pt x="248" y="721"/>
                  </a:cubicBezTo>
                  <a:cubicBezTo>
                    <a:pt x="248" y="721"/>
                    <a:pt x="247" y="721"/>
                    <a:pt x="246" y="721"/>
                  </a:cubicBezTo>
                  <a:cubicBezTo>
                    <a:pt x="242" y="721"/>
                    <a:pt x="236" y="718"/>
                    <a:pt x="233" y="714"/>
                  </a:cubicBezTo>
                  <a:cubicBezTo>
                    <a:pt x="224" y="704"/>
                    <a:pt x="221" y="684"/>
                    <a:pt x="221" y="662"/>
                  </a:cubicBezTo>
                  <a:cubicBezTo>
                    <a:pt x="245" y="662"/>
                    <a:pt x="245" y="662"/>
                    <a:pt x="245" y="662"/>
                  </a:cubicBezTo>
                  <a:cubicBezTo>
                    <a:pt x="237" y="678"/>
                    <a:pt x="234" y="694"/>
                    <a:pt x="244" y="710"/>
                  </a:cubicBezTo>
                  <a:close/>
                  <a:moveTo>
                    <a:pt x="41" y="533"/>
                  </a:moveTo>
                  <a:cubicBezTo>
                    <a:pt x="159" y="533"/>
                    <a:pt x="159" y="533"/>
                    <a:pt x="159" y="533"/>
                  </a:cubicBezTo>
                  <a:cubicBezTo>
                    <a:pt x="166" y="543"/>
                    <a:pt x="176" y="552"/>
                    <a:pt x="185" y="559"/>
                  </a:cubicBezTo>
                  <a:cubicBezTo>
                    <a:pt x="190" y="564"/>
                    <a:pt x="196" y="569"/>
                    <a:pt x="199" y="573"/>
                  </a:cubicBezTo>
                  <a:cubicBezTo>
                    <a:pt x="206" y="582"/>
                    <a:pt x="206" y="608"/>
                    <a:pt x="206" y="634"/>
                  </a:cubicBezTo>
                  <a:cubicBezTo>
                    <a:pt x="206" y="638"/>
                    <a:pt x="206" y="643"/>
                    <a:pt x="206" y="648"/>
                  </a:cubicBezTo>
                  <a:cubicBezTo>
                    <a:pt x="111" y="648"/>
                    <a:pt x="111" y="648"/>
                    <a:pt x="111" y="648"/>
                  </a:cubicBezTo>
                  <a:cubicBezTo>
                    <a:pt x="81" y="614"/>
                    <a:pt x="57" y="575"/>
                    <a:pt x="41" y="533"/>
                  </a:cubicBezTo>
                  <a:close/>
                  <a:moveTo>
                    <a:pt x="23" y="319"/>
                  </a:moveTo>
                  <a:cubicBezTo>
                    <a:pt x="30" y="332"/>
                    <a:pt x="34" y="343"/>
                    <a:pt x="35" y="351"/>
                  </a:cubicBezTo>
                  <a:cubicBezTo>
                    <a:pt x="38" y="365"/>
                    <a:pt x="55" y="377"/>
                    <a:pt x="74" y="389"/>
                  </a:cubicBezTo>
                  <a:cubicBezTo>
                    <a:pt x="16" y="389"/>
                    <a:pt x="16" y="389"/>
                    <a:pt x="16" y="389"/>
                  </a:cubicBezTo>
                  <a:cubicBezTo>
                    <a:pt x="16" y="365"/>
                    <a:pt x="19" y="341"/>
                    <a:pt x="23" y="319"/>
                  </a:cubicBezTo>
                  <a:close/>
                  <a:moveTo>
                    <a:pt x="97" y="403"/>
                  </a:moveTo>
                  <a:cubicBezTo>
                    <a:pt x="109" y="411"/>
                    <a:pt x="119" y="419"/>
                    <a:pt x="120" y="425"/>
                  </a:cubicBezTo>
                  <a:cubicBezTo>
                    <a:pt x="120" y="443"/>
                    <a:pt x="136" y="444"/>
                    <a:pt x="144" y="444"/>
                  </a:cubicBezTo>
                  <a:cubicBezTo>
                    <a:pt x="146" y="444"/>
                    <a:pt x="149" y="444"/>
                    <a:pt x="151" y="444"/>
                  </a:cubicBezTo>
                  <a:cubicBezTo>
                    <a:pt x="151" y="445"/>
                    <a:pt x="151" y="447"/>
                    <a:pt x="150" y="450"/>
                  </a:cubicBezTo>
                  <a:cubicBezTo>
                    <a:pt x="140" y="480"/>
                    <a:pt x="142" y="502"/>
                    <a:pt x="150" y="519"/>
                  </a:cubicBezTo>
                  <a:cubicBezTo>
                    <a:pt x="36" y="519"/>
                    <a:pt x="36" y="519"/>
                    <a:pt x="36" y="519"/>
                  </a:cubicBezTo>
                  <a:cubicBezTo>
                    <a:pt x="23" y="482"/>
                    <a:pt x="16" y="443"/>
                    <a:pt x="16" y="403"/>
                  </a:cubicBezTo>
                  <a:lnTo>
                    <a:pt x="97" y="403"/>
                  </a:lnTo>
                  <a:close/>
                  <a:moveTo>
                    <a:pt x="220" y="634"/>
                  </a:moveTo>
                  <a:cubicBezTo>
                    <a:pt x="220" y="603"/>
                    <a:pt x="220" y="577"/>
                    <a:pt x="210" y="564"/>
                  </a:cubicBezTo>
                  <a:cubicBezTo>
                    <a:pt x="206" y="559"/>
                    <a:pt x="200" y="554"/>
                    <a:pt x="194" y="549"/>
                  </a:cubicBezTo>
                  <a:cubicBezTo>
                    <a:pt x="171" y="529"/>
                    <a:pt x="146" y="507"/>
                    <a:pt x="163" y="454"/>
                  </a:cubicBezTo>
                  <a:cubicBezTo>
                    <a:pt x="165" y="449"/>
                    <a:pt x="167" y="442"/>
                    <a:pt x="162" y="436"/>
                  </a:cubicBezTo>
                  <a:cubicBezTo>
                    <a:pt x="158" y="430"/>
                    <a:pt x="150" y="430"/>
                    <a:pt x="144" y="430"/>
                  </a:cubicBezTo>
                  <a:cubicBezTo>
                    <a:pt x="134" y="429"/>
                    <a:pt x="134" y="428"/>
                    <a:pt x="134" y="425"/>
                  </a:cubicBezTo>
                  <a:cubicBezTo>
                    <a:pt x="133" y="412"/>
                    <a:pt x="120" y="401"/>
                    <a:pt x="103" y="390"/>
                  </a:cubicBezTo>
                  <a:cubicBezTo>
                    <a:pt x="103" y="390"/>
                    <a:pt x="103" y="390"/>
                    <a:pt x="103" y="390"/>
                  </a:cubicBezTo>
                  <a:cubicBezTo>
                    <a:pt x="98" y="387"/>
                    <a:pt x="94" y="384"/>
                    <a:pt x="89" y="382"/>
                  </a:cubicBezTo>
                  <a:cubicBezTo>
                    <a:pt x="72" y="371"/>
                    <a:pt x="51" y="358"/>
                    <a:pt x="49" y="349"/>
                  </a:cubicBezTo>
                  <a:cubicBezTo>
                    <a:pt x="47" y="336"/>
                    <a:pt x="40" y="319"/>
                    <a:pt x="29" y="297"/>
                  </a:cubicBezTo>
                  <a:cubicBezTo>
                    <a:pt x="29" y="296"/>
                    <a:pt x="29" y="295"/>
                    <a:pt x="30" y="293"/>
                  </a:cubicBezTo>
                  <a:cubicBezTo>
                    <a:pt x="30" y="291"/>
                    <a:pt x="31" y="288"/>
                    <a:pt x="32" y="285"/>
                  </a:cubicBezTo>
                  <a:cubicBezTo>
                    <a:pt x="33" y="282"/>
                    <a:pt x="34" y="279"/>
                    <a:pt x="35" y="276"/>
                  </a:cubicBezTo>
                  <a:cubicBezTo>
                    <a:pt x="36" y="274"/>
                    <a:pt x="36" y="273"/>
                    <a:pt x="37" y="271"/>
                  </a:cubicBezTo>
                  <a:cubicBezTo>
                    <a:pt x="38" y="266"/>
                    <a:pt x="40" y="262"/>
                    <a:pt x="42" y="257"/>
                  </a:cubicBezTo>
                  <a:cubicBezTo>
                    <a:pt x="42" y="257"/>
                    <a:pt x="42" y="256"/>
                    <a:pt x="42" y="256"/>
                  </a:cubicBezTo>
                  <a:cubicBezTo>
                    <a:pt x="70" y="186"/>
                    <a:pt x="118" y="126"/>
                    <a:pt x="178" y="84"/>
                  </a:cubicBezTo>
                  <a:cubicBezTo>
                    <a:pt x="208" y="107"/>
                    <a:pt x="230" y="127"/>
                    <a:pt x="246" y="144"/>
                  </a:cubicBezTo>
                  <a:cubicBezTo>
                    <a:pt x="246" y="144"/>
                    <a:pt x="247" y="144"/>
                    <a:pt x="247" y="144"/>
                  </a:cubicBezTo>
                  <a:cubicBezTo>
                    <a:pt x="271" y="168"/>
                    <a:pt x="281" y="184"/>
                    <a:pt x="279" y="191"/>
                  </a:cubicBezTo>
                  <a:cubicBezTo>
                    <a:pt x="279" y="193"/>
                    <a:pt x="276" y="194"/>
                    <a:pt x="273" y="195"/>
                  </a:cubicBezTo>
                  <a:cubicBezTo>
                    <a:pt x="212" y="206"/>
                    <a:pt x="173" y="230"/>
                    <a:pt x="158" y="263"/>
                  </a:cubicBezTo>
                  <a:cubicBezTo>
                    <a:pt x="150" y="280"/>
                    <a:pt x="152" y="297"/>
                    <a:pt x="154" y="309"/>
                  </a:cubicBezTo>
                  <a:cubicBezTo>
                    <a:pt x="154" y="312"/>
                    <a:pt x="155" y="317"/>
                    <a:pt x="154" y="319"/>
                  </a:cubicBezTo>
                  <a:cubicBezTo>
                    <a:pt x="153" y="319"/>
                    <a:pt x="152" y="319"/>
                    <a:pt x="150" y="311"/>
                  </a:cubicBezTo>
                  <a:cubicBezTo>
                    <a:pt x="148" y="300"/>
                    <a:pt x="143" y="282"/>
                    <a:pt x="117" y="282"/>
                  </a:cubicBezTo>
                  <a:cubicBezTo>
                    <a:pt x="83" y="282"/>
                    <a:pt x="71" y="310"/>
                    <a:pt x="71" y="334"/>
                  </a:cubicBezTo>
                  <a:cubicBezTo>
                    <a:pt x="71" y="344"/>
                    <a:pt x="75" y="354"/>
                    <a:pt x="83" y="361"/>
                  </a:cubicBezTo>
                  <a:cubicBezTo>
                    <a:pt x="91" y="369"/>
                    <a:pt x="103" y="374"/>
                    <a:pt x="116" y="374"/>
                  </a:cubicBezTo>
                  <a:cubicBezTo>
                    <a:pt x="124" y="374"/>
                    <a:pt x="127" y="384"/>
                    <a:pt x="131" y="399"/>
                  </a:cubicBezTo>
                  <a:cubicBezTo>
                    <a:pt x="134" y="411"/>
                    <a:pt x="138" y="424"/>
                    <a:pt x="150" y="424"/>
                  </a:cubicBezTo>
                  <a:cubicBezTo>
                    <a:pt x="154" y="424"/>
                    <a:pt x="160" y="422"/>
                    <a:pt x="168" y="421"/>
                  </a:cubicBezTo>
                  <a:cubicBezTo>
                    <a:pt x="179" y="418"/>
                    <a:pt x="192" y="415"/>
                    <a:pt x="207" y="415"/>
                  </a:cubicBezTo>
                  <a:cubicBezTo>
                    <a:pt x="219" y="415"/>
                    <a:pt x="229" y="417"/>
                    <a:pt x="239" y="422"/>
                  </a:cubicBezTo>
                  <a:cubicBezTo>
                    <a:pt x="290" y="444"/>
                    <a:pt x="370" y="494"/>
                    <a:pt x="351" y="539"/>
                  </a:cubicBezTo>
                  <a:cubicBezTo>
                    <a:pt x="342" y="559"/>
                    <a:pt x="320" y="581"/>
                    <a:pt x="298" y="602"/>
                  </a:cubicBezTo>
                  <a:cubicBezTo>
                    <a:pt x="282" y="617"/>
                    <a:pt x="266" y="633"/>
                    <a:pt x="254" y="648"/>
                  </a:cubicBezTo>
                  <a:cubicBezTo>
                    <a:pt x="220" y="648"/>
                    <a:pt x="220" y="648"/>
                    <a:pt x="220" y="648"/>
                  </a:cubicBezTo>
                  <a:cubicBezTo>
                    <a:pt x="220" y="643"/>
                    <a:pt x="220" y="638"/>
                    <a:pt x="220" y="634"/>
                  </a:cubicBezTo>
                  <a:close/>
                  <a:moveTo>
                    <a:pt x="226" y="55"/>
                  </a:moveTo>
                  <a:cubicBezTo>
                    <a:pt x="261" y="68"/>
                    <a:pt x="262" y="75"/>
                    <a:pt x="262" y="75"/>
                  </a:cubicBezTo>
                  <a:cubicBezTo>
                    <a:pt x="262" y="80"/>
                    <a:pt x="264" y="87"/>
                    <a:pt x="267" y="94"/>
                  </a:cubicBezTo>
                  <a:cubicBezTo>
                    <a:pt x="261" y="104"/>
                    <a:pt x="255" y="115"/>
                    <a:pt x="249" y="127"/>
                  </a:cubicBezTo>
                  <a:cubicBezTo>
                    <a:pt x="234" y="112"/>
                    <a:pt x="214" y="94"/>
                    <a:pt x="190" y="75"/>
                  </a:cubicBezTo>
                  <a:cubicBezTo>
                    <a:pt x="202" y="68"/>
                    <a:pt x="214" y="61"/>
                    <a:pt x="226" y="55"/>
                  </a:cubicBezTo>
                  <a:close/>
                  <a:moveTo>
                    <a:pt x="397" y="14"/>
                  </a:moveTo>
                  <a:cubicBezTo>
                    <a:pt x="401" y="14"/>
                    <a:pt x="405" y="14"/>
                    <a:pt x="408" y="14"/>
                  </a:cubicBezTo>
                  <a:cubicBezTo>
                    <a:pt x="409" y="15"/>
                    <a:pt x="410" y="15"/>
                    <a:pt x="411" y="15"/>
                  </a:cubicBezTo>
                  <a:cubicBezTo>
                    <a:pt x="414" y="15"/>
                    <a:pt x="417" y="15"/>
                    <a:pt x="419" y="15"/>
                  </a:cubicBezTo>
                  <a:cubicBezTo>
                    <a:pt x="420" y="15"/>
                    <a:pt x="421" y="15"/>
                    <a:pt x="422" y="15"/>
                  </a:cubicBezTo>
                  <a:cubicBezTo>
                    <a:pt x="425" y="15"/>
                    <a:pt x="428" y="16"/>
                    <a:pt x="431" y="16"/>
                  </a:cubicBezTo>
                  <a:cubicBezTo>
                    <a:pt x="432" y="16"/>
                    <a:pt x="432" y="16"/>
                    <a:pt x="433" y="16"/>
                  </a:cubicBezTo>
                  <a:cubicBezTo>
                    <a:pt x="436" y="16"/>
                    <a:pt x="439" y="17"/>
                    <a:pt x="443" y="17"/>
                  </a:cubicBezTo>
                  <a:cubicBezTo>
                    <a:pt x="443" y="17"/>
                    <a:pt x="443" y="17"/>
                    <a:pt x="444" y="17"/>
                  </a:cubicBezTo>
                  <a:cubicBezTo>
                    <a:pt x="444" y="19"/>
                    <a:pt x="444" y="20"/>
                    <a:pt x="444" y="21"/>
                  </a:cubicBezTo>
                  <a:cubicBezTo>
                    <a:pt x="444" y="21"/>
                    <a:pt x="444" y="21"/>
                    <a:pt x="444" y="21"/>
                  </a:cubicBezTo>
                  <a:cubicBezTo>
                    <a:pt x="443" y="25"/>
                    <a:pt x="442" y="27"/>
                    <a:pt x="441" y="27"/>
                  </a:cubicBezTo>
                  <a:cubicBezTo>
                    <a:pt x="432" y="31"/>
                    <a:pt x="413" y="40"/>
                    <a:pt x="412" y="71"/>
                  </a:cubicBezTo>
                  <a:cubicBezTo>
                    <a:pt x="411" y="84"/>
                    <a:pt x="399" y="87"/>
                    <a:pt x="378" y="91"/>
                  </a:cubicBezTo>
                  <a:cubicBezTo>
                    <a:pt x="371" y="92"/>
                    <a:pt x="364" y="93"/>
                    <a:pt x="358" y="95"/>
                  </a:cubicBezTo>
                  <a:cubicBezTo>
                    <a:pt x="345" y="99"/>
                    <a:pt x="340" y="108"/>
                    <a:pt x="335" y="115"/>
                  </a:cubicBezTo>
                  <a:cubicBezTo>
                    <a:pt x="331" y="122"/>
                    <a:pt x="328" y="127"/>
                    <a:pt x="319" y="127"/>
                  </a:cubicBezTo>
                  <a:cubicBezTo>
                    <a:pt x="318" y="127"/>
                    <a:pt x="318" y="127"/>
                    <a:pt x="318" y="127"/>
                  </a:cubicBezTo>
                  <a:cubicBezTo>
                    <a:pt x="318" y="127"/>
                    <a:pt x="318" y="127"/>
                    <a:pt x="318" y="127"/>
                  </a:cubicBezTo>
                  <a:cubicBezTo>
                    <a:pt x="299" y="127"/>
                    <a:pt x="276" y="90"/>
                    <a:pt x="276" y="75"/>
                  </a:cubicBezTo>
                  <a:cubicBezTo>
                    <a:pt x="276" y="68"/>
                    <a:pt x="272" y="59"/>
                    <a:pt x="244" y="47"/>
                  </a:cubicBezTo>
                  <a:cubicBezTo>
                    <a:pt x="291" y="26"/>
                    <a:pt x="343" y="14"/>
                    <a:pt x="397" y="14"/>
                  </a:cubicBezTo>
                  <a:close/>
                  <a:moveTo>
                    <a:pt x="761" y="281"/>
                  </a:moveTo>
                  <a:cubicBezTo>
                    <a:pt x="762" y="283"/>
                    <a:pt x="763" y="286"/>
                    <a:pt x="764" y="289"/>
                  </a:cubicBezTo>
                  <a:cubicBezTo>
                    <a:pt x="765" y="293"/>
                    <a:pt x="766" y="297"/>
                    <a:pt x="767" y="301"/>
                  </a:cubicBezTo>
                  <a:cubicBezTo>
                    <a:pt x="767" y="302"/>
                    <a:pt x="767" y="303"/>
                    <a:pt x="768" y="304"/>
                  </a:cubicBezTo>
                  <a:cubicBezTo>
                    <a:pt x="769" y="309"/>
                    <a:pt x="770" y="314"/>
                    <a:pt x="771" y="318"/>
                  </a:cubicBezTo>
                  <a:cubicBezTo>
                    <a:pt x="771" y="319"/>
                    <a:pt x="771" y="319"/>
                    <a:pt x="771" y="319"/>
                  </a:cubicBezTo>
                  <a:cubicBezTo>
                    <a:pt x="709" y="355"/>
                    <a:pt x="688" y="454"/>
                    <a:pt x="683" y="484"/>
                  </a:cubicBezTo>
                  <a:cubicBezTo>
                    <a:pt x="682" y="488"/>
                    <a:pt x="681" y="492"/>
                    <a:pt x="681" y="497"/>
                  </a:cubicBezTo>
                  <a:cubicBezTo>
                    <a:pt x="679" y="505"/>
                    <a:pt x="678" y="514"/>
                    <a:pt x="676" y="524"/>
                  </a:cubicBezTo>
                  <a:cubicBezTo>
                    <a:pt x="676" y="524"/>
                    <a:pt x="676" y="524"/>
                    <a:pt x="676" y="524"/>
                  </a:cubicBezTo>
                  <a:cubicBezTo>
                    <a:pt x="668" y="567"/>
                    <a:pt x="652" y="618"/>
                    <a:pt x="605" y="631"/>
                  </a:cubicBezTo>
                  <a:cubicBezTo>
                    <a:pt x="598" y="632"/>
                    <a:pt x="592" y="633"/>
                    <a:pt x="587" y="633"/>
                  </a:cubicBezTo>
                  <a:cubicBezTo>
                    <a:pt x="587" y="633"/>
                    <a:pt x="587" y="633"/>
                    <a:pt x="587" y="633"/>
                  </a:cubicBezTo>
                  <a:cubicBezTo>
                    <a:pt x="581" y="633"/>
                    <a:pt x="577" y="632"/>
                    <a:pt x="574" y="629"/>
                  </a:cubicBezTo>
                  <a:cubicBezTo>
                    <a:pt x="567" y="621"/>
                    <a:pt x="568" y="604"/>
                    <a:pt x="569" y="589"/>
                  </a:cubicBezTo>
                  <a:cubicBezTo>
                    <a:pt x="570" y="582"/>
                    <a:pt x="570" y="576"/>
                    <a:pt x="570" y="570"/>
                  </a:cubicBezTo>
                  <a:cubicBezTo>
                    <a:pt x="570" y="565"/>
                    <a:pt x="570" y="560"/>
                    <a:pt x="570" y="554"/>
                  </a:cubicBezTo>
                  <a:cubicBezTo>
                    <a:pt x="569" y="517"/>
                    <a:pt x="569" y="463"/>
                    <a:pt x="547" y="438"/>
                  </a:cubicBezTo>
                  <a:cubicBezTo>
                    <a:pt x="541" y="431"/>
                    <a:pt x="533" y="428"/>
                    <a:pt x="524" y="428"/>
                  </a:cubicBezTo>
                  <a:cubicBezTo>
                    <a:pt x="517" y="428"/>
                    <a:pt x="511" y="429"/>
                    <a:pt x="504" y="431"/>
                  </a:cubicBezTo>
                  <a:cubicBezTo>
                    <a:pt x="498" y="433"/>
                    <a:pt x="491" y="435"/>
                    <a:pt x="485" y="435"/>
                  </a:cubicBezTo>
                  <a:cubicBezTo>
                    <a:pt x="478" y="435"/>
                    <a:pt x="469" y="433"/>
                    <a:pt x="458" y="420"/>
                  </a:cubicBezTo>
                  <a:cubicBezTo>
                    <a:pt x="437" y="395"/>
                    <a:pt x="429" y="370"/>
                    <a:pt x="432" y="345"/>
                  </a:cubicBezTo>
                  <a:cubicBezTo>
                    <a:pt x="438" y="305"/>
                    <a:pt x="474" y="279"/>
                    <a:pt x="474" y="279"/>
                  </a:cubicBezTo>
                  <a:cubicBezTo>
                    <a:pt x="477" y="278"/>
                    <a:pt x="478" y="275"/>
                    <a:pt x="478" y="273"/>
                  </a:cubicBezTo>
                  <a:cubicBezTo>
                    <a:pt x="477" y="272"/>
                    <a:pt x="477" y="269"/>
                    <a:pt x="477" y="266"/>
                  </a:cubicBezTo>
                  <a:cubicBezTo>
                    <a:pt x="477" y="266"/>
                    <a:pt x="477" y="266"/>
                    <a:pt x="477" y="266"/>
                  </a:cubicBezTo>
                  <a:cubicBezTo>
                    <a:pt x="478" y="266"/>
                    <a:pt x="493" y="268"/>
                    <a:pt x="506" y="268"/>
                  </a:cubicBezTo>
                  <a:cubicBezTo>
                    <a:pt x="506" y="268"/>
                    <a:pt x="506" y="268"/>
                    <a:pt x="506" y="268"/>
                  </a:cubicBezTo>
                  <a:cubicBezTo>
                    <a:pt x="514" y="268"/>
                    <a:pt x="520" y="267"/>
                    <a:pt x="524" y="265"/>
                  </a:cubicBezTo>
                  <a:cubicBezTo>
                    <a:pt x="529" y="262"/>
                    <a:pt x="542" y="258"/>
                    <a:pt x="550" y="258"/>
                  </a:cubicBezTo>
                  <a:cubicBezTo>
                    <a:pt x="552" y="258"/>
                    <a:pt x="553" y="258"/>
                    <a:pt x="554" y="258"/>
                  </a:cubicBezTo>
                  <a:cubicBezTo>
                    <a:pt x="554" y="259"/>
                    <a:pt x="553" y="261"/>
                    <a:pt x="553" y="263"/>
                  </a:cubicBezTo>
                  <a:cubicBezTo>
                    <a:pt x="552" y="271"/>
                    <a:pt x="549" y="288"/>
                    <a:pt x="573" y="295"/>
                  </a:cubicBezTo>
                  <a:cubicBezTo>
                    <a:pt x="577" y="296"/>
                    <a:pt x="580" y="297"/>
                    <a:pt x="583" y="297"/>
                  </a:cubicBezTo>
                  <a:cubicBezTo>
                    <a:pt x="583" y="297"/>
                    <a:pt x="583" y="297"/>
                    <a:pt x="583" y="297"/>
                  </a:cubicBezTo>
                  <a:cubicBezTo>
                    <a:pt x="587" y="298"/>
                    <a:pt x="590" y="298"/>
                    <a:pt x="594" y="298"/>
                  </a:cubicBezTo>
                  <a:cubicBezTo>
                    <a:pt x="601" y="298"/>
                    <a:pt x="607" y="297"/>
                    <a:pt x="612" y="296"/>
                  </a:cubicBezTo>
                  <a:cubicBezTo>
                    <a:pt x="616" y="295"/>
                    <a:pt x="620" y="294"/>
                    <a:pt x="624" y="294"/>
                  </a:cubicBezTo>
                  <a:cubicBezTo>
                    <a:pt x="627" y="295"/>
                    <a:pt x="631" y="296"/>
                    <a:pt x="636" y="297"/>
                  </a:cubicBezTo>
                  <a:cubicBezTo>
                    <a:pt x="643" y="299"/>
                    <a:pt x="651" y="302"/>
                    <a:pt x="658" y="302"/>
                  </a:cubicBezTo>
                  <a:cubicBezTo>
                    <a:pt x="664" y="302"/>
                    <a:pt x="668" y="300"/>
                    <a:pt x="671" y="297"/>
                  </a:cubicBezTo>
                  <a:cubicBezTo>
                    <a:pt x="675" y="293"/>
                    <a:pt x="676" y="288"/>
                    <a:pt x="676" y="281"/>
                  </a:cubicBezTo>
                  <a:cubicBezTo>
                    <a:pt x="675" y="260"/>
                    <a:pt x="658" y="258"/>
                    <a:pt x="648" y="256"/>
                  </a:cubicBezTo>
                  <a:cubicBezTo>
                    <a:pt x="643" y="255"/>
                    <a:pt x="638" y="255"/>
                    <a:pt x="636" y="253"/>
                  </a:cubicBezTo>
                  <a:cubicBezTo>
                    <a:pt x="633" y="249"/>
                    <a:pt x="630" y="247"/>
                    <a:pt x="626" y="247"/>
                  </a:cubicBezTo>
                  <a:cubicBezTo>
                    <a:pt x="620" y="247"/>
                    <a:pt x="617" y="252"/>
                    <a:pt x="614" y="256"/>
                  </a:cubicBezTo>
                  <a:cubicBezTo>
                    <a:pt x="612" y="253"/>
                    <a:pt x="610" y="249"/>
                    <a:pt x="608" y="246"/>
                  </a:cubicBezTo>
                  <a:cubicBezTo>
                    <a:pt x="594" y="223"/>
                    <a:pt x="582" y="204"/>
                    <a:pt x="568" y="203"/>
                  </a:cubicBezTo>
                  <a:cubicBezTo>
                    <a:pt x="568" y="203"/>
                    <a:pt x="567" y="202"/>
                    <a:pt x="567" y="202"/>
                  </a:cubicBezTo>
                  <a:cubicBezTo>
                    <a:pt x="563" y="202"/>
                    <a:pt x="560" y="204"/>
                    <a:pt x="558" y="207"/>
                  </a:cubicBezTo>
                  <a:cubicBezTo>
                    <a:pt x="556" y="210"/>
                    <a:pt x="556" y="214"/>
                    <a:pt x="557" y="218"/>
                  </a:cubicBezTo>
                  <a:cubicBezTo>
                    <a:pt x="554" y="216"/>
                    <a:pt x="551" y="215"/>
                    <a:pt x="547" y="215"/>
                  </a:cubicBezTo>
                  <a:cubicBezTo>
                    <a:pt x="541" y="214"/>
                    <a:pt x="536" y="214"/>
                    <a:pt x="533" y="214"/>
                  </a:cubicBezTo>
                  <a:cubicBezTo>
                    <a:pt x="526" y="214"/>
                    <a:pt x="522" y="215"/>
                    <a:pt x="516" y="217"/>
                  </a:cubicBezTo>
                  <a:cubicBezTo>
                    <a:pt x="513" y="218"/>
                    <a:pt x="513" y="218"/>
                    <a:pt x="513" y="218"/>
                  </a:cubicBezTo>
                  <a:cubicBezTo>
                    <a:pt x="501" y="221"/>
                    <a:pt x="502" y="230"/>
                    <a:pt x="502" y="234"/>
                  </a:cubicBezTo>
                  <a:cubicBezTo>
                    <a:pt x="503" y="236"/>
                    <a:pt x="503" y="237"/>
                    <a:pt x="502" y="240"/>
                  </a:cubicBezTo>
                  <a:cubicBezTo>
                    <a:pt x="501" y="242"/>
                    <a:pt x="494" y="244"/>
                    <a:pt x="490" y="245"/>
                  </a:cubicBezTo>
                  <a:cubicBezTo>
                    <a:pt x="484" y="246"/>
                    <a:pt x="477" y="248"/>
                    <a:pt x="473" y="253"/>
                  </a:cubicBezTo>
                  <a:cubicBezTo>
                    <a:pt x="472" y="249"/>
                    <a:pt x="471" y="246"/>
                    <a:pt x="469" y="244"/>
                  </a:cubicBezTo>
                  <a:cubicBezTo>
                    <a:pt x="469" y="242"/>
                    <a:pt x="470" y="239"/>
                    <a:pt x="473" y="235"/>
                  </a:cubicBezTo>
                  <a:cubicBezTo>
                    <a:pt x="477" y="231"/>
                    <a:pt x="481" y="229"/>
                    <a:pt x="484" y="229"/>
                  </a:cubicBezTo>
                  <a:cubicBezTo>
                    <a:pt x="492" y="229"/>
                    <a:pt x="498" y="223"/>
                    <a:pt x="499" y="216"/>
                  </a:cubicBezTo>
                  <a:cubicBezTo>
                    <a:pt x="499" y="209"/>
                    <a:pt x="495" y="201"/>
                    <a:pt x="486" y="198"/>
                  </a:cubicBezTo>
                  <a:cubicBezTo>
                    <a:pt x="495" y="192"/>
                    <a:pt x="511" y="184"/>
                    <a:pt x="526" y="182"/>
                  </a:cubicBezTo>
                  <a:cubicBezTo>
                    <a:pt x="535" y="180"/>
                    <a:pt x="541" y="176"/>
                    <a:pt x="545" y="169"/>
                  </a:cubicBezTo>
                  <a:cubicBezTo>
                    <a:pt x="551" y="156"/>
                    <a:pt x="541" y="136"/>
                    <a:pt x="529" y="116"/>
                  </a:cubicBezTo>
                  <a:cubicBezTo>
                    <a:pt x="528" y="114"/>
                    <a:pt x="528" y="114"/>
                    <a:pt x="528" y="113"/>
                  </a:cubicBezTo>
                  <a:cubicBezTo>
                    <a:pt x="531" y="108"/>
                    <a:pt x="547" y="99"/>
                    <a:pt x="625" y="90"/>
                  </a:cubicBezTo>
                  <a:cubicBezTo>
                    <a:pt x="686" y="135"/>
                    <a:pt x="733" y="199"/>
                    <a:pt x="759" y="273"/>
                  </a:cubicBezTo>
                  <a:cubicBezTo>
                    <a:pt x="759" y="276"/>
                    <a:pt x="760" y="278"/>
                    <a:pt x="761" y="281"/>
                  </a:cubicBezTo>
                  <a:close/>
                  <a:moveTo>
                    <a:pt x="779" y="389"/>
                  </a:moveTo>
                  <a:cubicBezTo>
                    <a:pt x="728" y="389"/>
                    <a:pt x="728" y="389"/>
                    <a:pt x="728" y="389"/>
                  </a:cubicBezTo>
                  <a:cubicBezTo>
                    <a:pt x="741" y="364"/>
                    <a:pt x="756" y="345"/>
                    <a:pt x="774" y="334"/>
                  </a:cubicBezTo>
                  <a:cubicBezTo>
                    <a:pt x="777" y="352"/>
                    <a:pt x="779" y="370"/>
                    <a:pt x="779" y="389"/>
                  </a:cubicBezTo>
                  <a:close/>
                  <a:moveTo>
                    <a:pt x="364" y="544"/>
                  </a:moveTo>
                  <a:cubicBezTo>
                    <a:pt x="366" y="540"/>
                    <a:pt x="367" y="536"/>
                    <a:pt x="367" y="533"/>
                  </a:cubicBezTo>
                  <a:cubicBezTo>
                    <a:pt x="390" y="533"/>
                    <a:pt x="390" y="533"/>
                    <a:pt x="390" y="533"/>
                  </a:cubicBezTo>
                  <a:cubicBezTo>
                    <a:pt x="390" y="648"/>
                    <a:pt x="390" y="648"/>
                    <a:pt x="390" y="648"/>
                  </a:cubicBezTo>
                  <a:cubicBezTo>
                    <a:pt x="272" y="648"/>
                    <a:pt x="272" y="648"/>
                    <a:pt x="272" y="648"/>
                  </a:cubicBezTo>
                  <a:cubicBezTo>
                    <a:pt x="282" y="636"/>
                    <a:pt x="295" y="624"/>
                    <a:pt x="308" y="612"/>
                  </a:cubicBezTo>
                  <a:cubicBezTo>
                    <a:pt x="331" y="590"/>
                    <a:pt x="354" y="567"/>
                    <a:pt x="364" y="544"/>
                  </a:cubicBezTo>
                  <a:close/>
                  <a:moveTo>
                    <a:pt x="368" y="519"/>
                  </a:moveTo>
                  <a:cubicBezTo>
                    <a:pt x="360" y="462"/>
                    <a:pt x="258" y="415"/>
                    <a:pt x="245" y="409"/>
                  </a:cubicBezTo>
                  <a:cubicBezTo>
                    <a:pt x="239" y="406"/>
                    <a:pt x="232" y="404"/>
                    <a:pt x="225" y="403"/>
                  </a:cubicBezTo>
                  <a:cubicBezTo>
                    <a:pt x="390" y="403"/>
                    <a:pt x="390" y="403"/>
                    <a:pt x="390" y="403"/>
                  </a:cubicBezTo>
                  <a:cubicBezTo>
                    <a:pt x="390" y="519"/>
                    <a:pt x="390" y="519"/>
                    <a:pt x="390" y="519"/>
                  </a:cubicBezTo>
                  <a:lnTo>
                    <a:pt x="368" y="519"/>
                  </a:lnTo>
                  <a:close/>
                  <a:moveTo>
                    <a:pt x="266" y="144"/>
                  </a:moveTo>
                  <a:cubicBezTo>
                    <a:pt x="390" y="144"/>
                    <a:pt x="390" y="144"/>
                    <a:pt x="390" y="144"/>
                  </a:cubicBezTo>
                  <a:cubicBezTo>
                    <a:pt x="390" y="259"/>
                    <a:pt x="390" y="259"/>
                    <a:pt x="390" y="259"/>
                  </a:cubicBezTo>
                  <a:cubicBezTo>
                    <a:pt x="222" y="259"/>
                    <a:pt x="222" y="259"/>
                    <a:pt x="222" y="259"/>
                  </a:cubicBezTo>
                  <a:cubicBezTo>
                    <a:pt x="225" y="246"/>
                    <a:pt x="228" y="233"/>
                    <a:pt x="231" y="221"/>
                  </a:cubicBezTo>
                  <a:cubicBezTo>
                    <a:pt x="244" y="216"/>
                    <a:pt x="259" y="212"/>
                    <a:pt x="276" y="208"/>
                  </a:cubicBezTo>
                  <a:cubicBezTo>
                    <a:pt x="288" y="206"/>
                    <a:pt x="292" y="200"/>
                    <a:pt x="293" y="195"/>
                  </a:cubicBezTo>
                  <a:cubicBezTo>
                    <a:pt x="296" y="183"/>
                    <a:pt x="287" y="167"/>
                    <a:pt x="266" y="144"/>
                  </a:cubicBezTo>
                  <a:close/>
                  <a:moveTo>
                    <a:pt x="292" y="130"/>
                  </a:moveTo>
                  <a:cubicBezTo>
                    <a:pt x="263" y="130"/>
                    <a:pt x="263" y="130"/>
                    <a:pt x="263" y="130"/>
                  </a:cubicBezTo>
                  <a:cubicBezTo>
                    <a:pt x="267" y="123"/>
                    <a:pt x="271" y="115"/>
                    <a:pt x="274" y="109"/>
                  </a:cubicBezTo>
                  <a:cubicBezTo>
                    <a:pt x="279" y="116"/>
                    <a:pt x="285" y="124"/>
                    <a:pt x="292" y="130"/>
                  </a:cubicBezTo>
                  <a:close/>
                  <a:moveTo>
                    <a:pt x="447" y="40"/>
                  </a:moveTo>
                  <a:cubicBezTo>
                    <a:pt x="450" y="38"/>
                    <a:pt x="453" y="36"/>
                    <a:pt x="454" y="33"/>
                  </a:cubicBezTo>
                  <a:cubicBezTo>
                    <a:pt x="477" y="48"/>
                    <a:pt x="499" y="72"/>
                    <a:pt x="518" y="104"/>
                  </a:cubicBezTo>
                  <a:cubicBezTo>
                    <a:pt x="517" y="105"/>
                    <a:pt x="516" y="106"/>
                    <a:pt x="516" y="107"/>
                  </a:cubicBezTo>
                  <a:cubicBezTo>
                    <a:pt x="514" y="111"/>
                    <a:pt x="513" y="116"/>
                    <a:pt x="517" y="123"/>
                  </a:cubicBezTo>
                  <a:cubicBezTo>
                    <a:pt x="518" y="125"/>
                    <a:pt x="519" y="127"/>
                    <a:pt x="520" y="130"/>
                  </a:cubicBezTo>
                  <a:cubicBezTo>
                    <a:pt x="496" y="130"/>
                    <a:pt x="496" y="130"/>
                    <a:pt x="496" y="130"/>
                  </a:cubicBezTo>
                  <a:cubicBezTo>
                    <a:pt x="492" y="129"/>
                    <a:pt x="488" y="128"/>
                    <a:pt x="483" y="127"/>
                  </a:cubicBezTo>
                  <a:cubicBezTo>
                    <a:pt x="482" y="127"/>
                    <a:pt x="482" y="127"/>
                    <a:pt x="481" y="127"/>
                  </a:cubicBezTo>
                  <a:cubicBezTo>
                    <a:pt x="477" y="127"/>
                    <a:pt x="475" y="128"/>
                    <a:pt x="473" y="130"/>
                  </a:cubicBezTo>
                  <a:cubicBezTo>
                    <a:pt x="404" y="130"/>
                    <a:pt x="404" y="130"/>
                    <a:pt x="404" y="130"/>
                  </a:cubicBezTo>
                  <a:cubicBezTo>
                    <a:pt x="404" y="99"/>
                    <a:pt x="404" y="99"/>
                    <a:pt x="404" y="99"/>
                  </a:cubicBezTo>
                  <a:cubicBezTo>
                    <a:pt x="416" y="94"/>
                    <a:pt x="425" y="87"/>
                    <a:pt x="426" y="72"/>
                  </a:cubicBezTo>
                  <a:cubicBezTo>
                    <a:pt x="426" y="49"/>
                    <a:pt x="438" y="44"/>
                    <a:pt x="447" y="40"/>
                  </a:cubicBezTo>
                  <a:close/>
                  <a:moveTo>
                    <a:pt x="477" y="210"/>
                  </a:moveTo>
                  <a:cubicBezTo>
                    <a:pt x="482" y="211"/>
                    <a:pt x="484" y="212"/>
                    <a:pt x="484" y="213"/>
                  </a:cubicBezTo>
                  <a:cubicBezTo>
                    <a:pt x="485" y="214"/>
                    <a:pt x="485" y="214"/>
                    <a:pt x="485" y="214"/>
                  </a:cubicBezTo>
                  <a:cubicBezTo>
                    <a:pt x="485" y="215"/>
                    <a:pt x="485" y="215"/>
                    <a:pt x="484" y="215"/>
                  </a:cubicBezTo>
                  <a:cubicBezTo>
                    <a:pt x="473" y="215"/>
                    <a:pt x="462" y="225"/>
                    <a:pt x="457" y="234"/>
                  </a:cubicBezTo>
                  <a:cubicBezTo>
                    <a:pt x="453" y="244"/>
                    <a:pt x="455" y="249"/>
                    <a:pt x="458" y="252"/>
                  </a:cubicBezTo>
                  <a:cubicBezTo>
                    <a:pt x="459" y="253"/>
                    <a:pt x="460" y="256"/>
                    <a:pt x="461" y="259"/>
                  </a:cubicBezTo>
                  <a:cubicBezTo>
                    <a:pt x="404" y="259"/>
                    <a:pt x="404" y="259"/>
                    <a:pt x="404" y="259"/>
                  </a:cubicBezTo>
                  <a:cubicBezTo>
                    <a:pt x="404" y="144"/>
                    <a:pt x="404" y="144"/>
                    <a:pt x="404" y="144"/>
                  </a:cubicBezTo>
                  <a:cubicBezTo>
                    <a:pt x="447" y="144"/>
                    <a:pt x="447" y="144"/>
                    <a:pt x="447" y="144"/>
                  </a:cubicBezTo>
                  <a:cubicBezTo>
                    <a:pt x="445" y="147"/>
                    <a:pt x="444" y="151"/>
                    <a:pt x="444" y="154"/>
                  </a:cubicBezTo>
                  <a:cubicBezTo>
                    <a:pt x="443" y="165"/>
                    <a:pt x="448" y="174"/>
                    <a:pt x="457" y="176"/>
                  </a:cubicBezTo>
                  <a:cubicBezTo>
                    <a:pt x="458" y="176"/>
                    <a:pt x="459" y="176"/>
                    <a:pt x="460" y="176"/>
                  </a:cubicBezTo>
                  <a:cubicBezTo>
                    <a:pt x="468" y="176"/>
                    <a:pt x="475" y="170"/>
                    <a:pt x="476" y="160"/>
                  </a:cubicBezTo>
                  <a:cubicBezTo>
                    <a:pt x="477" y="158"/>
                    <a:pt x="477" y="155"/>
                    <a:pt x="477" y="153"/>
                  </a:cubicBezTo>
                  <a:cubicBezTo>
                    <a:pt x="478" y="155"/>
                    <a:pt x="480" y="156"/>
                    <a:pt x="482" y="158"/>
                  </a:cubicBezTo>
                  <a:cubicBezTo>
                    <a:pt x="482" y="159"/>
                    <a:pt x="481" y="159"/>
                    <a:pt x="481" y="160"/>
                  </a:cubicBezTo>
                  <a:cubicBezTo>
                    <a:pt x="476" y="167"/>
                    <a:pt x="470" y="176"/>
                    <a:pt x="474" y="183"/>
                  </a:cubicBezTo>
                  <a:cubicBezTo>
                    <a:pt x="475" y="184"/>
                    <a:pt x="476" y="185"/>
                    <a:pt x="478" y="187"/>
                  </a:cubicBezTo>
                  <a:cubicBezTo>
                    <a:pt x="471" y="191"/>
                    <a:pt x="467" y="196"/>
                    <a:pt x="467" y="201"/>
                  </a:cubicBezTo>
                  <a:cubicBezTo>
                    <a:pt x="467" y="202"/>
                    <a:pt x="468" y="209"/>
                    <a:pt x="477" y="210"/>
                  </a:cubicBezTo>
                  <a:close/>
                  <a:moveTo>
                    <a:pt x="424" y="389"/>
                  </a:moveTo>
                  <a:cubicBezTo>
                    <a:pt x="404" y="389"/>
                    <a:pt x="404" y="389"/>
                    <a:pt x="404" y="389"/>
                  </a:cubicBezTo>
                  <a:cubicBezTo>
                    <a:pt x="404" y="273"/>
                    <a:pt x="404" y="273"/>
                    <a:pt x="404" y="273"/>
                  </a:cubicBezTo>
                  <a:cubicBezTo>
                    <a:pt x="459" y="273"/>
                    <a:pt x="459" y="273"/>
                    <a:pt x="459" y="273"/>
                  </a:cubicBezTo>
                  <a:cubicBezTo>
                    <a:pt x="447" y="284"/>
                    <a:pt x="423" y="308"/>
                    <a:pt x="418" y="343"/>
                  </a:cubicBezTo>
                  <a:cubicBezTo>
                    <a:pt x="416" y="358"/>
                    <a:pt x="418" y="374"/>
                    <a:pt x="424" y="389"/>
                  </a:cubicBezTo>
                  <a:close/>
                  <a:moveTo>
                    <a:pt x="390" y="389"/>
                  </a:moveTo>
                  <a:cubicBezTo>
                    <a:pt x="210" y="389"/>
                    <a:pt x="210" y="389"/>
                    <a:pt x="210" y="389"/>
                  </a:cubicBezTo>
                  <a:cubicBezTo>
                    <a:pt x="210" y="350"/>
                    <a:pt x="214" y="311"/>
                    <a:pt x="220" y="273"/>
                  </a:cubicBezTo>
                  <a:cubicBezTo>
                    <a:pt x="390" y="273"/>
                    <a:pt x="390" y="273"/>
                    <a:pt x="390" y="273"/>
                  </a:cubicBezTo>
                  <a:lnTo>
                    <a:pt x="390" y="389"/>
                  </a:lnTo>
                  <a:close/>
                  <a:moveTo>
                    <a:pt x="494" y="144"/>
                  </a:moveTo>
                  <a:cubicBezTo>
                    <a:pt x="493" y="145"/>
                    <a:pt x="493" y="146"/>
                    <a:pt x="493" y="147"/>
                  </a:cubicBezTo>
                  <a:cubicBezTo>
                    <a:pt x="492" y="147"/>
                    <a:pt x="492" y="147"/>
                    <a:pt x="491" y="147"/>
                  </a:cubicBezTo>
                  <a:cubicBezTo>
                    <a:pt x="490" y="147"/>
                    <a:pt x="489" y="145"/>
                    <a:pt x="487" y="144"/>
                  </a:cubicBezTo>
                  <a:lnTo>
                    <a:pt x="494" y="144"/>
                  </a:lnTo>
                  <a:close/>
                  <a:moveTo>
                    <a:pt x="488" y="175"/>
                  </a:moveTo>
                  <a:cubicBezTo>
                    <a:pt x="489" y="172"/>
                    <a:pt x="491" y="170"/>
                    <a:pt x="492" y="168"/>
                  </a:cubicBezTo>
                  <a:cubicBezTo>
                    <a:pt x="493" y="167"/>
                    <a:pt x="494" y="166"/>
                    <a:pt x="494" y="165"/>
                  </a:cubicBezTo>
                  <a:cubicBezTo>
                    <a:pt x="496" y="168"/>
                    <a:pt x="498" y="170"/>
                    <a:pt x="500" y="172"/>
                  </a:cubicBezTo>
                  <a:cubicBezTo>
                    <a:pt x="498" y="173"/>
                    <a:pt x="494" y="174"/>
                    <a:pt x="488" y="175"/>
                  </a:cubicBezTo>
                  <a:close/>
                  <a:moveTo>
                    <a:pt x="463" y="158"/>
                  </a:moveTo>
                  <a:cubicBezTo>
                    <a:pt x="462" y="160"/>
                    <a:pt x="461" y="162"/>
                    <a:pt x="460" y="162"/>
                  </a:cubicBezTo>
                  <a:cubicBezTo>
                    <a:pt x="460" y="162"/>
                    <a:pt x="460" y="162"/>
                    <a:pt x="460" y="162"/>
                  </a:cubicBezTo>
                  <a:cubicBezTo>
                    <a:pt x="459" y="162"/>
                    <a:pt x="458" y="160"/>
                    <a:pt x="458" y="159"/>
                  </a:cubicBezTo>
                  <a:cubicBezTo>
                    <a:pt x="457" y="154"/>
                    <a:pt x="459" y="149"/>
                    <a:pt x="460" y="149"/>
                  </a:cubicBezTo>
                  <a:cubicBezTo>
                    <a:pt x="462" y="149"/>
                    <a:pt x="463" y="153"/>
                    <a:pt x="463" y="158"/>
                  </a:cubicBezTo>
                  <a:close/>
                  <a:moveTo>
                    <a:pt x="516" y="170"/>
                  </a:moveTo>
                  <a:cubicBezTo>
                    <a:pt x="515" y="165"/>
                    <a:pt x="512" y="161"/>
                    <a:pt x="508" y="160"/>
                  </a:cubicBezTo>
                  <a:cubicBezTo>
                    <a:pt x="506" y="158"/>
                    <a:pt x="506" y="152"/>
                    <a:pt x="507" y="150"/>
                  </a:cubicBezTo>
                  <a:cubicBezTo>
                    <a:pt x="508" y="148"/>
                    <a:pt x="509" y="146"/>
                    <a:pt x="509" y="144"/>
                  </a:cubicBezTo>
                  <a:cubicBezTo>
                    <a:pt x="528" y="144"/>
                    <a:pt x="528" y="144"/>
                    <a:pt x="528" y="144"/>
                  </a:cubicBezTo>
                  <a:cubicBezTo>
                    <a:pt x="531" y="152"/>
                    <a:pt x="534" y="159"/>
                    <a:pt x="532" y="164"/>
                  </a:cubicBezTo>
                  <a:cubicBezTo>
                    <a:pt x="531" y="166"/>
                    <a:pt x="528" y="167"/>
                    <a:pt x="523" y="168"/>
                  </a:cubicBezTo>
                  <a:cubicBezTo>
                    <a:pt x="521" y="168"/>
                    <a:pt x="519" y="169"/>
                    <a:pt x="516" y="170"/>
                  </a:cubicBezTo>
                  <a:close/>
                  <a:moveTo>
                    <a:pt x="390" y="130"/>
                  </a:moveTo>
                  <a:cubicBezTo>
                    <a:pt x="342" y="130"/>
                    <a:pt x="342" y="130"/>
                    <a:pt x="342" y="130"/>
                  </a:cubicBezTo>
                  <a:cubicBezTo>
                    <a:pt x="344" y="127"/>
                    <a:pt x="346" y="125"/>
                    <a:pt x="347" y="122"/>
                  </a:cubicBezTo>
                  <a:cubicBezTo>
                    <a:pt x="351" y="116"/>
                    <a:pt x="354" y="111"/>
                    <a:pt x="362" y="108"/>
                  </a:cubicBezTo>
                  <a:cubicBezTo>
                    <a:pt x="367" y="107"/>
                    <a:pt x="374" y="105"/>
                    <a:pt x="380" y="104"/>
                  </a:cubicBezTo>
                  <a:cubicBezTo>
                    <a:pt x="383" y="104"/>
                    <a:pt x="387" y="103"/>
                    <a:pt x="390" y="103"/>
                  </a:cubicBezTo>
                  <a:lnTo>
                    <a:pt x="390" y="130"/>
                  </a:lnTo>
                  <a:close/>
                  <a:moveTo>
                    <a:pt x="208" y="259"/>
                  </a:moveTo>
                  <a:cubicBezTo>
                    <a:pt x="176" y="259"/>
                    <a:pt x="176" y="259"/>
                    <a:pt x="176" y="259"/>
                  </a:cubicBezTo>
                  <a:cubicBezTo>
                    <a:pt x="184" y="247"/>
                    <a:pt x="197" y="237"/>
                    <a:pt x="215" y="228"/>
                  </a:cubicBezTo>
                  <a:cubicBezTo>
                    <a:pt x="212" y="238"/>
                    <a:pt x="210" y="249"/>
                    <a:pt x="208" y="259"/>
                  </a:cubicBezTo>
                  <a:close/>
                  <a:moveTo>
                    <a:pt x="165" y="328"/>
                  </a:moveTo>
                  <a:cubicBezTo>
                    <a:pt x="170" y="323"/>
                    <a:pt x="169" y="316"/>
                    <a:pt x="167" y="307"/>
                  </a:cubicBezTo>
                  <a:cubicBezTo>
                    <a:pt x="166" y="297"/>
                    <a:pt x="165" y="286"/>
                    <a:pt x="169" y="273"/>
                  </a:cubicBezTo>
                  <a:cubicBezTo>
                    <a:pt x="206" y="273"/>
                    <a:pt x="206" y="273"/>
                    <a:pt x="206" y="273"/>
                  </a:cubicBezTo>
                  <a:cubicBezTo>
                    <a:pt x="200" y="311"/>
                    <a:pt x="196" y="350"/>
                    <a:pt x="196" y="389"/>
                  </a:cubicBezTo>
                  <a:cubicBezTo>
                    <a:pt x="143" y="389"/>
                    <a:pt x="143" y="389"/>
                    <a:pt x="143" y="389"/>
                  </a:cubicBezTo>
                  <a:cubicBezTo>
                    <a:pt x="139" y="375"/>
                    <a:pt x="133" y="360"/>
                    <a:pt x="116" y="360"/>
                  </a:cubicBezTo>
                  <a:cubicBezTo>
                    <a:pt x="107" y="360"/>
                    <a:pt x="98" y="357"/>
                    <a:pt x="92" y="351"/>
                  </a:cubicBezTo>
                  <a:cubicBezTo>
                    <a:pt x="89" y="348"/>
                    <a:pt x="85" y="342"/>
                    <a:pt x="85" y="335"/>
                  </a:cubicBezTo>
                  <a:cubicBezTo>
                    <a:pt x="85" y="325"/>
                    <a:pt x="88" y="296"/>
                    <a:pt x="117" y="296"/>
                  </a:cubicBezTo>
                  <a:cubicBezTo>
                    <a:pt x="132" y="296"/>
                    <a:pt x="134" y="303"/>
                    <a:pt x="137" y="314"/>
                  </a:cubicBezTo>
                  <a:cubicBezTo>
                    <a:pt x="139" y="321"/>
                    <a:pt x="142" y="333"/>
                    <a:pt x="154" y="333"/>
                  </a:cubicBezTo>
                  <a:cubicBezTo>
                    <a:pt x="159" y="333"/>
                    <a:pt x="162" y="331"/>
                    <a:pt x="165" y="328"/>
                  </a:cubicBezTo>
                  <a:close/>
                  <a:moveTo>
                    <a:pt x="186" y="403"/>
                  </a:moveTo>
                  <a:cubicBezTo>
                    <a:pt x="178" y="404"/>
                    <a:pt x="171" y="406"/>
                    <a:pt x="165" y="407"/>
                  </a:cubicBezTo>
                  <a:cubicBezTo>
                    <a:pt x="159" y="409"/>
                    <a:pt x="153" y="410"/>
                    <a:pt x="150" y="410"/>
                  </a:cubicBezTo>
                  <a:cubicBezTo>
                    <a:pt x="149" y="409"/>
                    <a:pt x="148" y="406"/>
                    <a:pt x="147" y="403"/>
                  </a:cubicBezTo>
                  <a:lnTo>
                    <a:pt x="186" y="403"/>
                  </a:lnTo>
                  <a:close/>
                  <a:moveTo>
                    <a:pt x="404" y="403"/>
                  </a:moveTo>
                  <a:cubicBezTo>
                    <a:pt x="430" y="403"/>
                    <a:pt x="430" y="403"/>
                    <a:pt x="430" y="403"/>
                  </a:cubicBezTo>
                  <a:cubicBezTo>
                    <a:pt x="434" y="412"/>
                    <a:pt x="440" y="420"/>
                    <a:pt x="447" y="429"/>
                  </a:cubicBezTo>
                  <a:cubicBezTo>
                    <a:pt x="458" y="442"/>
                    <a:pt x="470" y="449"/>
                    <a:pt x="485" y="449"/>
                  </a:cubicBezTo>
                  <a:cubicBezTo>
                    <a:pt x="493" y="449"/>
                    <a:pt x="501" y="446"/>
                    <a:pt x="508" y="445"/>
                  </a:cubicBezTo>
                  <a:cubicBezTo>
                    <a:pt x="514" y="443"/>
                    <a:pt x="519" y="442"/>
                    <a:pt x="524" y="442"/>
                  </a:cubicBezTo>
                  <a:cubicBezTo>
                    <a:pt x="529" y="442"/>
                    <a:pt x="533" y="443"/>
                    <a:pt x="537" y="448"/>
                  </a:cubicBezTo>
                  <a:cubicBezTo>
                    <a:pt x="549" y="462"/>
                    <a:pt x="553" y="491"/>
                    <a:pt x="555" y="519"/>
                  </a:cubicBezTo>
                  <a:cubicBezTo>
                    <a:pt x="404" y="519"/>
                    <a:pt x="404" y="519"/>
                    <a:pt x="404" y="519"/>
                  </a:cubicBezTo>
                  <a:lnTo>
                    <a:pt x="404" y="403"/>
                  </a:lnTo>
                  <a:close/>
                  <a:moveTo>
                    <a:pt x="516" y="232"/>
                  </a:moveTo>
                  <a:cubicBezTo>
                    <a:pt x="516" y="232"/>
                    <a:pt x="516" y="231"/>
                    <a:pt x="516" y="231"/>
                  </a:cubicBezTo>
                  <a:cubicBezTo>
                    <a:pt x="516" y="231"/>
                    <a:pt x="517" y="231"/>
                    <a:pt x="517" y="231"/>
                  </a:cubicBezTo>
                  <a:cubicBezTo>
                    <a:pt x="520" y="230"/>
                    <a:pt x="520" y="230"/>
                    <a:pt x="520" y="230"/>
                  </a:cubicBezTo>
                  <a:cubicBezTo>
                    <a:pt x="529" y="227"/>
                    <a:pt x="530" y="227"/>
                    <a:pt x="546" y="228"/>
                  </a:cubicBezTo>
                  <a:cubicBezTo>
                    <a:pt x="552" y="229"/>
                    <a:pt x="555" y="234"/>
                    <a:pt x="559" y="241"/>
                  </a:cubicBezTo>
                  <a:cubicBezTo>
                    <a:pt x="560" y="243"/>
                    <a:pt x="561" y="245"/>
                    <a:pt x="562" y="247"/>
                  </a:cubicBezTo>
                  <a:cubicBezTo>
                    <a:pt x="559" y="245"/>
                    <a:pt x="555" y="244"/>
                    <a:pt x="550" y="244"/>
                  </a:cubicBezTo>
                  <a:cubicBezTo>
                    <a:pt x="539" y="244"/>
                    <a:pt x="523" y="249"/>
                    <a:pt x="517" y="253"/>
                  </a:cubicBezTo>
                  <a:cubicBezTo>
                    <a:pt x="517" y="253"/>
                    <a:pt x="515" y="254"/>
                    <a:pt x="506" y="254"/>
                  </a:cubicBezTo>
                  <a:cubicBezTo>
                    <a:pt x="506" y="254"/>
                    <a:pt x="506" y="254"/>
                    <a:pt x="506" y="254"/>
                  </a:cubicBezTo>
                  <a:cubicBezTo>
                    <a:pt x="505" y="254"/>
                    <a:pt x="505" y="254"/>
                    <a:pt x="505" y="254"/>
                  </a:cubicBezTo>
                  <a:cubicBezTo>
                    <a:pt x="509" y="252"/>
                    <a:pt x="512" y="250"/>
                    <a:pt x="514" y="246"/>
                  </a:cubicBezTo>
                  <a:cubicBezTo>
                    <a:pt x="517" y="240"/>
                    <a:pt x="517" y="235"/>
                    <a:pt x="516" y="232"/>
                  </a:cubicBezTo>
                  <a:close/>
                  <a:moveTo>
                    <a:pt x="567" y="252"/>
                  </a:moveTo>
                  <a:cubicBezTo>
                    <a:pt x="568" y="254"/>
                    <a:pt x="569" y="255"/>
                    <a:pt x="571" y="255"/>
                  </a:cubicBezTo>
                  <a:cubicBezTo>
                    <a:pt x="573" y="264"/>
                    <a:pt x="574" y="272"/>
                    <a:pt x="576" y="281"/>
                  </a:cubicBezTo>
                  <a:cubicBezTo>
                    <a:pt x="565" y="278"/>
                    <a:pt x="566" y="273"/>
                    <a:pt x="567" y="265"/>
                  </a:cubicBezTo>
                  <a:cubicBezTo>
                    <a:pt x="568" y="261"/>
                    <a:pt x="568" y="256"/>
                    <a:pt x="567" y="252"/>
                  </a:cubicBezTo>
                  <a:close/>
                  <a:moveTo>
                    <a:pt x="590" y="284"/>
                  </a:moveTo>
                  <a:cubicBezTo>
                    <a:pt x="589" y="273"/>
                    <a:pt x="587" y="262"/>
                    <a:pt x="585" y="251"/>
                  </a:cubicBezTo>
                  <a:cubicBezTo>
                    <a:pt x="587" y="245"/>
                    <a:pt x="583" y="239"/>
                    <a:pt x="578" y="228"/>
                  </a:cubicBezTo>
                  <a:cubicBezTo>
                    <a:pt x="577" y="226"/>
                    <a:pt x="575" y="224"/>
                    <a:pt x="574" y="221"/>
                  </a:cubicBezTo>
                  <a:cubicBezTo>
                    <a:pt x="582" y="229"/>
                    <a:pt x="591" y="245"/>
                    <a:pt x="596" y="253"/>
                  </a:cubicBezTo>
                  <a:cubicBezTo>
                    <a:pt x="601" y="261"/>
                    <a:pt x="604" y="266"/>
                    <a:pt x="607" y="269"/>
                  </a:cubicBezTo>
                  <a:cubicBezTo>
                    <a:pt x="609" y="272"/>
                    <a:pt x="612" y="272"/>
                    <a:pt x="614" y="272"/>
                  </a:cubicBezTo>
                  <a:cubicBezTo>
                    <a:pt x="614" y="272"/>
                    <a:pt x="614" y="272"/>
                    <a:pt x="614" y="272"/>
                  </a:cubicBezTo>
                  <a:cubicBezTo>
                    <a:pt x="620" y="272"/>
                    <a:pt x="623" y="267"/>
                    <a:pt x="625" y="264"/>
                  </a:cubicBezTo>
                  <a:cubicBezTo>
                    <a:pt x="626" y="263"/>
                    <a:pt x="626" y="263"/>
                    <a:pt x="626" y="262"/>
                  </a:cubicBezTo>
                  <a:cubicBezTo>
                    <a:pt x="632" y="268"/>
                    <a:pt x="639" y="269"/>
                    <a:pt x="646" y="270"/>
                  </a:cubicBezTo>
                  <a:cubicBezTo>
                    <a:pt x="658" y="272"/>
                    <a:pt x="662" y="273"/>
                    <a:pt x="662" y="282"/>
                  </a:cubicBezTo>
                  <a:cubicBezTo>
                    <a:pt x="662" y="285"/>
                    <a:pt x="662" y="286"/>
                    <a:pt x="661" y="287"/>
                  </a:cubicBezTo>
                  <a:cubicBezTo>
                    <a:pt x="661" y="288"/>
                    <a:pt x="660" y="288"/>
                    <a:pt x="658" y="288"/>
                  </a:cubicBezTo>
                  <a:cubicBezTo>
                    <a:pt x="653" y="288"/>
                    <a:pt x="646" y="286"/>
                    <a:pt x="640" y="284"/>
                  </a:cubicBezTo>
                  <a:cubicBezTo>
                    <a:pt x="635" y="282"/>
                    <a:pt x="630" y="281"/>
                    <a:pt x="626" y="280"/>
                  </a:cubicBezTo>
                  <a:cubicBezTo>
                    <a:pt x="625" y="280"/>
                    <a:pt x="623" y="280"/>
                    <a:pt x="622" y="280"/>
                  </a:cubicBezTo>
                  <a:cubicBezTo>
                    <a:pt x="617" y="280"/>
                    <a:pt x="612" y="281"/>
                    <a:pt x="608" y="282"/>
                  </a:cubicBezTo>
                  <a:cubicBezTo>
                    <a:pt x="604" y="283"/>
                    <a:pt x="599" y="284"/>
                    <a:pt x="594" y="284"/>
                  </a:cubicBezTo>
                  <a:cubicBezTo>
                    <a:pt x="593" y="284"/>
                    <a:pt x="592" y="284"/>
                    <a:pt x="590" y="284"/>
                  </a:cubicBezTo>
                  <a:close/>
                  <a:moveTo>
                    <a:pt x="529" y="96"/>
                  </a:moveTo>
                  <a:cubicBezTo>
                    <a:pt x="509" y="62"/>
                    <a:pt x="485" y="35"/>
                    <a:pt x="460" y="19"/>
                  </a:cubicBezTo>
                  <a:cubicBezTo>
                    <a:pt x="514" y="28"/>
                    <a:pt x="564" y="49"/>
                    <a:pt x="608" y="78"/>
                  </a:cubicBezTo>
                  <a:cubicBezTo>
                    <a:pt x="568" y="83"/>
                    <a:pt x="543" y="88"/>
                    <a:pt x="529" y="96"/>
                  </a:cubicBezTo>
                  <a:close/>
                  <a:moveTo>
                    <a:pt x="390" y="662"/>
                  </a:moveTo>
                  <a:cubicBezTo>
                    <a:pt x="390" y="777"/>
                    <a:pt x="390" y="777"/>
                    <a:pt x="390" y="777"/>
                  </a:cubicBezTo>
                  <a:cubicBezTo>
                    <a:pt x="343" y="774"/>
                    <a:pt x="297" y="732"/>
                    <a:pt x="263" y="662"/>
                  </a:cubicBezTo>
                  <a:lnTo>
                    <a:pt x="390" y="662"/>
                  </a:lnTo>
                  <a:close/>
                  <a:moveTo>
                    <a:pt x="404" y="662"/>
                  </a:moveTo>
                  <a:cubicBezTo>
                    <a:pt x="531" y="662"/>
                    <a:pt x="531" y="662"/>
                    <a:pt x="531" y="662"/>
                  </a:cubicBezTo>
                  <a:cubicBezTo>
                    <a:pt x="498" y="732"/>
                    <a:pt x="453" y="774"/>
                    <a:pt x="404" y="777"/>
                  </a:cubicBezTo>
                  <a:lnTo>
                    <a:pt x="404" y="662"/>
                  </a:lnTo>
                  <a:close/>
                  <a:moveTo>
                    <a:pt x="404" y="648"/>
                  </a:moveTo>
                  <a:cubicBezTo>
                    <a:pt x="404" y="533"/>
                    <a:pt x="404" y="533"/>
                    <a:pt x="404" y="533"/>
                  </a:cubicBezTo>
                  <a:cubicBezTo>
                    <a:pt x="555" y="533"/>
                    <a:pt x="555" y="533"/>
                    <a:pt x="555" y="533"/>
                  </a:cubicBezTo>
                  <a:cubicBezTo>
                    <a:pt x="555" y="540"/>
                    <a:pt x="556" y="547"/>
                    <a:pt x="556" y="554"/>
                  </a:cubicBezTo>
                  <a:cubicBezTo>
                    <a:pt x="556" y="560"/>
                    <a:pt x="556" y="566"/>
                    <a:pt x="556" y="570"/>
                  </a:cubicBezTo>
                  <a:cubicBezTo>
                    <a:pt x="556" y="575"/>
                    <a:pt x="556" y="582"/>
                    <a:pt x="555" y="588"/>
                  </a:cubicBezTo>
                  <a:cubicBezTo>
                    <a:pt x="555" y="593"/>
                    <a:pt x="554" y="598"/>
                    <a:pt x="554" y="603"/>
                  </a:cubicBezTo>
                  <a:cubicBezTo>
                    <a:pt x="549" y="619"/>
                    <a:pt x="544" y="634"/>
                    <a:pt x="538" y="648"/>
                  </a:cubicBezTo>
                  <a:lnTo>
                    <a:pt x="404" y="648"/>
                  </a:lnTo>
                  <a:close/>
                  <a:moveTo>
                    <a:pt x="704" y="572"/>
                  </a:moveTo>
                  <a:cubicBezTo>
                    <a:pt x="700" y="580"/>
                    <a:pt x="697" y="584"/>
                    <a:pt x="695" y="585"/>
                  </a:cubicBezTo>
                  <a:cubicBezTo>
                    <a:pt x="695" y="582"/>
                    <a:pt x="695" y="574"/>
                    <a:pt x="699" y="561"/>
                  </a:cubicBezTo>
                  <a:cubicBezTo>
                    <a:pt x="703" y="547"/>
                    <a:pt x="708" y="537"/>
                    <a:pt x="712" y="533"/>
                  </a:cubicBezTo>
                  <a:cubicBezTo>
                    <a:pt x="712" y="540"/>
                    <a:pt x="710" y="557"/>
                    <a:pt x="704" y="572"/>
                  </a:cubicBezTo>
                  <a:close/>
                  <a:moveTo>
                    <a:pt x="720" y="519"/>
                  </a:moveTo>
                  <a:cubicBezTo>
                    <a:pt x="719" y="518"/>
                    <a:pt x="718" y="517"/>
                    <a:pt x="716" y="517"/>
                  </a:cubicBezTo>
                  <a:cubicBezTo>
                    <a:pt x="715" y="517"/>
                    <a:pt x="715" y="517"/>
                    <a:pt x="714" y="517"/>
                  </a:cubicBezTo>
                  <a:cubicBezTo>
                    <a:pt x="711" y="517"/>
                    <a:pt x="709" y="517"/>
                    <a:pt x="707" y="519"/>
                  </a:cubicBezTo>
                  <a:cubicBezTo>
                    <a:pt x="691" y="519"/>
                    <a:pt x="691" y="519"/>
                    <a:pt x="691" y="519"/>
                  </a:cubicBezTo>
                  <a:cubicBezTo>
                    <a:pt x="693" y="512"/>
                    <a:pt x="694" y="505"/>
                    <a:pt x="695" y="499"/>
                  </a:cubicBezTo>
                  <a:cubicBezTo>
                    <a:pt x="695" y="494"/>
                    <a:pt x="696" y="490"/>
                    <a:pt x="697" y="486"/>
                  </a:cubicBezTo>
                  <a:cubicBezTo>
                    <a:pt x="699" y="473"/>
                    <a:pt x="706" y="438"/>
                    <a:pt x="721" y="404"/>
                  </a:cubicBezTo>
                  <a:cubicBezTo>
                    <a:pt x="721" y="404"/>
                    <a:pt x="721" y="403"/>
                    <a:pt x="721" y="403"/>
                  </a:cubicBezTo>
                  <a:cubicBezTo>
                    <a:pt x="779" y="403"/>
                    <a:pt x="779" y="403"/>
                    <a:pt x="779" y="403"/>
                  </a:cubicBezTo>
                  <a:cubicBezTo>
                    <a:pt x="778" y="443"/>
                    <a:pt x="771" y="482"/>
                    <a:pt x="759" y="519"/>
                  </a:cubicBezTo>
                  <a:lnTo>
                    <a:pt x="720" y="519"/>
                  </a:lnTo>
                  <a:close/>
                  <a:moveTo>
                    <a:pt x="124" y="662"/>
                  </a:moveTo>
                  <a:cubicBezTo>
                    <a:pt x="207" y="662"/>
                    <a:pt x="207" y="662"/>
                    <a:pt x="207" y="662"/>
                  </a:cubicBezTo>
                  <a:cubicBezTo>
                    <a:pt x="207" y="687"/>
                    <a:pt x="210" y="710"/>
                    <a:pt x="222" y="723"/>
                  </a:cubicBezTo>
                  <a:cubicBezTo>
                    <a:pt x="228" y="730"/>
                    <a:pt x="237" y="735"/>
                    <a:pt x="246" y="735"/>
                  </a:cubicBezTo>
                  <a:cubicBezTo>
                    <a:pt x="252" y="735"/>
                    <a:pt x="257" y="732"/>
                    <a:pt x="260" y="728"/>
                  </a:cubicBezTo>
                  <a:cubicBezTo>
                    <a:pt x="263" y="722"/>
                    <a:pt x="262" y="713"/>
                    <a:pt x="256" y="703"/>
                  </a:cubicBezTo>
                  <a:cubicBezTo>
                    <a:pt x="251" y="695"/>
                    <a:pt x="251" y="685"/>
                    <a:pt x="254" y="676"/>
                  </a:cubicBezTo>
                  <a:cubicBezTo>
                    <a:pt x="277" y="721"/>
                    <a:pt x="304" y="753"/>
                    <a:pt x="334" y="772"/>
                  </a:cubicBezTo>
                  <a:cubicBezTo>
                    <a:pt x="253" y="759"/>
                    <a:pt x="179" y="719"/>
                    <a:pt x="124" y="662"/>
                  </a:cubicBezTo>
                  <a:close/>
                  <a:moveTo>
                    <a:pt x="460" y="773"/>
                  </a:moveTo>
                  <a:cubicBezTo>
                    <a:pt x="493" y="751"/>
                    <a:pt x="523" y="714"/>
                    <a:pt x="547" y="662"/>
                  </a:cubicBezTo>
                  <a:cubicBezTo>
                    <a:pt x="671" y="662"/>
                    <a:pt x="671" y="662"/>
                    <a:pt x="671" y="662"/>
                  </a:cubicBezTo>
                  <a:cubicBezTo>
                    <a:pt x="615" y="719"/>
                    <a:pt x="542" y="759"/>
                    <a:pt x="460" y="77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5" name="Group 114"/>
          <p:cNvGrpSpPr/>
          <p:nvPr/>
        </p:nvGrpSpPr>
        <p:grpSpPr>
          <a:xfrm>
            <a:off x="421396" y="2670208"/>
            <a:ext cx="733889" cy="689888"/>
            <a:chOff x="8183793" y="1498714"/>
            <a:chExt cx="1097280" cy="1097280"/>
          </a:xfrm>
        </p:grpSpPr>
        <p:sp>
          <p:nvSpPr>
            <p:cNvPr id="116" name="Oval 69"/>
            <p:cNvSpPr>
              <a:spLocks noChangeArrowheads="1"/>
            </p:cNvSpPr>
            <p:nvPr/>
          </p:nvSpPr>
          <p:spPr bwMode="auto">
            <a:xfrm>
              <a:off x="8183793"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96"/>
            <p:cNvSpPr>
              <a:spLocks noEditPoints="1"/>
            </p:cNvSpPr>
            <p:nvPr/>
          </p:nvSpPr>
          <p:spPr bwMode="auto">
            <a:xfrm>
              <a:off x="8383404" y="1681017"/>
              <a:ext cx="679598" cy="732674"/>
            </a:xfrm>
            <a:custGeom>
              <a:avLst/>
              <a:gdLst>
                <a:gd name="T0" fmla="*/ 430 w 658"/>
                <a:gd name="T1" fmla="*/ 439 h 709"/>
                <a:gd name="T2" fmla="*/ 430 w 658"/>
                <a:gd name="T3" fmla="*/ 352 h 709"/>
                <a:gd name="T4" fmla="*/ 449 w 658"/>
                <a:gd name="T5" fmla="*/ 396 h 709"/>
                <a:gd name="T6" fmla="*/ 411 w 658"/>
                <a:gd name="T7" fmla="*/ 396 h 709"/>
                <a:gd name="T8" fmla="*/ 449 w 658"/>
                <a:gd name="T9" fmla="*/ 396 h 709"/>
                <a:gd name="T10" fmla="*/ 648 w 658"/>
                <a:gd name="T11" fmla="*/ 615 h 709"/>
                <a:gd name="T12" fmla="*/ 366 w 658"/>
                <a:gd name="T13" fmla="*/ 93 h 709"/>
                <a:gd name="T14" fmla="*/ 647 w 658"/>
                <a:gd name="T15" fmla="*/ 7 h 709"/>
                <a:gd name="T16" fmla="*/ 228 w 658"/>
                <a:gd name="T17" fmla="*/ 0 h 709"/>
                <a:gd name="T18" fmla="*/ 221 w 658"/>
                <a:gd name="T19" fmla="*/ 256 h 709"/>
                <a:gd name="T20" fmla="*/ 146 w 658"/>
                <a:gd name="T21" fmla="*/ 204 h 709"/>
                <a:gd name="T22" fmla="*/ 258 w 658"/>
                <a:gd name="T23" fmla="*/ 305 h 709"/>
                <a:gd name="T24" fmla="*/ 0 w 658"/>
                <a:gd name="T25" fmla="*/ 312 h 709"/>
                <a:gd name="T26" fmla="*/ 258 w 658"/>
                <a:gd name="T27" fmla="*/ 319 h 709"/>
                <a:gd name="T28" fmla="*/ 146 w 658"/>
                <a:gd name="T29" fmla="*/ 421 h 709"/>
                <a:gd name="T30" fmla="*/ 156 w 658"/>
                <a:gd name="T31" fmla="*/ 422 h 709"/>
                <a:gd name="T32" fmla="*/ 221 w 658"/>
                <a:gd name="T33" fmla="*/ 622 h 709"/>
                <a:gd name="T34" fmla="*/ 352 w 658"/>
                <a:gd name="T35" fmla="*/ 629 h 709"/>
                <a:gd name="T36" fmla="*/ 355 w 658"/>
                <a:gd name="T37" fmla="*/ 708 h 709"/>
                <a:gd name="T38" fmla="*/ 361 w 658"/>
                <a:gd name="T39" fmla="*/ 709 h 709"/>
                <a:gd name="T40" fmla="*/ 657 w 658"/>
                <a:gd name="T41" fmla="*/ 620 h 709"/>
                <a:gd name="T42" fmla="*/ 235 w 658"/>
                <a:gd name="T43" fmla="*/ 356 h 709"/>
                <a:gd name="T44" fmla="*/ 282 w 658"/>
                <a:gd name="T45" fmla="*/ 317 h 709"/>
                <a:gd name="T46" fmla="*/ 283 w 658"/>
                <a:gd name="T47" fmla="*/ 316 h 709"/>
                <a:gd name="T48" fmla="*/ 284 w 658"/>
                <a:gd name="T49" fmla="*/ 315 h 709"/>
                <a:gd name="T50" fmla="*/ 284 w 658"/>
                <a:gd name="T51" fmla="*/ 314 h 709"/>
                <a:gd name="T52" fmla="*/ 284 w 658"/>
                <a:gd name="T53" fmla="*/ 311 h 709"/>
                <a:gd name="T54" fmla="*/ 284 w 658"/>
                <a:gd name="T55" fmla="*/ 309 h 709"/>
                <a:gd name="T56" fmla="*/ 283 w 658"/>
                <a:gd name="T57" fmla="*/ 308 h 709"/>
                <a:gd name="T58" fmla="*/ 282 w 658"/>
                <a:gd name="T59" fmla="*/ 307 h 709"/>
                <a:gd name="T60" fmla="*/ 235 w 658"/>
                <a:gd name="T61" fmla="*/ 268 h 709"/>
                <a:gd name="T62" fmla="*/ 590 w 658"/>
                <a:gd name="T63" fmla="*/ 14 h 709"/>
                <a:gd name="T64" fmla="*/ 352 w 658"/>
                <a:gd name="T65" fmla="*/ 88 h 709"/>
                <a:gd name="T66" fmla="*/ 235 w 658"/>
                <a:gd name="T67" fmla="*/ 615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58" h="709">
                  <a:moveTo>
                    <a:pt x="397" y="396"/>
                  </a:moveTo>
                  <a:cubicBezTo>
                    <a:pt x="397" y="420"/>
                    <a:pt x="412" y="439"/>
                    <a:pt x="430" y="439"/>
                  </a:cubicBezTo>
                  <a:cubicBezTo>
                    <a:pt x="449" y="439"/>
                    <a:pt x="463" y="420"/>
                    <a:pt x="463" y="396"/>
                  </a:cubicBezTo>
                  <a:cubicBezTo>
                    <a:pt x="463" y="371"/>
                    <a:pt x="449" y="352"/>
                    <a:pt x="430" y="352"/>
                  </a:cubicBezTo>
                  <a:cubicBezTo>
                    <a:pt x="412" y="352"/>
                    <a:pt x="397" y="371"/>
                    <a:pt x="397" y="396"/>
                  </a:cubicBezTo>
                  <a:close/>
                  <a:moveTo>
                    <a:pt x="449" y="396"/>
                  </a:moveTo>
                  <a:cubicBezTo>
                    <a:pt x="449" y="412"/>
                    <a:pt x="440" y="425"/>
                    <a:pt x="430" y="425"/>
                  </a:cubicBezTo>
                  <a:cubicBezTo>
                    <a:pt x="420" y="425"/>
                    <a:pt x="411" y="412"/>
                    <a:pt x="411" y="396"/>
                  </a:cubicBezTo>
                  <a:cubicBezTo>
                    <a:pt x="411" y="380"/>
                    <a:pt x="420" y="366"/>
                    <a:pt x="430" y="366"/>
                  </a:cubicBezTo>
                  <a:cubicBezTo>
                    <a:pt x="440" y="366"/>
                    <a:pt x="449" y="380"/>
                    <a:pt x="449" y="396"/>
                  </a:cubicBezTo>
                  <a:close/>
                  <a:moveTo>
                    <a:pt x="657" y="620"/>
                  </a:moveTo>
                  <a:cubicBezTo>
                    <a:pt x="656" y="616"/>
                    <a:pt x="652" y="614"/>
                    <a:pt x="648" y="615"/>
                  </a:cubicBezTo>
                  <a:cubicBezTo>
                    <a:pt x="366" y="693"/>
                    <a:pt x="366" y="693"/>
                    <a:pt x="366" y="693"/>
                  </a:cubicBezTo>
                  <a:cubicBezTo>
                    <a:pt x="366" y="93"/>
                    <a:pt x="366" y="93"/>
                    <a:pt x="366" y="93"/>
                  </a:cubicBezTo>
                  <a:cubicBezTo>
                    <a:pt x="641" y="14"/>
                    <a:pt x="641" y="14"/>
                    <a:pt x="641" y="14"/>
                  </a:cubicBezTo>
                  <a:cubicBezTo>
                    <a:pt x="645" y="13"/>
                    <a:pt x="647" y="10"/>
                    <a:pt x="647" y="7"/>
                  </a:cubicBezTo>
                  <a:cubicBezTo>
                    <a:pt x="646" y="3"/>
                    <a:pt x="643" y="0"/>
                    <a:pt x="640" y="0"/>
                  </a:cubicBezTo>
                  <a:cubicBezTo>
                    <a:pt x="228" y="0"/>
                    <a:pt x="228" y="0"/>
                    <a:pt x="228" y="0"/>
                  </a:cubicBezTo>
                  <a:cubicBezTo>
                    <a:pt x="224" y="0"/>
                    <a:pt x="221" y="4"/>
                    <a:pt x="221" y="7"/>
                  </a:cubicBezTo>
                  <a:cubicBezTo>
                    <a:pt x="221" y="256"/>
                    <a:pt x="221" y="256"/>
                    <a:pt x="221" y="256"/>
                  </a:cubicBezTo>
                  <a:cubicBezTo>
                    <a:pt x="156" y="203"/>
                    <a:pt x="156" y="203"/>
                    <a:pt x="156" y="203"/>
                  </a:cubicBezTo>
                  <a:cubicBezTo>
                    <a:pt x="153" y="200"/>
                    <a:pt x="149" y="201"/>
                    <a:pt x="146" y="204"/>
                  </a:cubicBezTo>
                  <a:cubicBezTo>
                    <a:pt x="144" y="207"/>
                    <a:pt x="144" y="211"/>
                    <a:pt x="147" y="213"/>
                  </a:cubicBezTo>
                  <a:cubicBezTo>
                    <a:pt x="258" y="305"/>
                    <a:pt x="258" y="305"/>
                    <a:pt x="258" y="305"/>
                  </a:cubicBezTo>
                  <a:cubicBezTo>
                    <a:pt x="7" y="305"/>
                    <a:pt x="7" y="305"/>
                    <a:pt x="7" y="305"/>
                  </a:cubicBezTo>
                  <a:cubicBezTo>
                    <a:pt x="3" y="305"/>
                    <a:pt x="0" y="308"/>
                    <a:pt x="0" y="312"/>
                  </a:cubicBezTo>
                  <a:cubicBezTo>
                    <a:pt x="0" y="316"/>
                    <a:pt x="3" y="319"/>
                    <a:pt x="7" y="319"/>
                  </a:cubicBezTo>
                  <a:cubicBezTo>
                    <a:pt x="258" y="319"/>
                    <a:pt x="258" y="319"/>
                    <a:pt x="258" y="319"/>
                  </a:cubicBezTo>
                  <a:cubicBezTo>
                    <a:pt x="147" y="411"/>
                    <a:pt x="147" y="411"/>
                    <a:pt x="147" y="411"/>
                  </a:cubicBezTo>
                  <a:cubicBezTo>
                    <a:pt x="144" y="413"/>
                    <a:pt x="144" y="418"/>
                    <a:pt x="146" y="421"/>
                  </a:cubicBezTo>
                  <a:cubicBezTo>
                    <a:pt x="148" y="422"/>
                    <a:pt x="150" y="423"/>
                    <a:pt x="152" y="423"/>
                  </a:cubicBezTo>
                  <a:cubicBezTo>
                    <a:pt x="153" y="423"/>
                    <a:pt x="155" y="423"/>
                    <a:pt x="156" y="422"/>
                  </a:cubicBezTo>
                  <a:cubicBezTo>
                    <a:pt x="221" y="368"/>
                    <a:pt x="221" y="368"/>
                    <a:pt x="221" y="368"/>
                  </a:cubicBezTo>
                  <a:cubicBezTo>
                    <a:pt x="221" y="622"/>
                    <a:pt x="221" y="622"/>
                    <a:pt x="221" y="622"/>
                  </a:cubicBezTo>
                  <a:cubicBezTo>
                    <a:pt x="221" y="626"/>
                    <a:pt x="224" y="629"/>
                    <a:pt x="228" y="629"/>
                  </a:cubicBezTo>
                  <a:cubicBezTo>
                    <a:pt x="352" y="629"/>
                    <a:pt x="352" y="629"/>
                    <a:pt x="352" y="629"/>
                  </a:cubicBezTo>
                  <a:cubicBezTo>
                    <a:pt x="352" y="702"/>
                    <a:pt x="352" y="702"/>
                    <a:pt x="352" y="702"/>
                  </a:cubicBezTo>
                  <a:cubicBezTo>
                    <a:pt x="352" y="704"/>
                    <a:pt x="353" y="706"/>
                    <a:pt x="355" y="708"/>
                  </a:cubicBezTo>
                  <a:cubicBezTo>
                    <a:pt x="356" y="709"/>
                    <a:pt x="358" y="709"/>
                    <a:pt x="359" y="709"/>
                  </a:cubicBezTo>
                  <a:cubicBezTo>
                    <a:pt x="360" y="709"/>
                    <a:pt x="360" y="709"/>
                    <a:pt x="361" y="709"/>
                  </a:cubicBezTo>
                  <a:cubicBezTo>
                    <a:pt x="652" y="629"/>
                    <a:pt x="652" y="629"/>
                    <a:pt x="652" y="629"/>
                  </a:cubicBezTo>
                  <a:cubicBezTo>
                    <a:pt x="656" y="628"/>
                    <a:pt x="658" y="624"/>
                    <a:pt x="657" y="620"/>
                  </a:cubicBezTo>
                  <a:close/>
                  <a:moveTo>
                    <a:pt x="235" y="615"/>
                  </a:moveTo>
                  <a:cubicBezTo>
                    <a:pt x="235" y="356"/>
                    <a:pt x="235" y="356"/>
                    <a:pt x="235" y="356"/>
                  </a:cubicBezTo>
                  <a:cubicBezTo>
                    <a:pt x="282" y="318"/>
                    <a:pt x="282" y="318"/>
                    <a:pt x="282" y="318"/>
                  </a:cubicBezTo>
                  <a:cubicBezTo>
                    <a:pt x="282" y="317"/>
                    <a:pt x="282" y="317"/>
                    <a:pt x="282" y="317"/>
                  </a:cubicBezTo>
                  <a:cubicBezTo>
                    <a:pt x="282" y="317"/>
                    <a:pt x="283" y="317"/>
                    <a:pt x="283" y="317"/>
                  </a:cubicBezTo>
                  <a:cubicBezTo>
                    <a:pt x="283" y="317"/>
                    <a:pt x="283" y="316"/>
                    <a:pt x="283" y="316"/>
                  </a:cubicBezTo>
                  <a:cubicBezTo>
                    <a:pt x="283" y="316"/>
                    <a:pt x="284" y="316"/>
                    <a:pt x="284" y="315"/>
                  </a:cubicBezTo>
                  <a:cubicBezTo>
                    <a:pt x="284" y="315"/>
                    <a:pt x="284" y="315"/>
                    <a:pt x="284" y="315"/>
                  </a:cubicBezTo>
                  <a:cubicBezTo>
                    <a:pt x="284" y="315"/>
                    <a:pt x="284" y="314"/>
                    <a:pt x="284" y="314"/>
                  </a:cubicBezTo>
                  <a:cubicBezTo>
                    <a:pt x="284" y="314"/>
                    <a:pt x="284" y="314"/>
                    <a:pt x="284" y="314"/>
                  </a:cubicBezTo>
                  <a:cubicBezTo>
                    <a:pt x="285" y="313"/>
                    <a:pt x="285" y="313"/>
                    <a:pt x="285" y="312"/>
                  </a:cubicBezTo>
                  <a:cubicBezTo>
                    <a:pt x="285" y="312"/>
                    <a:pt x="285" y="311"/>
                    <a:pt x="284" y="311"/>
                  </a:cubicBezTo>
                  <a:cubicBezTo>
                    <a:pt x="284" y="311"/>
                    <a:pt x="284" y="310"/>
                    <a:pt x="284" y="310"/>
                  </a:cubicBezTo>
                  <a:cubicBezTo>
                    <a:pt x="284" y="310"/>
                    <a:pt x="284" y="310"/>
                    <a:pt x="284" y="309"/>
                  </a:cubicBezTo>
                  <a:cubicBezTo>
                    <a:pt x="284" y="309"/>
                    <a:pt x="284" y="309"/>
                    <a:pt x="284" y="309"/>
                  </a:cubicBezTo>
                  <a:cubicBezTo>
                    <a:pt x="284" y="309"/>
                    <a:pt x="283" y="308"/>
                    <a:pt x="283" y="308"/>
                  </a:cubicBezTo>
                  <a:cubicBezTo>
                    <a:pt x="283" y="308"/>
                    <a:pt x="283" y="308"/>
                    <a:pt x="283" y="308"/>
                  </a:cubicBezTo>
                  <a:cubicBezTo>
                    <a:pt x="283" y="307"/>
                    <a:pt x="282" y="307"/>
                    <a:pt x="282" y="307"/>
                  </a:cubicBezTo>
                  <a:cubicBezTo>
                    <a:pt x="282" y="307"/>
                    <a:pt x="282" y="307"/>
                    <a:pt x="282" y="307"/>
                  </a:cubicBezTo>
                  <a:cubicBezTo>
                    <a:pt x="235" y="268"/>
                    <a:pt x="235" y="268"/>
                    <a:pt x="235" y="268"/>
                  </a:cubicBezTo>
                  <a:cubicBezTo>
                    <a:pt x="235" y="14"/>
                    <a:pt x="235" y="14"/>
                    <a:pt x="235" y="14"/>
                  </a:cubicBezTo>
                  <a:cubicBezTo>
                    <a:pt x="590" y="14"/>
                    <a:pt x="590" y="14"/>
                    <a:pt x="590" y="14"/>
                  </a:cubicBezTo>
                  <a:cubicBezTo>
                    <a:pt x="357" y="81"/>
                    <a:pt x="357" y="81"/>
                    <a:pt x="357" y="81"/>
                  </a:cubicBezTo>
                  <a:cubicBezTo>
                    <a:pt x="354" y="82"/>
                    <a:pt x="352" y="85"/>
                    <a:pt x="352" y="88"/>
                  </a:cubicBezTo>
                  <a:cubicBezTo>
                    <a:pt x="352" y="615"/>
                    <a:pt x="352" y="615"/>
                    <a:pt x="352" y="615"/>
                  </a:cubicBezTo>
                  <a:lnTo>
                    <a:pt x="235" y="6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055901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Encrypted </a:t>
            </a:r>
            <a:r>
              <a:rPr lang="en-GB" dirty="0"/>
              <a:t>data usually leads to </a:t>
            </a:r>
            <a:r>
              <a:rPr lang="en-GB" dirty="0" smtClean="0"/>
              <a:t>pseudonymisation</a:t>
            </a:r>
          </a:p>
          <a:p>
            <a:pPr lvl="1"/>
            <a:r>
              <a:rPr lang="en-GB" dirty="0" smtClean="0"/>
              <a:t>Re-identification and decryption after a data breach are </a:t>
            </a:r>
            <a:r>
              <a:rPr lang="en-GB" dirty="0"/>
              <a:t>still a </a:t>
            </a:r>
            <a:r>
              <a:rPr lang="en-GB" dirty="0" smtClean="0"/>
              <a:t>risk</a:t>
            </a:r>
          </a:p>
          <a:p>
            <a:r>
              <a:rPr lang="en-GB" dirty="0" smtClean="0"/>
              <a:t>Anonymise means delete or change identification marks so that re-identification is impossible</a:t>
            </a:r>
          </a:p>
          <a:p>
            <a:r>
              <a:rPr lang="en-GB" dirty="0" smtClean="0"/>
              <a:t>Pseudonymisation means prevent </a:t>
            </a:r>
            <a:r>
              <a:rPr lang="en-GB" dirty="0"/>
              <a:t>identification of the individual by unauthorized parties or </a:t>
            </a:r>
            <a:r>
              <a:rPr lang="en-GB" dirty="0" smtClean="0"/>
              <a:t>render </a:t>
            </a:r>
            <a:r>
              <a:rPr lang="en-GB" dirty="0"/>
              <a:t>such identification </a:t>
            </a:r>
            <a:r>
              <a:rPr lang="en-GB" dirty="0" smtClean="0"/>
              <a:t>difficult</a:t>
            </a:r>
          </a:p>
          <a:p>
            <a:r>
              <a:rPr lang="en-GB" dirty="0"/>
              <a:t>Pseudonymisation can include </a:t>
            </a:r>
            <a:r>
              <a:rPr lang="en-GB" dirty="0" smtClean="0"/>
              <a:t>data masking</a:t>
            </a:r>
            <a:r>
              <a:rPr lang="en-GB" dirty="0"/>
              <a:t>, redaction, tokenization and/or </a:t>
            </a:r>
            <a:r>
              <a:rPr lang="en-GB" dirty="0" smtClean="0"/>
              <a:t>encryption</a:t>
            </a:r>
          </a:p>
          <a:p>
            <a:r>
              <a:rPr lang="en-GB" dirty="0" smtClean="0"/>
              <a:t>Ways </a:t>
            </a:r>
            <a:r>
              <a:rPr lang="en-GB" dirty="0"/>
              <a:t>to </a:t>
            </a:r>
            <a:r>
              <a:rPr lang="en-GB" dirty="0" smtClean="0"/>
              <a:t>enhance security</a:t>
            </a:r>
            <a:r>
              <a:rPr lang="en-GB" dirty="0"/>
              <a:t>, but </a:t>
            </a:r>
            <a:r>
              <a:rPr lang="en-GB" dirty="0" smtClean="0"/>
              <a:t>do </a:t>
            </a:r>
            <a:r>
              <a:rPr lang="en-GB" dirty="0"/>
              <a:t>not necessarily create data that is out of scope for the </a:t>
            </a:r>
            <a:r>
              <a:rPr lang="en-GB" dirty="0" smtClean="0"/>
              <a:t>GDPR</a:t>
            </a:r>
          </a:p>
          <a:p>
            <a:r>
              <a:rPr lang="en-GB" dirty="0" smtClean="0"/>
              <a:t>Data </a:t>
            </a:r>
            <a:r>
              <a:rPr lang="en-GB" dirty="0"/>
              <a:t>breaches on encrypted personal </a:t>
            </a:r>
            <a:r>
              <a:rPr lang="en-GB" dirty="0" smtClean="0"/>
              <a:t>data should be still reported to regulatory authority</a:t>
            </a:r>
            <a:endParaRPr lang="en-GB" dirty="0"/>
          </a:p>
        </p:txBody>
      </p:sp>
      <p:sp>
        <p:nvSpPr>
          <p:cNvPr id="3" name="Text Placeholder 2"/>
          <p:cNvSpPr>
            <a:spLocks noGrp="1"/>
          </p:cNvSpPr>
          <p:nvPr>
            <p:ph type="body" sz="quarter" idx="12"/>
          </p:nvPr>
        </p:nvSpPr>
        <p:spPr/>
        <p:txBody>
          <a:bodyPr/>
          <a:lstStyle/>
          <a:p>
            <a:r>
              <a:rPr lang="en-GB" dirty="0" smtClean="0"/>
              <a:t>Encryption and Pseudonymisation</a:t>
            </a:r>
            <a:endParaRPr lang="en-GB" dirty="0"/>
          </a:p>
        </p:txBody>
      </p:sp>
    </p:spTree>
    <p:extLst>
      <p:ext uri="{BB962C8B-B14F-4D97-AF65-F5344CB8AC3E}">
        <p14:creationId xmlns:p14="http://schemas.microsoft.com/office/powerpoint/2010/main" val="218683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b="1" dirty="0" smtClean="0"/>
              <a:t>Legal</a:t>
            </a:r>
            <a:r>
              <a:rPr lang="en-GB" b="1" dirty="0"/>
              <a:t>.</a:t>
            </a:r>
            <a:r>
              <a:rPr lang="en-GB" dirty="0"/>
              <a:t> The GDPR is a law. </a:t>
            </a:r>
            <a:r>
              <a:rPr lang="en-GB" b="1" dirty="0" smtClean="0">
                <a:solidFill>
                  <a:srgbClr val="FF0000"/>
                </a:solidFill>
              </a:rPr>
              <a:t>This </a:t>
            </a:r>
            <a:r>
              <a:rPr lang="en-GB" b="1" dirty="0">
                <a:solidFill>
                  <a:srgbClr val="FF0000"/>
                </a:solidFill>
              </a:rPr>
              <a:t>research note is not intended as legal advice or comprehensive </a:t>
            </a:r>
            <a:r>
              <a:rPr lang="en-GB" b="1" dirty="0" smtClean="0">
                <a:solidFill>
                  <a:srgbClr val="FF0000"/>
                </a:solidFill>
              </a:rPr>
              <a:t>guidance.</a:t>
            </a:r>
            <a:endParaRPr lang="en-GB" b="1" dirty="0">
              <a:solidFill>
                <a:srgbClr val="FF0000"/>
              </a:solidFill>
            </a:endParaRPr>
          </a:p>
          <a:p>
            <a:endParaRPr lang="en-GB" b="1" dirty="0" smtClean="0"/>
          </a:p>
          <a:p>
            <a:r>
              <a:rPr lang="en-GB" b="1" dirty="0" smtClean="0"/>
              <a:t>Procedural</a:t>
            </a:r>
            <a:r>
              <a:rPr lang="en-GB" b="1" dirty="0"/>
              <a:t>.</a:t>
            </a:r>
            <a:r>
              <a:rPr lang="en-GB" dirty="0"/>
              <a:t> </a:t>
            </a:r>
            <a:r>
              <a:rPr lang="en-GB" dirty="0" smtClean="0"/>
              <a:t>(New</a:t>
            </a:r>
            <a:r>
              <a:rPr lang="en-GB" dirty="0"/>
              <a:t>) roles, responsibilities, accountabilities and processes </a:t>
            </a:r>
            <a:r>
              <a:rPr lang="en-GB" dirty="0" smtClean="0"/>
              <a:t>to be implemented</a:t>
            </a:r>
            <a:endParaRPr lang="en-GB" dirty="0"/>
          </a:p>
          <a:p>
            <a:endParaRPr lang="en-GB" b="1" dirty="0" smtClean="0"/>
          </a:p>
          <a:p>
            <a:r>
              <a:rPr lang="en-GB" b="1" dirty="0" smtClean="0"/>
              <a:t>Technical</a:t>
            </a:r>
            <a:r>
              <a:rPr lang="en-GB" b="1" dirty="0"/>
              <a:t>.</a:t>
            </a:r>
            <a:r>
              <a:rPr lang="en-GB" dirty="0"/>
              <a:t> The GDPR includes many data protection principles and requirements that must be enabled by technology, or that require technology to limit impact to internal </a:t>
            </a:r>
            <a:r>
              <a:rPr lang="en-GB" dirty="0" smtClean="0"/>
              <a:t>operations</a:t>
            </a:r>
            <a:endParaRPr lang="en-GB" dirty="0"/>
          </a:p>
          <a:p>
            <a:endParaRPr lang="en-GB" dirty="0"/>
          </a:p>
        </p:txBody>
      </p:sp>
      <p:sp>
        <p:nvSpPr>
          <p:cNvPr id="3" name="Text Placeholder 2"/>
          <p:cNvSpPr>
            <a:spLocks noGrp="1"/>
          </p:cNvSpPr>
          <p:nvPr>
            <p:ph type="body" sz="quarter" idx="12"/>
          </p:nvPr>
        </p:nvSpPr>
        <p:spPr/>
        <p:txBody>
          <a:bodyPr/>
          <a:lstStyle/>
          <a:p>
            <a:r>
              <a:rPr lang="en-GB" dirty="0" smtClean="0"/>
              <a:t>Three Dimensions of GDPR</a:t>
            </a:r>
            <a:endParaRPr lang="en-GB" dirty="0"/>
          </a:p>
        </p:txBody>
      </p:sp>
    </p:spTree>
    <p:custDataLst>
      <p:tags r:id="rId1"/>
    </p:custDataLst>
    <p:extLst>
      <p:ext uri="{BB962C8B-B14F-4D97-AF65-F5344CB8AC3E}">
        <p14:creationId xmlns:p14="http://schemas.microsoft.com/office/powerpoint/2010/main" val="53914385"/>
      </p:ext>
    </p:extLst>
  </p:cSld>
  <p:clrMapOvr>
    <a:masterClrMapping/>
  </p:clrMapOvr>
  <mc:AlternateContent xmlns:mc="http://schemas.openxmlformats.org/markup-compatibility/2006">
    <mc:Choice xmlns:p14="http://schemas.microsoft.com/office/powerpoint/2010/main" Requires="p14">
      <p:transition spd="slow" p14:dur="2000" advTm="175"/>
    </mc:Choice>
    <mc:Fallback>
      <p:transition spd="slow" advTm="1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Two </a:t>
            </a:r>
            <a:r>
              <a:rPr lang="en-GB" dirty="0"/>
              <a:t>main reasons to use data </a:t>
            </a:r>
            <a:r>
              <a:rPr lang="en-GB" dirty="0" smtClean="0"/>
              <a:t>masking</a:t>
            </a:r>
          </a:p>
          <a:p>
            <a:endParaRPr lang="en-GB" dirty="0" smtClean="0"/>
          </a:p>
          <a:p>
            <a:pPr marL="342900" indent="-342900">
              <a:buFont typeface="+mj-lt"/>
              <a:buAutoNum type="arabicPeriod"/>
            </a:pPr>
            <a:r>
              <a:rPr lang="en-GB" dirty="0" smtClean="0"/>
              <a:t>personal </a:t>
            </a:r>
            <a:r>
              <a:rPr lang="en-GB" dirty="0"/>
              <a:t>identifiable data can </a:t>
            </a:r>
            <a:r>
              <a:rPr lang="en-GB" dirty="0" smtClean="0"/>
              <a:t>only be </a:t>
            </a:r>
            <a:r>
              <a:rPr lang="en-GB" dirty="0"/>
              <a:t>used for designated </a:t>
            </a:r>
            <a:r>
              <a:rPr lang="en-GB" dirty="0" smtClean="0"/>
              <a:t>purposes</a:t>
            </a:r>
          </a:p>
          <a:p>
            <a:pPr marL="342900" indent="-342900">
              <a:buFont typeface="+mj-lt"/>
              <a:buAutoNum type="arabicPeriod"/>
            </a:pPr>
            <a:endParaRPr lang="en-GB" dirty="0" smtClean="0"/>
          </a:p>
          <a:p>
            <a:pPr marL="342900" indent="-342900">
              <a:buFont typeface="+mj-lt"/>
              <a:buAutoNum type="arabicPeriod"/>
            </a:pPr>
            <a:r>
              <a:rPr lang="en-GB" dirty="0" smtClean="0"/>
              <a:t>masking </a:t>
            </a:r>
            <a:r>
              <a:rPr lang="en-GB" dirty="0"/>
              <a:t>reduces risk/impact from a data </a:t>
            </a:r>
            <a:r>
              <a:rPr lang="en-GB" dirty="0" smtClean="0"/>
              <a:t>breach</a:t>
            </a:r>
            <a:endParaRPr lang="en-GB" dirty="0"/>
          </a:p>
        </p:txBody>
      </p:sp>
      <p:sp>
        <p:nvSpPr>
          <p:cNvPr id="3" name="Text Placeholder 2"/>
          <p:cNvSpPr>
            <a:spLocks noGrp="1"/>
          </p:cNvSpPr>
          <p:nvPr>
            <p:ph type="body" sz="quarter" idx="12"/>
          </p:nvPr>
        </p:nvSpPr>
        <p:spPr/>
        <p:txBody>
          <a:bodyPr/>
          <a:lstStyle/>
          <a:p>
            <a:r>
              <a:rPr lang="en-GB" dirty="0" smtClean="0"/>
              <a:t>Data Masking</a:t>
            </a:r>
            <a:endParaRPr lang="en-GB" dirty="0"/>
          </a:p>
        </p:txBody>
      </p:sp>
    </p:spTree>
    <p:extLst>
      <p:ext uri="{BB962C8B-B14F-4D97-AF65-F5344CB8AC3E}">
        <p14:creationId xmlns:p14="http://schemas.microsoft.com/office/powerpoint/2010/main" val="83559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Tokenisation vs Encryption</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931728436"/>
              </p:ext>
            </p:extLst>
          </p:nvPr>
        </p:nvGraphicFramePr>
        <p:xfrm>
          <a:off x="157019" y="1200728"/>
          <a:ext cx="7195126" cy="3537528"/>
        </p:xfrm>
        <a:graphic>
          <a:graphicData uri="http://schemas.openxmlformats.org/drawingml/2006/table">
            <a:tbl>
              <a:tblPr firstRow="1" bandRow="1">
                <a:tableStyleId>{5C22544A-7EE6-4342-B048-85BDC9FD1C3A}</a:tableStyleId>
              </a:tblPr>
              <a:tblGrid>
                <a:gridCol w="3491345"/>
                <a:gridCol w="3703781"/>
              </a:tblGrid>
              <a:tr h="340686">
                <a:tc>
                  <a:txBody>
                    <a:bodyPr/>
                    <a:lstStyle/>
                    <a:p>
                      <a:r>
                        <a:rPr lang="en-GB" sz="1600" dirty="0" smtClean="0"/>
                        <a:t>Tokenisation</a:t>
                      </a:r>
                      <a:endParaRPr lang="en-GB" sz="1600" dirty="0"/>
                    </a:p>
                  </a:txBody>
                  <a:tcPr/>
                </a:tc>
                <a:tc>
                  <a:txBody>
                    <a:bodyPr/>
                    <a:lstStyle/>
                    <a:p>
                      <a:r>
                        <a:rPr lang="en-GB" sz="1600" dirty="0" smtClean="0"/>
                        <a:t>Encryption</a:t>
                      </a:r>
                      <a:endParaRPr lang="en-GB" sz="1600" dirty="0"/>
                    </a:p>
                  </a:txBody>
                  <a:tcPr/>
                </a:tc>
              </a:tr>
              <a:tr h="840046">
                <a:tc>
                  <a:txBody>
                    <a:bodyPr/>
                    <a:lstStyle/>
                    <a:p>
                      <a:r>
                        <a:rPr lang="en-GB" sz="1600" dirty="0" smtClean="0"/>
                        <a:t>Output is format and length preserving</a:t>
                      </a:r>
                      <a:endParaRPr lang="en-GB" sz="1600" dirty="0"/>
                    </a:p>
                  </a:txBody>
                  <a:tcPr/>
                </a:tc>
                <a:tc>
                  <a:txBody>
                    <a:bodyPr/>
                    <a:lstStyle/>
                    <a:p>
                      <a:r>
                        <a:rPr lang="en-GB" sz="1600" dirty="0" smtClean="0"/>
                        <a:t>Output is generally not format length preserving, except for FPE/OPE</a:t>
                      </a:r>
                      <a:endParaRPr lang="en-GB" sz="1600" dirty="0"/>
                    </a:p>
                  </a:txBody>
                  <a:tcPr/>
                </a:tc>
              </a:tr>
              <a:tr h="840046">
                <a:tc>
                  <a:txBody>
                    <a:bodyPr/>
                    <a:lstStyle/>
                    <a:p>
                      <a:r>
                        <a:rPr lang="en-GB" sz="1600" dirty="0" smtClean="0"/>
                        <a:t>May or may not use encryption as mapping function (can use hashing as mapping table)</a:t>
                      </a:r>
                      <a:endParaRPr lang="en-GB" sz="1600" dirty="0"/>
                    </a:p>
                  </a:txBody>
                  <a:tcPr/>
                </a:tc>
                <a:tc>
                  <a:txBody>
                    <a:bodyPr/>
                    <a:lstStyle/>
                    <a:p>
                      <a:r>
                        <a:rPr lang="en-GB" sz="1600" dirty="0" smtClean="0"/>
                        <a:t>Encryption does not have any use for tokenisation</a:t>
                      </a:r>
                      <a:endParaRPr lang="en-GB" sz="1600" dirty="0"/>
                    </a:p>
                  </a:txBody>
                  <a:tcPr/>
                </a:tc>
              </a:tr>
              <a:tr h="588032">
                <a:tc>
                  <a:txBody>
                    <a:bodyPr/>
                    <a:lstStyle/>
                    <a:p>
                      <a:r>
                        <a:rPr lang="en-GB" sz="1600" dirty="0" smtClean="0"/>
                        <a:t>Output may or may not be reversible</a:t>
                      </a:r>
                      <a:endParaRPr lang="en-GB" sz="1600" dirty="0"/>
                    </a:p>
                  </a:txBody>
                  <a:tcPr/>
                </a:tc>
                <a:tc>
                  <a:txBody>
                    <a:bodyPr/>
                    <a:lstStyle/>
                    <a:p>
                      <a:r>
                        <a:rPr lang="en-GB" sz="1600" dirty="0" smtClean="0"/>
                        <a:t>Given the key, output is always reversible</a:t>
                      </a:r>
                      <a:endParaRPr lang="en-GB" sz="1600" dirty="0"/>
                    </a:p>
                  </a:txBody>
                  <a:tcPr/>
                </a:tc>
              </a:tr>
              <a:tr h="340686">
                <a:tc>
                  <a:txBody>
                    <a:bodyPr/>
                    <a:lstStyle/>
                    <a:p>
                      <a:r>
                        <a:rPr lang="en-GB" sz="1600" dirty="0" smtClean="0"/>
                        <a:t>PCI DSS,</a:t>
                      </a:r>
                      <a:r>
                        <a:rPr lang="en-GB" sz="1600" baseline="0" dirty="0" smtClean="0"/>
                        <a:t> GDPR</a:t>
                      </a:r>
                      <a:endParaRPr lang="en-GB" sz="1600" dirty="0"/>
                    </a:p>
                  </a:txBody>
                  <a:tcPr/>
                </a:tc>
                <a:tc>
                  <a:txBody>
                    <a:bodyPr/>
                    <a:lstStyle/>
                    <a:p>
                      <a:r>
                        <a:rPr lang="en-GB" sz="1600" dirty="0" smtClean="0"/>
                        <a:t>GDPR, HIPAA</a:t>
                      </a:r>
                      <a:endParaRPr lang="en-GB" sz="1600" dirty="0"/>
                    </a:p>
                  </a:txBody>
                  <a:tcPr/>
                </a:tc>
              </a:tr>
              <a:tr h="588032">
                <a:tc>
                  <a:txBody>
                    <a:bodyPr/>
                    <a:lstStyle/>
                    <a:p>
                      <a:r>
                        <a:rPr lang="en-GB" sz="1600" dirty="0" smtClean="0"/>
                        <a:t>Main use case: reduce PCI scope</a:t>
                      </a:r>
                      <a:endParaRPr lang="en-GB" sz="1600" dirty="0"/>
                    </a:p>
                  </a:txBody>
                  <a:tcPr/>
                </a:tc>
                <a:tc>
                  <a:txBody>
                    <a:bodyPr/>
                    <a:lstStyle/>
                    <a:p>
                      <a:r>
                        <a:rPr lang="en-GB" sz="1600" dirty="0" smtClean="0"/>
                        <a:t>Main use case: confidentiality of data at rest</a:t>
                      </a:r>
                      <a:endParaRPr lang="en-GB" sz="1600" dirty="0"/>
                    </a:p>
                  </a:txBody>
                  <a:tcPr/>
                </a:tc>
              </a:tr>
            </a:tbl>
          </a:graphicData>
        </a:graphic>
      </p:graphicFrame>
    </p:spTree>
    <p:extLst>
      <p:ext uri="{BB962C8B-B14F-4D97-AF65-F5344CB8AC3E}">
        <p14:creationId xmlns:p14="http://schemas.microsoft.com/office/powerpoint/2010/main" val="158920854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Standards </a:t>
            </a:r>
            <a:r>
              <a:rPr lang="en-GB" dirty="0"/>
              <a:t>are </a:t>
            </a:r>
            <a:r>
              <a:rPr lang="en-GB" dirty="0" smtClean="0"/>
              <a:t>lacking</a:t>
            </a:r>
          </a:p>
          <a:p>
            <a:r>
              <a:rPr lang="en-GB" dirty="0" smtClean="0"/>
              <a:t>Building </a:t>
            </a:r>
            <a:r>
              <a:rPr lang="en-GB" dirty="0"/>
              <a:t>trust-based relationships between consumers and brands that put consumers in control of their personal </a:t>
            </a:r>
            <a:r>
              <a:rPr lang="en-GB" dirty="0" smtClean="0"/>
              <a:t>data.</a:t>
            </a:r>
          </a:p>
          <a:p>
            <a:r>
              <a:rPr lang="en-GB" dirty="0" smtClean="0"/>
              <a:t>Key </a:t>
            </a:r>
            <a:r>
              <a:rPr lang="en-GB" dirty="0"/>
              <a:t>to </a:t>
            </a:r>
            <a:r>
              <a:rPr lang="en-GB" dirty="0" smtClean="0"/>
              <a:t>avoid </a:t>
            </a:r>
            <a:r>
              <a:rPr lang="en-GB" dirty="0"/>
              <a:t>the high costs of </a:t>
            </a:r>
            <a:r>
              <a:rPr lang="en-GB" dirty="0" smtClean="0"/>
              <a:t>noncompliance</a:t>
            </a:r>
            <a:endParaRPr lang="en-GB" dirty="0"/>
          </a:p>
          <a:p>
            <a:r>
              <a:rPr lang="en-GB" dirty="0" smtClean="0"/>
              <a:t>It </a:t>
            </a:r>
            <a:r>
              <a:rPr lang="en-GB" dirty="0"/>
              <a:t>will likely be absorbed into consolidated marketing </a:t>
            </a:r>
            <a:r>
              <a:rPr lang="en-GB" dirty="0" smtClean="0"/>
              <a:t>suites</a:t>
            </a:r>
            <a:endParaRPr lang="en-GB" dirty="0"/>
          </a:p>
          <a:p>
            <a:pPr lvl="1"/>
            <a:r>
              <a:rPr lang="en-GB" dirty="0" smtClean="0"/>
              <a:t>Document </a:t>
            </a:r>
            <a:r>
              <a:rPr lang="en-GB" dirty="0"/>
              <a:t>precise user experience (UX) </a:t>
            </a:r>
            <a:r>
              <a:rPr lang="en-GB" dirty="0" smtClean="0"/>
              <a:t>requirements</a:t>
            </a:r>
            <a:endParaRPr lang="en-GB" dirty="0"/>
          </a:p>
          <a:p>
            <a:pPr lvl="1"/>
            <a:r>
              <a:rPr lang="en-GB" dirty="0"/>
              <a:t>Develop a </a:t>
            </a:r>
            <a:r>
              <a:rPr lang="en-GB" dirty="0" smtClean="0"/>
              <a:t>granular consent matrix</a:t>
            </a:r>
            <a:endParaRPr lang="en-GB" dirty="0"/>
          </a:p>
          <a:p>
            <a:pPr lvl="1"/>
            <a:r>
              <a:rPr lang="en-GB" dirty="0"/>
              <a:t>Provide a customer consent </a:t>
            </a:r>
            <a:r>
              <a:rPr lang="en-GB" dirty="0" smtClean="0"/>
              <a:t>dashboard</a:t>
            </a:r>
            <a:endParaRPr lang="en-GB" dirty="0"/>
          </a:p>
          <a:p>
            <a:pPr lvl="1"/>
            <a:r>
              <a:rPr lang="en-GB" dirty="0"/>
              <a:t>Determine if a packaged consent management solution is </a:t>
            </a:r>
            <a:r>
              <a:rPr lang="en-GB" dirty="0" smtClean="0"/>
              <a:t>justified</a:t>
            </a:r>
            <a:endParaRPr lang="en-GB" dirty="0"/>
          </a:p>
          <a:p>
            <a:pPr lvl="1"/>
            <a:r>
              <a:rPr lang="en-GB" dirty="0"/>
              <a:t>Implement </a:t>
            </a:r>
            <a:r>
              <a:rPr lang="en-GB" dirty="0" smtClean="0"/>
              <a:t>formal </a:t>
            </a:r>
            <a:r>
              <a:rPr lang="en-GB" dirty="0"/>
              <a:t>review and approval </a:t>
            </a:r>
            <a:r>
              <a:rPr lang="en-GB" dirty="0" smtClean="0"/>
              <a:t>for </a:t>
            </a:r>
            <a:r>
              <a:rPr lang="en-GB" dirty="0"/>
              <a:t>consent flow </a:t>
            </a:r>
            <a:r>
              <a:rPr lang="en-GB" dirty="0" smtClean="0"/>
              <a:t>designs</a:t>
            </a:r>
          </a:p>
          <a:p>
            <a:pPr lvl="1"/>
            <a:r>
              <a:rPr lang="en-GB" dirty="0" smtClean="0"/>
              <a:t>Prototype with designers and customer experience experts</a:t>
            </a:r>
          </a:p>
          <a:p>
            <a:pPr lvl="1"/>
            <a:r>
              <a:rPr lang="en-GB" dirty="0" smtClean="0"/>
              <a:t>Designs soliciting </a:t>
            </a:r>
            <a:r>
              <a:rPr lang="en-GB" dirty="0"/>
              <a:t>consent </a:t>
            </a:r>
            <a:r>
              <a:rPr lang="en-GB" dirty="0" smtClean="0"/>
              <a:t>where </a:t>
            </a:r>
            <a:r>
              <a:rPr lang="en-GB" dirty="0"/>
              <a:t>its value is clear to </a:t>
            </a:r>
            <a:r>
              <a:rPr lang="en-GB" dirty="0" smtClean="0"/>
              <a:t>users</a:t>
            </a:r>
            <a:endParaRPr lang="en-GB" dirty="0"/>
          </a:p>
        </p:txBody>
      </p:sp>
      <p:sp>
        <p:nvSpPr>
          <p:cNvPr id="3" name="Text Placeholder 2"/>
          <p:cNvSpPr>
            <a:spLocks noGrp="1"/>
          </p:cNvSpPr>
          <p:nvPr>
            <p:ph type="body" sz="quarter" idx="12"/>
          </p:nvPr>
        </p:nvSpPr>
        <p:spPr/>
        <p:txBody>
          <a:bodyPr/>
          <a:lstStyle/>
          <a:p>
            <a:r>
              <a:rPr lang="en-GB" dirty="0"/>
              <a:t>Consent </a:t>
            </a:r>
            <a:r>
              <a:rPr lang="en-GB" dirty="0" smtClean="0"/>
              <a:t>Management Tools</a:t>
            </a:r>
            <a:endParaRPr lang="en-GB" dirty="0"/>
          </a:p>
        </p:txBody>
      </p:sp>
    </p:spTree>
    <p:extLst>
      <p:ext uri="{BB962C8B-B14F-4D97-AF65-F5344CB8AC3E}">
        <p14:creationId xmlns:p14="http://schemas.microsoft.com/office/powerpoint/2010/main" val="168948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Heart of data compliance strategy</a:t>
            </a:r>
          </a:p>
          <a:p>
            <a:r>
              <a:rPr lang="en-GB" dirty="0" smtClean="0"/>
              <a:t>Central SSO management is critical for Cloud control</a:t>
            </a:r>
          </a:p>
          <a:p>
            <a:pPr lvl="1"/>
            <a:r>
              <a:rPr lang="en-GB" dirty="0" smtClean="0"/>
              <a:t>“GDPR policy”</a:t>
            </a:r>
          </a:p>
          <a:p>
            <a:pPr lvl="1"/>
            <a:r>
              <a:rPr lang="en-GB" dirty="0" smtClean="0"/>
              <a:t>Multi-factor authentication</a:t>
            </a:r>
          </a:p>
          <a:p>
            <a:pPr lvl="1"/>
            <a:r>
              <a:rPr lang="en-GB" dirty="0" smtClean="0"/>
              <a:t>Restrict contractors/externals</a:t>
            </a:r>
          </a:p>
          <a:p>
            <a:pPr lvl="1"/>
            <a:r>
              <a:rPr lang="en-GB" dirty="0" smtClean="0"/>
              <a:t>Geographical policies</a:t>
            </a:r>
          </a:p>
          <a:p>
            <a:r>
              <a:rPr lang="en-GB" dirty="0" smtClean="0"/>
              <a:t>Can be paired with a CASB product</a:t>
            </a:r>
            <a:endParaRPr lang="en-GB" dirty="0"/>
          </a:p>
        </p:txBody>
      </p:sp>
      <p:sp>
        <p:nvSpPr>
          <p:cNvPr id="3" name="Text Placeholder 2"/>
          <p:cNvSpPr>
            <a:spLocks noGrp="1"/>
          </p:cNvSpPr>
          <p:nvPr>
            <p:ph type="body" sz="quarter" idx="12"/>
          </p:nvPr>
        </p:nvSpPr>
        <p:spPr/>
        <p:txBody>
          <a:bodyPr/>
          <a:lstStyle/>
          <a:p>
            <a:r>
              <a:rPr lang="en-GB" dirty="0"/>
              <a:t>Identity and Access Management</a:t>
            </a:r>
          </a:p>
        </p:txBody>
      </p:sp>
    </p:spTree>
    <p:extLst>
      <p:ext uri="{BB962C8B-B14F-4D97-AF65-F5344CB8AC3E}">
        <p14:creationId xmlns:p14="http://schemas.microsoft.com/office/powerpoint/2010/main" val="252863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sz="1600" dirty="0" smtClean="0">
                <a:solidFill>
                  <a:schemeClr val="tx1"/>
                </a:solidFill>
              </a:rPr>
              <a:t>“Privacy-preserving </a:t>
            </a:r>
            <a:r>
              <a:rPr lang="en-GB" sz="1600" dirty="0">
                <a:solidFill>
                  <a:schemeClr val="tx1"/>
                </a:solidFill>
              </a:rPr>
              <a:t>messaging protocols that enable entities to prove that information available to both of them is correct, without the requirement to transmit or share the underlying </a:t>
            </a:r>
            <a:r>
              <a:rPr lang="en-GB" sz="1600" dirty="0" smtClean="0">
                <a:solidFill>
                  <a:schemeClr val="tx1"/>
                </a:solidFill>
              </a:rPr>
              <a:t>information”</a:t>
            </a:r>
          </a:p>
          <a:p>
            <a:r>
              <a:rPr lang="en-GB" sz="1600" dirty="0" smtClean="0">
                <a:solidFill>
                  <a:schemeClr val="tx1"/>
                </a:solidFill>
              </a:rPr>
              <a:t>Characteristics</a:t>
            </a:r>
          </a:p>
          <a:p>
            <a:pPr marL="722942" lvl="1" indent="-342900">
              <a:buAutoNum type="alphaUcParenR"/>
            </a:pPr>
            <a:r>
              <a:rPr lang="en-GB" sz="1400" dirty="0" smtClean="0"/>
              <a:t>Completeness – encoding as </a:t>
            </a:r>
            <a:r>
              <a:rPr lang="en-GB" sz="1400" dirty="0"/>
              <a:t>a polynomial </a:t>
            </a:r>
            <a:r>
              <a:rPr lang="en-GB" sz="1400" dirty="0" smtClean="0"/>
              <a:t>problem</a:t>
            </a:r>
          </a:p>
          <a:p>
            <a:pPr marL="1102985" lvl="2" indent="-342900"/>
            <a:r>
              <a:rPr lang="en-GB" sz="1400" dirty="0" smtClean="0"/>
              <a:t>The </a:t>
            </a:r>
            <a:r>
              <a:rPr lang="en-GB" sz="1400" dirty="0"/>
              <a:t>prover wants to convince the verifier that this equality </a:t>
            </a:r>
            <a:r>
              <a:rPr lang="en-GB" sz="1400" dirty="0" smtClean="0"/>
              <a:t>holds</a:t>
            </a:r>
          </a:p>
          <a:p>
            <a:pPr marL="722942" lvl="1" indent="-342900">
              <a:buAutoNum type="alphaUcParenR"/>
            </a:pPr>
            <a:r>
              <a:rPr lang="en-GB" sz="1400" dirty="0"/>
              <a:t>Succinctness by random </a:t>
            </a:r>
            <a:r>
              <a:rPr lang="en-GB" sz="1400" dirty="0" smtClean="0"/>
              <a:t>sampling</a:t>
            </a:r>
          </a:p>
          <a:p>
            <a:pPr marL="1102985" lvl="2" indent="-342900"/>
            <a:r>
              <a:rPr lang="en-GB" sz="1400" dirty="0" smtClean="0"/>
              <a:t>Reduces </a:t>
            </a:r>
            <a:r>
              <a:rPr lang="en-GB" sz="1400" dirty="0"/>
              <a:t>both the proof size and the verification time </a:t>
            </a:r>
            <a:r>
              <a:rPr lang="en-GB" sz="1400" dirty="0" smtClean="0"/>
              <a:t>tremendously</a:t>
            </a:r>
          </a:p>
          <a:p>
            <a:pPr marL="722942" lvl="1" indent="-342900">
              <a:buAutoNum type="alphaUcParenR"/>
            </a:pPr>
            <a:r>
              <a:rPr lang="en-GB" sz="1400" dirty="0"/>
              <a:t>Homomorphic encoding / </a:t>
            </a:r>
            <a:r>
              <a:rPr lang="en-GB" sz="1400" dirty="0" smtClean="0"/>
              <a:t>encryption</a:t>
            </a:r>
          </a:p>
          <a:p>
            <a:pPr marL="1102985" lvl="2" indent="-342900"/>
            <a:r>
              <a:rPr lang="en-GB" sz="1400" dirty="0" smtClean="0"/>
              <a:t>Allows proving E(</a:t>
            </a:r>
            <a:r>
              <a:rPr lang="en-GB" sz="1400" dirty="0" err="1" smtClean="0"/>
              <a:t>func</a:t>
            </a:r>
            <a:r>
              <a:rPr lang="en-GB" sz="1400" dirty="0" smtClean="0"/>
              <a:t>(s)) without </a:t>
            </a:r>
            <a:r>
              <a:rPr lang="en-GB" sz="1400" dirty="0"/>
              <a:t>knowing </a:t>
            </a:r>
            <a:r>
              <a:rPr lang="en-GB" sz="1400" dirty="0" smtClean="0"/>
              <a:t>s</a:t>
            </a:r>
          </a:p>
          <a:p>
            <a:pPr marL="722942" lvl="1" indent="-342900">
              <a:buAutoNum type="alphaUcParenR"/>
            </a:pPr>
            <a:r>
              <a:rPr lang="en-GB" sz="1400" dirty="0"/>
              <a:t>Zero </a:t>
            </a:r>
            <a:r>
              <a:rPr lang="en-GB" sz="1400" dirty="0" smtClean="0"/>
              <a:t>Knowledge</a:t>
            </a:r>
          </a:p>
          <a:p>
            <a:pPr marL="1102985" lvl="2" indent="-342900"/>
            <a:r>
              <a:rPr lang="en-GB" sz="1400" dirty="0"/>
              <a:t>The prover obfuscates </a:t>
            </a:r>
            <a:r>
              <a:rPr lang="en-GB" sz="1400" dirty="0" smtClean="0"/>
              <a:t>in a way that the </a:t>
            </a:r>
            <a:r>
              <a:rPr lang="en-GB" sz="1400" dirty="0"/>
              <a:t>verifier can still check their correct structure without knowing the actual encoded </a:t>
            </a:r>
            <a:r>
              <a:rPr lang="en-GB" sz="1400" dirty="0" smtClean="0"/>
              <a:t>value</a:t>
            </a:r>
          </a:p>
          <a:p>
            <a:pPr marL="342900" indent="-342900"/>
            <a:endParaRPr lang="en-GB" sz="1600" dirty="0" smtClean="0"/>
          </a:p>
        </p:txBody>
      </p:sp>
      <p:sp>
        <p:nvSpPr>
          <p:cNvPr id="3" name="Text Placeholder 2"/>
          <p:cNvSpPr>
            <a:spLocks noGrp="1"/>
          </p:cNvSpPr>
          <p:nvPr>
            <p:ph type="body" sz="quarter" idx="12"/>
          </p:nvPr>
        </p:nvSpPr>
        <p:spPr/>
        <p:txBody>
          <a:bodyPr/>
          <a:lstStyle/>
          <a:p>
            <a:r>
              <a:rPr lang="en-GB" dirty="0"/>
              <a:t>Zero Knowledge </a:t>
            </a:r>
            <a:r>
              <a:rPr lang="en-GB" dirty="0" smtClean="0"/>
              <a:t>Proofs</a:t>
            </a:r>
            <a:endParaRPr lang="en-GB" dirty="0"/>
          </a:p>
        </p:txBody>
      </p:sp>
    </p:spTree>
    <p:extLst>
      <p:ext uri="{BB962C8B-B14F-4D97-AF65-F5344CB8AC3E}">
        <p14:creationId xmlns:p14="http://schemas.microsoft.com/office/powerpoint/2010/main" val="177847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sz="1600" dirty="0" smtClean="0"/>
              <a:t>Gain </a:t>
            </a:r>
            <a:r>
              <a:rPr lang="en-GB" sz="1600" dirty="0"/>
              <a:t>a deeper understanding of the nature of these </a:t>
            </a:r>
            <a:r>
              <a:rPr lang="en-GB" sz="1600" dirty="0" smtClean="0"/>
              <a:t>controls</a:t>
            </a:r>
          </a:p>
          <a:p>
            <a:r>
              <a:rPr lang="en-GB" sz="1600" dirty="0" smtClean="0"/>
              <a:t>Be </a:t>
            </a:r>
            <a:r>
              <a:rPr lang="en-GB" sz="1600" dirty="0"/>
              <a:t>realistic with the current immaturity of ZKP </a:t>
            </a:r>
            <a:r>
              <a:rPr lang="en-GB" sz="1600" dirty="0" smtClean="0"/>
              <a:t>solutions</a:t>
            </a:r>
            <a:endParaRPr lang="en-GB" sz="1600" dirty="0"/>
          </a:p>
          <a:p>
            <a:r>
              <a:rPr lang="en-GB" sz="1600" dirty="0" smtClean="0"/>
              <a:t>Evaluate </a:t>
            </a:r>
            <a:r>
              <a:rPr lang="en-GB" sz="1600" dirty="0"/>
              <a:t>how such controls may impact transaction authentication and ultimately </a:t>
            </a:r>
            <a:r>
              <a:rPr lang="en-GB" sz="1600" dirty="0" smtClean="0"/>
              <a:t>consumers</a:t>
            </a:r>
            <a:endParaRPr lang="en-GB" sz="1600" dirty="0"/>
          </a:p>
          <a:p>
            <a:r>
              <a:rPr lang="en-GB" sz="1600" dirty="0" smtClean="0"/>
              <a:t>Assess </a:t>
            </a:r>
            <a:r>
              <a:rPr lang="en-GB" sz="1600" dirty="0"/>
              <a:t>the impact on the broader information management </a:t>
            </a:r>
            <a:r>
              <a:rPr lang="en-GB" sz="1600" dirty="0" smtClean="0"/>
              <a:t>strategy</a:t>
            </a:r>
            <a:endParaRPr lang="en-GB" sz="1600" dirty="0"/>
          </a:p>
          <a:p>
            <a:r>
              <a:rPr lang="en-GB" sz="1600" dirty="0" smtClean="0"/>
              <a:t>Assess </a:t>
            </a:r>
            <a:r>
              <a:rPr lang="en-GB" sz="1600" dirty="0"/>
              <a:t>the architectural implications for using ZKP with different blockchains and distributed </a:t>
            </a:r>
            <a:r>
              <a:rPr lang="en-GB" sz="1600" dirty="0" smtClean="0"/>
              <a:t>ledgers</a:t>
            </a:r>
            <a:endParaRPr lang="en-GB" sz="1600" dirty="0">
              <a:effectLst/>
            </a:endParaRPr>
          </a:p>
        </p:txBody>
      </p:sp>
      <p:sp>
        <p:nvSpPr>
          <p:cNvPr id="3" name="Text Placeholder 2"/>
          <p:cNvSpPr>
            <a:spLocks noGrp="1"/>
          </p:cNvSpPr>
          <p:nvPr>
            <p:ph type="body" sz="quarter" idx="12"/>
          </p:nvPr>
        </p:nvSpPr>
        <p:spPr/>
        <p:txBody>
          <a:bodyPr/>
          <a:lstStyle/>
          <a:p>
            <a:r>
              <a:rPr lang="en-GB" dirty="0"/>
              <a:t>Zero Knowledge </a:t>
            </a:r>
            <a:r>
              <a:rPr lang="en-GB" dirty="0" smtClean="0"/>
              <a:t>Proofs – user advice</a:t>
            </a:r>
            <a:endParaRPr lang="en-GB" dirty="0"/>
          </a:p>
        </p:txBody>
      </p:sp>
    </p:spTree>
    <p:extLst>
      <p:ext uri="{BB962C8B-B14F-4D97-AF65-F5344CB8AC3E}">
        <p14:creationId xmlns:p14="http://schemas.microsoft.com/office/powerpoint/2010/main" val="1680549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“Hype-Cycle” of GDPR</a:t>
            </a:r>
            <a:endParaRPr lang="en-GB" dirty="0"/>
          </a:p>
        </p:txBody>
      </p:sp>
      <p:pic>
        <p:nvPicPr>
          <p:cNvPr id="2050" name="Picture 2" descr="Hype Cycle for Privacy, 20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146" y="1106298"/>
            <a:ext cx="5843037" cy="3866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995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Preparatory plan</a:t>
            </a:r>
          </a:p>
          <a:p>
            <a:r>
              <a:rPr lang="en-GB" dirty="0" smtClean="0"/>
              <a:t>Build relationships</a:t>
            </a:r>
          </a:p>
          <a:p>
            <a:pPr lvl="1"/>
            <a:r>
              <a:rPr lang="en-GB" dirty="0"/>
              <a:t>Identify </a:t>
            </a:r>
            <a:r>
              <a:rPr lang="en-GB" dirty="0" smtClean="0"/>
              <a:t>stakeholders</a:t>
            </a:r>
          </a:p>
          <a:p>
            <a:pPr lvl="1"/>
            <a:r>
              <a:rPr lang="en-GB" dirty="0"/>
              <a:t>Campaign internally</a:t>
            </a:r>
          </a:p>
          <a:p>
            <a:pPr lvl="1"/>
            <a:r>
              <a:rPr lang="en-GB" dirty="0" smtClean="0"/>
              <a:t>Increase </a:t>
            </a:r>
            <a:r>
              <a:rPr lang="en-GB" dirty="0"/>
              <a:t>organizational </a:t>
            </a:r>
            <a:r>
              <a:rPr lang="en-GB" dirty="0" smtClean="0"/>
              <a:t>understanding</a:t>
            </a:r>
          </a:p>
          <a:p>
            <a:pPr lvl="1"/>
            <a:r>
              <a:rPr lang="en-GB" dirty="0"/>
              <a:t>Map out a plan for the </a:t>
            </a:r>
            <a:r>
              <a:rPr lang="en-GB" dirty="0" smtClean="0"/>
              <a:t>future</a:t>
            </a:r>
          </a:p>
          <a:p>
            <a:r>
              <a:rPr lang="en-GB" dirty="0" smtClean="0"/>
              <a:t>Establish the Privacy Program</a:t>
            </a:r>
            <a:endParaRPr lang="en-GB" dirty="0"/>
          </a:p>
          <a:p>
            <a:pPr lvl="1"/>
            <a:r>
              <a:rPr lang="en-GB" dirty="0" smtClean="0"/>
              <a:t>Maintain </a:t>
            </a:r>
            <a:r>
              <a:rPr lang="en-GB" dirty="0"/>
              <a:t>privacy documentation for business units and </a:t>
            </a:r>
            <a:r>
              <a:rPr lang="en-GB" dirty="0" smtClean="0"/>
              <a:t>users</a:t>
            </a:r>
          </a:p>
          <a:p>
            <a:pPr lvl="1"/>
            <a:r>
              <a:rPr lang="en-GB" dirty="0" smtClean="0"/>
              <a:t>Establish </a:t>
            </a:r>
            <a:r>
              <a:rPr lang="en-GB" dirty="0"/>
              <a:t>a companywide mandatory reporting mechanism</a:t>
            </a:r>
            <a:endParaRPr lang="en-GB" dirty="0" smtClean="0"/>
          </a:p>
          <a:p>
            <a:pPr lvl="1"/>
            <a:r>
              <a:rPr lang="en-GB" dirty="0"/>
              <a:t>Review existing personal-data-processing </a:t>
            </a:r>
            <a:r>
              <a:rPr lang="en-GB" dirty="0" smtClean="0"/>
              <a:t>operations</a:t>
            </a:r>
          </a:p>
          <a:p>
            <a:pPr lvl="1"/>
            <a:r>
              <a:rPr lang="en-GB" dirty="0"/>
              <a:t>Prioritize actions</a:t>
            </a:r>
          </a:p>
          <a:p>
            <a:r>
              <a:rPr lang="en-GB" dirty="0" smtClean="0"/>
              <a:t>Keep reputation </a:t>
            </a:r>
            <a:r>
              <a:rPr lang="en-GB" dirty="0"/>
              <a:t>for integrity, inside and outside the </a:t>
            </a:r>
            <a:r>
              <a:rPr lang="en-GB" dirty="0" smtClean="0"/>
              <a:t>company</a:t>
            </a:r>
          </a:p>
        </p:txBody>
      </p:sp>
      <p:sp>
        <p:nvSpPr>
          <p:cNvPr id="3" name="Text Placeholder 2"/>
          <p:cNvSpPr>
            <a:spLocks noGrp="1"/>
          </p:cNvSpPr>
          <p:nvPr>
            <p:ph type="body" sz="quarter" idx="12"/>
          </p:nvPr>
        </p:nvSpPr>
        <p:spPr/>
        <p:txBody>
          <a:bodyPr/>
          <a:lstStyle/>
          <a:p>
            <a:r>
              <a:rPr lang="en-GB" dirty="0" smtClean="0"/>
              <a:t>Privacy Officers</a:t>
            </a:r>
            <a:endParaRPr lang="en-GB" dirty="0"/>
          </a:p>
        </p:txBody>
      </p:sp>
    </p:spTree>
    <p:extLst>
      <p:ext uri="{BB962C8B-B14F-4D97-AF65-F5344CB8AC3E}">
        <p14:creationId xmlns:p14="http://schemas.microsoft.com/office/powerpoint/2010/main" val="306683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chor="ctr"/>
          <a:lstStyle/>
          <a:p>
            <a:pPr marL="0" indent="0" algn="ctr">
              <a:buNone/>
            </a:pPr>
            <a:r>
              <a:rPr lang="en-GB" sz="2400" dirty="0" smtClean="0">
                <a:solidFill>
                  <a:srgbClr val="FF0000"/>
                </a:solidFill>
              </a:rPr>
              <a:t>Incident Management</a:t>
            </a:r>
            <a:endParaRPr lang="en-GB" sz="2400" dirty="0">
              <a:solidFill>
                <a:srgbClr val="FF0000"/>
              </a:solidFill>
            </a:endParaRPr>
          </a:p>
        </p:txBody>
      </p:sp>
      <p:sp>
        <p:nvSpPr>
          <p:cNvPr id="3" name="Text Placeholder 2"/>
          <p:cNvSpPr>
            <a:spLocks noGrp="1"/>
          </p:cNvSpPr>
          <p:nvPr>
            <p:ph type="body" sz="quarter" idx="12"/>
          </p:nvPr>
        </p:nvSpPr>
        <p:spPr/>
        <p:txBody>
          <a:bodyPr/>
          <a:lstStyle/>
          <a:p>
            <a:r>
              <a:rPr lang="en-GB" dirty="0" smtClean="0"/>
              <a:t>Incident Management</a:t>
            </a:r>
            <a:endParaRPr lang="en-GB" dirty="0"/>
          </a:p>
        </p:txBody>
      </p:sp>
    </p:spTree>
    <p:extLst>
      <p:ext uri="{BB962C8B-B14F-4D97-AF65-F5344CB8AC3E}">
        <p14:creationId xmlns:p14="http://schemas.microsoft.com/office/powerpoint/2010/main" val="24042086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Recent Incidents</a:t>
            </a:r>
            <a:endParaRPr lang="en-GB"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2244" y="1215970"/>
            <a:ext cx="5411755" cy="2670736"/>
          </a:xfrm>
          <a:prstGeom prst="rect">
            <a:avLst/>
          </a:prstGeom>
          <a:ln>
            <a:solidFill>
              <a:schemeClr val="accent3"/>
            </a:solidFill>
          </a:ln>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845" y="1159984"/>
            <a:ext cx="4773264" cy="3612091"/>
          </a:xfrm>
          <a:prstGeom prst="rect">
            <a:avLst/>
          </a:prstGeom>
          <a:ln>
            <a:solidFill>
              <a:schemeClr val="tx1"/>
            </a:solidFill>
          </a:ln>
        </p:spPr>
      </p:pic>
    </p:spTree>
    <p:extLst>
      <p:ext uri="{BB962C8B-B14F-4D97-AF65-F5344CB8AC3E}">
        <p14:creationId xmlns:p14="http://schemas.microsoft.com/office/powerpoint/2010/main" val="193338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The </a:t>
            </a:r>
            <a:r>
              <a:rPr lang="en-GB" dirty="0"/>
              <a:t>GDPR </a:t>
            </a:r>
            <a:r>
              <a:rPr lang="en-GB" dirty="0" smtClean="0"/>
              <a:t>is about protection </a:t>
            </a:r>
            <a:r>
              <a:rPr lang="en-GB" dirty="0"/>
              <a:t>of personal data </a:t>
            </a:r>
            <a:r>
              <a:rPr lang="en-GB" dirty="0" smtClean="0"/>
              <a:t>and privacy</a:t>
            </a:r>
          </a:p>
          <a:p>
            <a:endParaRPr lang="en-GB" dirty="0" smtClean="0"/>
          </a:p>
          <a:p>
            <a:r>
              <a:rPr lang="en-GB" dirty="0" smtClean="0"/>
              <a:t>Securing </a:t>
            </a:r>
            <a:r>
              <a:rPr lang="en-GB" dirty="0"/>
              <a:t>personal data is only a subset of all </a:t>
            </a:r>
            <a:r>
              <a:rPr lang="en-GB" dirty="0" smtClean="0"/>
              <a:t>requirements</a:t>
            </a:r>
          </a:p>
          <a:p>
            <a:endParaRPr lang="en-GB" dirty="0" smtClean="0"/>
          </a:p>
          <a:p>
            <a:r>
              <a:rPr lang="en-GB" dirty="0" smtClean="0"/>
              <a:t>“Personal </a:t>
            </a:r>
            <a:r>
              <a:rPr lang="en-GB" dirty="0"/>
              <a:t>data" in the GDPR depends on </a:t>
            </a:r>
            <a:r>
              <a:rPr lang="en-GB" dirty="0" smtClean="0"/>
              <a:t>context</a:t>
            </a:r>
          </a:p>
          <a:p>
            <a:endParaRPr lang="en-GB" dirty="0" smtClean="0"/>
          </a:p>
          <a:p>
            <a:r>
              <a:rPr lang="en-GB" dirty="0" smtClean="0"/>
              <a:t>Ask </a:t>
            </a:r>
            <a:r>
              <a:rPr lang="en-GB" dirty="0"/>
              <a:t>the company's legal </a:t>
            </a:r>
            <a:r>
              <a:rPr lang="en-GB" dirty="0" smtClean="0"/>
              <a:t>advisor</a:t>
            </a:r>
            <a:endParaRPr lang="en-GB" dirty="0"/>
          </a:p>
        </p:txBody>
      </p:sp>
      <p:sp>
        <p:nvSpPr>
          <p:cNvPr id="3" name="Text Placeholder 2"/>
          <p:cNvSpPr>
            <a:spLocks noGrp="1"/>
          </p:cNvSpPr>
          <p:nvPr>
            <p:ph type="body" sz="quarter" idx="12"/>
          </p:nvPr>
        </p:nvSpPr>
        <p:spPr/>
        <p:txBody>
          <a:bodyPr/>
          <a:lstStyle/>
          <a:p>
            <a:r>
              <a:rPr lang="en-GB" dirty="0" smtClean="0"/>
              <a:t>Personal Data and Privacy</a:t>
            </a:r>
            <a:endParaRPr lang="en-GB" dirty="0"/>
          </a:p>
        </p:txBody>
      </p:sp>
    </p:spTree>
    <p:custDataLst>
      <p:tags r:id="rId1"/>
    </p:custDataLst>
    <p:extLst>
      <p:ext uri="{BB962C8B-B14F-4D97-AF65-F5344CB8AC3E}">
        <p14:creationId xmlns:p14="http://schemas.microsoft.com/office/powerpoint/2010/main" val="4104576975"/>
      </p:ext>
    </p:extLst>
  </p:cSld>
  <p:clrMapOvr>
    <a:masterClrMapping/>
  </p:clrMapOvr>
  <mc:AlternateContent xmlns:mc="http://schemas.openxmlformats.org/markup-compatibility/2006">
    <mc:Choice xmlns:p14="http://schemas.microsoft.com/office/powerpoint/2010/main" Requires="p14">
      <p:transition spd="slow" p14:dur="2000" advTm="199"/>
    </mc:Choice>
    <mc:Fallback>
      <p:transition spd="slow" advTm="1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a:t>Recent </a:t>
            </a:r>
            <a:r>
              <a:rPr lang="en-GB" dirty="0" smtClean="0"/>
              <a:t>Incidents</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176" y="1171318"/>
            <a:ext cx="5201245" cy="3663893"/>
          </a:xfrm>
          <a:prstGeom prst="rect">
            <a:avLst/>
          </a:prstGeom>
        </p:spPr>
      </p:pic>
    </p:spTree>
    <p:extLst>
      <p:ext uri="{BB962C8B-B14F-4D97-AF65-F5344CB8AC3E}">
        <p14:creationId xmlns:p14="http://schemas.microsoft.com/office/powerpoint/2010/main" val="100320123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Reporting to the CFO and Potential </a:t>
            </a:r>
            <a:r>
              <a:rPr lang="en-US" dirty="0" smtClean="0"/>
              <a:t>Investors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9835" y="1197954"/>
            <a:ext cx="5455928" cy="3637286"/>
          </a:xfrm>
          <a:prstGeom prst="rect">
            <a:avLst/>
          </a:prstGeom>
        </p:spPr>
      </p:pic>
    </p:spTree>
    <p:extLst>
      <p:ext uri="{BB962C8B-B14F-4D97-AF65-F5344CB8AC3E}">
        <p14:creationId xmlns:p14="http://schemas.microsoft.com/office/powerpoint/2010/main" val="15516999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Shares hit low </a:t>
            </a:r>
            <a:r>
              <a:rPr lang="en-GB" dirty="0"/>
              <a:t>point approximately 14 market days </a:t>
            </a:r>
            <a:r>
              <a:rPr lang="en-GB" dirty="0" smtClean="0"/>
              <a:t>after breach</a:t>
            </a:r>
          </a:p>
          <a:p>
            <a:pPr lvl="1"/>
            <a:r>
              <a:rPr lang="en-GB" dirty="0" smtClean="0"/>
              <a:t>share </a:t>
            </a:r>
            <a:r>
              <a:rPr lang="en-GB" dirty="0"/>
              <a:t>prices </a:t>
            </a:r>
            <a:r>
              <a:rPr lang="en-GB" dirty="0" smtClean="0"/>
              <a:t>-2.89</a:t>
            </a:r>
            <a:r>
              <a:rPr lang="en-GB" dirty="0"/>
              <a:t>% on </a:t>
            </a:r>
            <a:r>
              <a:rPr lang="en-GB" dirty="0" smtClean="0"/>
              <a:t>average, underperform NASDAQ </a:t>
            </a:r>
            <a:r>
              <a:rPr lang="en-GB" dirty="0"/>
              <a:t>by 4.6%</a:t>
            </a:r>
          </a:p>
          <a:p>
            <a:r>
              <a:rPr lang="en-GB" dirty="0"/>
              <a:t>After about a month, share prices rebound and catch up to NASDAQ </a:t>
            </a:r>
            <a:r>
              <a:rPr lang="en-GB" dirty="0" smtClean="0"/>
              <a:t>performance</a:t>
            </a:r>
            <a:endParaRPr lang="en-GB" dirty="0"/>
          </a:p>
          <a:p>
            <a:r>
              <a:rPr lang="en-GB" dirty="0"/>
              <a:t>After </a:t>
            </a:r>
            <a:r>
              <a:rPr lang="en-GB" dirty="0" smtClean="0"/>
              <a:t>first month, companies performed </a:t>
            </a:r>
            <a:r>
              <a:rPr lang="en-GB" dirty="0"/>
              <a:t>better than </a:t>
            </a:r>
            <a:r>
              <a:rPr lang="en-GB" dirty="0" smtClean="0"/>
              <a:t>prior breach</a:t>
            </a:r>
          </a:p>
          <a:p>
            <a:pPr lvl="1"/>
            <a:r>
              <a:rPr lang="en-GB" dirty="0" smtClean="0"/>
              <a:t>six </a:t>
            </a:r>
            <a:r>
              <a:rPr lang="en-GB" dirty="0"/>
              <a:t>months </a:t>
            </a:r>
            <a:r>
              <a:rPr lang="en-GB" dirty="0" smtClean="0"/>
              <a:t>before breach</a:t>
            </a:r>
            <a:r>
              <a:rPr lang="en-GB" dirty="0"/>
              <a:t>, average share price </a:t>
            </a:r>
            <a:r>
              <a:rPr lang="en-GB" dirty="0" smtClean="0"/>
              <a:t>+3.64%, but is +7.02</a:t>
            </a:r>
            <a:r>
              <a:rPr lang="en-GB" dirty="0"/>
              <a:t>% </a:t>
            </a:r>
            <a:r>
              <a:rPr lang="en-GB" dirty="0" smtClean="0"/>
              <a:t>after breach</a:t>
            </a:r>
          </a:p>
          <a:p>
            <a:pPr lvl="1"/>
            <a:r>
              <a:rPr lang="en-GB" dirty="0" smtClean="0"/>
              <a:t>underperformed </a:t>
            </a:r>
            <a:r>
              <a:rPr lang="en-GB" dirty="0"/>
              <a:t>the NASDAQ by 1.53% </a:t>
            </a:r>
            <a:r>
              <a:rPr lang="en-GB" dirty="0" smtClean="0"/>
              <a:t>before breach, outperform </a:t>
            </a:r>
            <a:r>
              <a:rPr lang="en-GB" dirty="0"/>
              <a:t>it by 0.09% </a:t>
            </a:r>
            <a:r>
              <a:rPr lang="en-GB" dirty="0" smtClean="0"/>
              <a:t>afterward</a:t>
            </a:r>
          </a:p>
          <a:p>
            <a:r>
              <a:rPr lang="en-GB" dirty="0" smtClean="0"/>
              <a:t>Finance </a:t>
            </a:r>
            <a:r>
              <a:rPr lang="en-GB" dirty="0"/>
              <a:t>and payment companies </a:t>
            </a:r>
            <a:r>
              <a:rPr lang="en-GB" dirty="0" smtClean="0"/>
              <a:t>have largest </a:t>
            </a:r>
            <a:r>
              <a:rPr lang="en-GB" dirty="0"/>
              <a:t>drop in share price </a:t>
            </a:r>
            <a:r>
              <a:rPr lang="en-GB" dirty="0" smtClean="0"/>
              <a:t>performance, Healthcare </a:t>
            </a:r>
            <a:r>
              <a:rPr lang="en-GB" dirty="0"/>
              <a:t>companies </a:t>
            </a:r>
            <a:r>
              <a:rPr lang="en-GB" dirty="0" smtClean="0"/>
              <a:t>are the least affected</a:t>
            </a:r>
          </a:p>
          <a:p>
            <a:r>
              <a:rPr lang="en-GB" dirty="0" smtClean="0"/>
              <a:t>Highly </a:t>
            </a:r>
            <a:r>
              <a:rPr lang="en-GB" dirty="0"/>
              <a:t>sensitive information </a:t>
            </a:r>
            <a:r>
              <a:rPr lang="en-GB" dirty="0" smtClean="0"/>
              <a:t>see </a:t>
            </a:r>
            <a:r>
              <a:rPr lang="en-GB" dirty="0"/>
              <a:t>larger drops in share </a:t>
            </a:r>
            <a:r>
              <a:rPr lang="en-GB" dirty="0" smtClean="0"/>
              <a:t>price</a:t>
            </a:r>
            <a:endParaRPr lang="en-GB" dirty="0"/>
          </a:p>
          <a:p>
            <a:endParaRPr lang="en-GB" dirty="0"/>
          </a:p>
        </p:txBody>
      </p:sp>
      <p:sp>
        <p:nvSpPr>
          <p:cNvPr id="3" name="Text Placeholder 2"/>
          <p:cNvSpPr>
            <a:spLocks noGrp="1"/>
          </p:cNvSpPr>
          <p:nvPr>
            <p:ph type="body" sz="quarter" idx="12"/>
          </p:nvPr>
        </p:nvSpPr>
        <p:spPr/>
        <p:txBody>
          <a:bodyPr/>
          <a:lstStyle/>
          <a:p>
            <a:r>
              <a:rPr lang="en-GB" dirty="0" smtClean="0"/>
              <a:t>Key Findings from breached companies</a:t>
            </a:r>
            <a:endParaRPr lang="en-GB" dirty="0"/>
          </a:p>
        </p:txBody>
      </p:sp>
    </p:spTree>
    <p:extLst>
      <p:ext uri="{BB962C8B-B14F-4D97-AF65-F5344CB8AC3E}">
        <p14:creationId xmlns:p14="http://schemas.microsoft.com/office/powerpoint/2010/main" val="124288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sz="1600" dirty="0"/>
              <a:t>Plan for a security incident.</a:t>
            </a:r>
          </a:p>
          <a:p>
            <a:r>
              <a:rPr lang="en-US" sz="1600" dirty="0"/>
              <a:t>Determine and document your response priorities and escalation paths.</a:t>
            </a:r>
          </a:p>
          <a:p>
            <a:r>
              <a:rPr lang="en-US" sz="1600" dirty="0"/>
              <a:t>Brainstorm with members of the organization to think through various scenarios.</a:t>
            </a:r>
          </a:p>
          <a:p>
            <a:r>
              <a:rPr lang="en-US" sz="1600" dirty="0"/>
              <a:t>Draft messaging and corporate communications based on the scenarios.</a:t>
            </a:r>
          </a:p>
          <a:p>
            <a:r>
              <a:rPr lang="en-US" sz="1600" dirty="0"/>
              <a:t>Know which vendors are material to your operations.</a:t>
            </a:r>
          </a:p>
          <a:p>
            <a:r>
              <a:rPr lang="en-US" sz="1600" dirty="0"/>
              <a:t>Make sure that those involved in the response know what their roles will be and what authority they hold. Document it.</a:t>
            </a:r>
          </a:p>
          <a:p>
            <a:r>
              <a:rPr lang="en-US" sz="1600" dirty="0"/>
              <a:t>Exercise the plan at least twice per year </a:t>
            </a:r>
            <a:r>
              <a:rPr lang="en-US" sz="1600" dirty="0">
                <a:latin typeface="Arial" panose="020B0604020202020204" pitchFamily="34" charset="0"/>
                <a:cs typeface="Arial" panose="020B0604020202020204" pitchFamily="34" charset="0"/>
              </a:rPr>
              <a:t>— </a:t>
            </a:r>
            <a:r>
              <a:rPr lang="en-US" sz="1600" dirty="0"/>
              <a:t>preferably quarterly. The more realism you inject into the exercise, the more likely it will execute smoothly in real life</a:t>
            </a:r>
            <a:r>
              <a:rPr lang="en-US" sz="1600" dirty="0" smtClean="0"/>
              <a:t>.</a:t>
            </a:r>
            <a:endParaRPr lang="en-US" sz="1600" dirty="0"/>
          </a:p>
        </p:txBody>
      </p:sp>
      <p:sp>
        <p:nvSpPr>
          <p:cNvPr id="3" name="Text Placeholder 2"/>
          <p:cNvSpPr>
            <a:spLocks noGrp="1"/>
          </p:cNvSpPr>
          <p:nvPr>
            <p:ph type="body" sz="quarter" idx="12"/>
          </p:nvPr>
        </p:nvSpPr>
        <p:spPr/>
        <p:txBody>
          <a:bodyPr/>
          <a:lstStyle/>
          <a:p>
            <a:r>
              <a:rPr lang="en-GB" dirty="0" smtClean="0"/>
              <a:t>Dealing with a Breach</a:t>
            </a:r>
            <a:endParaRPr lang="en-GB" dirty="0"/>
          </a:p>
        </p:txBody>
      </p:sp>
    </p:spTree>
    <p:extLst>
      <p:ext uri="{BB962C8B-B14F-4D97-AF65-F5344CB8AC3E}">
        <p14:creationId xmlns:p14="http://schemas.microsoft.com/office/powerpoint/2010/main" val="1701106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chor="ctr"/>
          <a:lstStyle/>
          <a:p>
            <a:pPr marL="0" indent="0" algn="ctr">
              <a:buNone/>
            </a:pPr>
            <a:r>
              <a:rPr lang="en-GB" sz="2800" i="1" dirty="0" smtClean="0">
                <a:solidFill>
                  <a:srgbClr val="FF0000"/>
                </a:solidFill>
              </a:rPr>
              <a:t>Backup Slides</a:t>
            </a:r>
            <a:endParaRPr lang="en-GB" sz="2800" i="1" dirty="0">
              <a:solidFill>
                <a:srgbClr val="FF0000"/>
              </a:solidFill>
            </a:endParaRPr>
          </a:p>
        </p:txBody>
      </p:sp>
      <p:sp>
        <p:nvSpPr>
          <p:cNvPr id="3" name="Text Placeholder 2"/>
          <p:cNvSpPr>
            <a:spLocks noGrp="1"/>
          </p:cNvSpPr>
          <p:nvPr>
            <p:ph type="body" sz="quarter" idx="12"/>
          </p:nvPr>
        </p:nvSpPr>
        <p:spPr/>
        <p:txBody>
          <a:bodyPr/>
          <a:lstStyle/>
          <a:p>
            <a:r>
              <a:rPr lang="en-GB" dirty="0" smtClean="0"/>
              <a:t>Backup Slides</a:t>
            </a:r>
            <a:endParaRPr lang="en-GB" dirty="0"/>
          </a:p>
        </p:txBody>
      </p:sp>
    </p:spTree>
    <p:extLst>
      <p:ext uri="{BB962C8B-B14F-4D97-AF65-F5344CB8AC3E}">
        <p14:creationId xmlns:p14="http://schemas.microsoft.com/office/powerpoint/2010/main" val="9782363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lgn="ctr">
              <a:buNone/>
            </a:pPr>
            <a:endParaRPr lang="en-GB" sz="2400" dirty="0" smtClean="0">
              <a:solidFill>
                <a:srgbClr val="FF0000"/>
              </a:solidFill>
            </a:endParaRPr>
          </a:p>
          <a:p>
            <a:pPr marL="0" indent="0" algn="ctr">
              <a:buNone/>
            </a:pPr>
            <a:endParaRPr lang="en-GB" sz="2400" dirty="0" smtClean="0">
              <a:solidFill>
                <a:srgbClr val="FF0000"/>
              </a:solidFill>
            </a:endParaRPr>
          </a:p>
          <a:p>
            <a:pPr marL="0" indent="0" algn="ctr">
              <a:buNone/>
            </a:pPr>
            <a:endParaRPr lang="en-GB" sz="2400" dirty="0">
              <a:solidFill>
                <a:srgbClr val="FF0000"/>
              </a:solidFill>
            </a:endParaRPr>
          </a:p>
          <a:p>
            <a:pPr marL="0" indent="0" algn="ctr">
              <a:buNone/>
            </a:pPr>
            <a:r>
              <a:rPr lang="en-GB" sz="2400" dirty="0" smtClean="0">
                <a:solidFill>
                  <a:srgbClr val="FF0000"/>
                </a:solidFill>
              </a:rPr>
              <a:t>GDPR Implementation Landscape</a:t>
            </a:r>
            <a:endParaRPr lang="en-GB" sz="2400" dirty="0">
              <a:solidFill>
                <a:srgbClr val="FF0000"/>
              </a:solidFill>
            </a:endParaRPr>
          </a:p>
        </p:txBody>
      </p:sp>
      <p:sp>
        <p:nvSpPr>
          <p:cNvPr id="3" name="Text Placeholder 2"/>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20897253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795" y="1219198"/>
            <a:ext cx="5612008" cy="3582555"/>
          </a:xfrm>
          <a:prstGeom prst="rect">
            <a:avLst/>
          </a:prstGeom>
        </p:spPr>
      </p:pic>
    </p:spTree>
    <p:extLst>
      <p:ext uri="{BB962C8B-B14F-4D97-AF65-F5344CB8AC3E}">
        <p14:creationId xmlns:p14="http://schemas.microsoft.com/office/powerpoint/2010/main" val="83124157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0760" y="1209964"/>
            <a:ext cx="5514077" cy="3608999"/>
          </a:xfrm>
          <a:prstGeom prst="rect">
            <a:avLst/>
          </a:prstGeom>
        </p:spPr>
      </p:pic>
    </p:spTree>
    <p:extLst>
      <p:ext uri="{BB962C8B-B14F-4D97-AF65-F5344CB8AC3E}">
        <p14:creationId xmlns:p14="http://schemas.microsoft.com/office/powerpoint/2010/main" val="12373468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4775" y="1173018"/>
            <a:ext cx="5126047" cy="3582190"/>
          </a:xfrm>
          <a:prstGeom prst="rect">
            <a:avLst/>
          </a:prstGeom>
        </p:spPr>
      </p:pic>
    </p:spTree>
    <p:extLst>
      <p:ext uri="{BB962C8B-B14F-4D97-AF65-F5344CB8AC3E}">
        <p14:creationId xmlns:p14="http://schemas.microsoft.com/office/powerpoint/2010/main" val="41919877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7181" y="1144851"/>
            <a:ext cx="4801236" cy="3626408"/>
          </a:xfrm>
          <a:prstGeom prst="rect">
            <a:avLst/>
          </a:prstGeom>
        </p:spPr>
      </p:pic>
    </p:spTree>
    <p:extLst>
      <p:ext uri="{BB962C8B-B14F-4D97-AF65-F5344CB8AC3E}">
        <p14:creationId xmlns:p14="http://schemas.microsoft.com/office/powerpoint/2010/main" val="13029490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342900" indent="-342900">
              <a:buFont typeface="+mj-lt"/>
              <a:buAutoNum type="arabicPeriod"/>
            </a:pPr>
            <a:r>
              <a:rPr lang="en-GB" dirty="0" smtClean="0"/>
              <a:t>GDPR </a:t>
            </a:r>
            <a:r>
              <a:rPr lang="en-GB" dirty="0"/>
              <a:t>is enacted law</a:t>
            </a:r>
            <a:r>
              <a:rPr lang="en-GB" dirty="0" smtClean="0"/>
              <a:t>,</a:t>
            </a:r>
            <a:r>
              <a:rPr lang="en-GB" dirty="0"/>
              <a:t> not an elective </a:t>
            </a:r>
            <a:r>
              <a:rPr lang="en-GB" dirty="0" smtClean="0"/>
              <a:t>standard; penalties </a:t>
            </a:r>
            <a:r>
              <a:rPr lang="en-GB" dirty="0"/>
              <a:t>for noncompliance are potentially </a:t>
            </a:r>
            <a:r>
              <a:rPr lang="en-GB" dirty="0" smtClean="0"/>
              <a:t>severe</a:t>
            </a:r>
            <a:endParaRPr lang="en-GB" dirty="0"/>
          </a:p>
          <a:p>
            <a:pPr marL="342900" indent="-342900">
              <a:buFont typeface="+mj-lt"/>
              <a:buAutoNum type="arabicPeriod"/>
            </a:pPr>
            <a:r>
              <a:rPr lang="en-GB" dirty="0" smtClean="0"/>
              <a:t>GDPR </a:t>
            </a:r>
            <a:r>
              <a:rPr lang="en-GB" dirty="0"/>
              <a:t>is "</a:t>
            </a:r>
            <a:r>
              <a:rPr lang="en-GB" dirty="0" smtClean="0"/>
              <a:t>extra-territorial“, </a:t>
            </a:r>
            <a:r>
              <a:rPr lang="en-GB" dirty="0"/>
              <a:t>which means it applies to all organizations that offer goods and services into EU </a:t>
            </a:r>
            <a:r>
              <a:rPr lang="en-GB" dirty="0" smtClean="0"/>
              <a:t>markets</a:t>
            </a:r>
          </a:p>
          <a:p>
            <a:pPr marL="342900" indent="-342900">
              <a:buFont typeface="+mj-lt"/>
              <a:buAutoNum type="arabicPeriod"/>
            </a:pPr>
            <a:r>
              <a:rPr lang="en-GB" dirty="0" smtClean="0"/>
              <a:t>Reputational </a:t>
            </a:r>
            <a:r>
              <a:rPr lang="en-GB" dirty="0"/>
              <a:t>damage, loss of employees and erosion of customer trust are inevitable if you disregard the rights of data subjects or fail to report and deal with a breach of their personal data </a:t>
            </a:r>
            <a:r>
              <a:rPr lang="en-GB" dirty="0" smtClean="0"/>
              <a:t>correctly</a:t>
            </a:r>
            <a:endParaRPr lang="en-GB" dirty="0"/>
          </a:p>
          <a:p>
            <a:pPr marL="342900" indent="-342900">
              <a:buFont typeface="+mj-lt"/>
              <a:buAutoNum type="arabicPeriod"/>
            </a:pPr>
            <a:r>
              <a:rPr lang="en-GB" dirty="0" smtClean="0"/>
              <a:t>GDPR </a:t>
            </a:r>
            <a:r>
              <a:rPr lang="en-GB" dirty="0"/>
              <a:t>refers to the inclusion of a data processor </a:t>
            </a:r>
            <a:r>
              <a:rPr lang="en-GB" dirty="0" smtClean="0"/>
              <a:t>in </a:t>
            </a:r>
            <a:r>
              <a:rPr lang="en-GB" dirty="0"/>
              <a:t>your business </a:t>
            </a:r>
            <a:r>
              <a:rPr lang="en-GB" dirty="0" smtClean="0"/>
              <a:t>process, which broadens the attack surface for vulnerabilities and the controller's responsibility to keep informed on the data processor’s status</a:t>
            </a:r>
            <a:endParaRPr lang="en-GB" dirty="0"/>
          </a:p>
        </p:txBody>
      </p:sp>
      <p:sp>
        <p:nvSpPr>
          <p:cNvPr id="3" name="Text Placeholder 2"/>
          <p:cNvSpPr>
            <a:spLocks noGrp="1"/>
          </p:cNvSpPr>
          <p:nvPr>
            <p:ph type="body" sz="quarter" idx="12"/>
          </p:nvPr>
        </p:nvSpPr>
        <p:spPr/>
        <p:txBody>
          <a:bodyPr/>
          <a:lstStyle/>
          <a:p>
            <a:r>
              <a:rPr lang="en-GB" dirty="0" smtClean="0"/>
              <a:t>Why GDPR is a concern</a:t>
            </a:r>
            <a:endParaRPr lang="en-GB" dirty="0"/>
          </a:p>
        </p:txBody>
      </p:sp>
    </p:spTree>
    <p:custDataLst>
      <p:tags r:id="rId1"/>
    </p:custDataLst>
    <p:extLst>
      <p:ext uri="{BB962C8B-B14F-4D97-AF65-F5344CB8AC3E}">
        <p14:creationId xmlns:p14="http://schemas.microsoft.com/office/powerpoint/2010/main" val="4274038808"/>
      </p:ext>
    </p:extLst>
  </p:cSld>
  <p:clrMapOvr>
    <a:masterClrMapping/>
  </p:clrMapOvr>
  <mc:AlternateContent xmlns:mc="http://schemas.openxmlformats.org/markup-compatibility/2006">
    <mc:Choice xmlns:p14="http://schemas.microsoft.com/office/powerpoint/2010/main" Requires="p14">
      <p:transition spd="slow" p14:dur="2000" advTm="226"/>
    </mc:Choice>
    <mc:Fallback>
      <p:transition spd="slow" advTm="2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019" y="1194089"/>
            <a:ext cx="5023559" cy="3672320"/>
          </a:xfrm>
          <a:prstGeom prst="rect">
            <a:avLst/>
          </a:prstGeom>
        </p:spPr>
      </p:pic>
    </p:spTree>
    <p:extLst>
      <p:ext uri="{BB962C8B-B14F-4D97-AF65-F5344CB8AC3E}">
        <p14:creationId xmlns:p14="http://schemas.microsoft.com/office/powerpoint/2010/main" val="166138850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979" y="1168019"/>
            <a:ext cx="5023640" cy="3606025"/>
          </a:xfrm>
          <a:prstGeom prst="rect">
            <a:avLst/>
          </a:prstGeom>
        </p:spPr>
      </p:pic>
    </p:spTree>
    <p:extLst>
      <p:ext uri="{BB962C8B-B14F-4D97-AF65-F5344CB8AC3E}">
        <p14:creationId xmlns:p14="http://schemas.microsoft.com/office/powerpoint/2010/main" val="35621726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9933" y="1239890"/>
            <a:ext cx="5335732" cy="3206120"/>
          </a:xfrm>
          <a:prstGeom prst="rect">
            <a:avLst/>
          </a:prstGeom>
        </p:spPr>
      </p:pic>
    </p:spTree>
    <p:extLst>
      <p:ext uri="{BB962C8B-B14F-4D97-AF65-F5344CB8AC3E}">
        <p14:creationId xmlns:p14="http://schemas.microsoft.com/office/powerpoint/2010/main" val="335833064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160" y="1136073"/>
            <a:ext cx="4835277" cy="3659764"/>
          </a:xfrm>
          <a:prstGeom prst="rect">
            <a:avLst/>
          </a:prstGeom>
        </p:spPr>
      </p:pic>
    </p:spTree>
    <p:extLst>
      <p:ext uri="{BB962C8B-B14F-4D97-AF65-F5344CB8AC3E}">
        <p14:creationId xmlns:p14="http://schemas.microsoft.com/office/powerpoint/2010/main" val="121891025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409" y="1136072"/>
            <a:ext cx="4968780" cy="3612145"/>
          </a:xfrm>
          <a:prstGeom prst="rect">
            <a:avLst/>
          </a:prstGeom>
        </p:spPr>
      </p:pic>
    </p:spTree>
    <p:extLst>
      <p:ext uri="{BB962C8B-B14F-4D97-AF65-F5344CB8AC3E}">
        <p14:creationId xmlns:p14="http://schemas.microsoft.com/office/powerpoint/2010/main" val="92480262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539" y="1293091"/>
            <a:ext cx="6839327" cy="3271951"/>
          </a:xfrm>
          <a:prstGeom prst="rect">
            <a:avLst/>
          </a:prstGeom>
        </p:spPr>
      </p:pic>
    </p:spTree>
    <p:extLst>
      <p:ext uri="{BB962C8B-B14F-4D97-AF65-F5344CB8AC3E}">
        <p14:creationId xmlns:p14="http://schemas.microsoft.com/office/powerpoint/2010/main" val="133124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Practice Validation Requirements</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911" y="1136071"/>
            <a:ext cx="5803775" cy="3717100"/>
          </a:xfrm>
          <a:prstGeom prst="rect">
            <a:avLst/>
          </a:prstGeom>
        </p:spPr>
      </p:pic>
    </p:spTree>
    <p:extLst>
      <p:ext uri="{BB962C8B-B14F-4D97-AF65-F5344CB8AC3E}">
        <p14:creationId xmlns:p14="http://schemas.microsoft.com/office/powerpoint/2010/main" val="21185287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Gartner’s Recipe for GDPR Compliance</a:t>
            </a:r>
            <a:endParaRPr lang="en-GB" dirty="0"/>
          </a:p>
        </p:txBody>
      </p:sp>
      <p:pic>
        <p:nvPicPr>
          <p:cNvPr id="1026" name="Picture 2" descr="Initial Steps Toward GDPR Compli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501" y="1162498"/>
            <a:ext cx="5902596" cy="366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4309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Gartner’s Priority Matrix for GDPR</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9940" y="1145311"/>
            <a:ext cx="3567661" cy="3742458"/>
          </a:xfrm>
          <a:prstGeom prst="rect">
            <a:avLst/>
          </a:prstGeom>
        </p:spPr>
      </p:pic>
    </p:spTree>
    <p:extLst>
      <p:ext uri="{BB962C8B-B14F-4D97-AF65-F5344CB8AC3E}">
        <p14:creationId xmlns:p14="http://schemas.microsoft.com/office/powerpoint/2010/main" val="38227685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lgn="ctr">
              <a:buNone/>
            </a:pPr>
            <a:endParaRPr lang="en-GB" dirty="0" smtClean="0"/>
          </a:p>
          <a:p>
            <a:pPr marL="0" indent="0" algn="ctr">
              <a:buNone/>
            </a:pPr>
            <a:endParaRPr lang="en-GB" dirty="0"/>
          </a:p>
          <a:p>
            <a:pPr marL="0" indent="0" algn="ctr">
              <a:buNone/>
            </a:pPr>
            <a:endParaRPr lang="en-GB" dirty="0" smtClean="0"/>
          </a:p>
          <a:p>
            <a:pPr marL="0" indent="0" algn="ctr">
              <a:buNone/>
            </a:pPr>
            <a:endParaRPr lang="en-GB" dirty="0"/>
          </a:p>
          <a:p>
            <a:pPr marL="0" indent="0" algn="ctr">
              <a:buNone/>
            </a:pPr>
            <a:endParaRPr lang="en-GB" dirty="0"/>
          </a:p>
          <a:p>
            <a:pPr marL="0" indent="0" algn="ctr">
              <a:buNone/>
            </a:pPr>
            <a:r>
              <a:rPr lang="en-GB" dirty="0" smtClean="0"/>
              <a:t>and/or</a:t>
            </a:r>
          </a:p>
        </p:txBody>
      </p:sp>
      <p:sp>
        <p:nvSpPr>
          <p:cNvPr id="3" name="Text Placeholder 2"/>
          <p:cNvSpPr>
            <a:spLocks noGrp="1"/>
          </p:cNvSpPr>
          <p:nvPr>
            <p:ph type="body" sz="quarter" idx="12"/>
          </p:nvPr>
        </p:nvSpPr>
        <p:spPr/>
        <p:txBody>
          <a:bodyPr/>
          <a:lstStyle/>
          <a:p>
            <a:r>
              <a:rPr lang="en-GB" dirty="0" smtClean="0"/>
              <a:t>Implementing a GDPR program</a:t>
            </a:r>
            <a:endParaRPr lang="en-GB" dirty="0"/>
          </a:p>
        </p:txBody>
      </p:sp>
      <p:grpSp>
        <p:nvGrpSpPr>
          <p:cNvPr id="4" name="Group 3"/>
          <p:cNvGrpSpPr/>
          <p:nvPr/>
        </p:nvGrpSpPr>
        <p:grpSpPr>
          <a:xfrm>
            <a:off x="1000383" y="1728929"/>
            <a:ext cx="3444769" cy="2015127"/>
            <a:chOff x="5889822" y="1186327"/>
            <a:chExt cx="2583577" cy="1511345"/>
          </a:xfrm>
        </p:grpSpPr>
        <p:grpSp>
          <p:nvGrpSpPr>
            <p:cNvPr id="5" name="Group 4"/>
            <p:cNvGrpSpPr/>
            <p:nvPr/>
          </p:nvGrpSpPr>
          <p:grpSpPr>
            <a:xfrm rot="10800000">
              <a:off x="5889822" y="1186327"/>
              <a:ext cx="1321806" cy="1511345"/>
              <a:chOff x="6971420" y="948999"/>
              <a:chExt cx="1321806" cy="1511345"/>
            </a:xfrm>
          </p:grpSpPr>
          <p:sp>
            <p:nvSpPr>
              <p:cNvPr id="8" name="Rounded Rectangle 7"/>
              <p:cNvSpPr/>
              <p:nvPr/>
            </p:nvSpPr>
            <p:spPr>
              <a:xfrm rot="2700000">
                <a:off x="6966752" y="1406199"/>
                <a:ext cx="1325880"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9" name="Rounded Rectangle 8"/>
              <p:cNvSpPr/>
              <p:nvPr/>
            </p:nvSpPr>
            <p:spPr>
              <a:xfrm rot="8100000">
                <a:off x="6971420" y="2048864"/>
                <a:ext cx="1321806"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grpSp>
        <p:sp>
          <p:nvSpPr>
            <p:cNvPr id="6" name="Rounded Rectangle 5"/>
            <p:cNvSpPr/>
            <p:nvPr/>
          </p:nvSpPr>
          <p:spPr>
            <a:xfrm>
              <a:off x="6046497" y="1507243"/>
              <a:ext cx="2426902"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r>
                <a:rPr lang="en-US" sz="1867" dirty="0" smtClean="0">
                  <a:solidFill>
                    <a:schemeClr val="bg2">
                      <a:lumMod val="50000"/>
                    </a:schemeClr>
                  </a:solidFill>
                </a:rPr>
                <a:t>Gap Analysis</a:t>
              </a:r>
              <a:endParaRPr lang="en-US" sz="1867" dirty="0">
                <a:solidFill>
                  <a:schemeClr val="bg2">
                    <a:lumMod val="50000"/>
                  </a:schemeClr>
                </a:solidFill>
              </a:endParaRPr>
            </a:p>
          </p:txBody>
        </p:sp>
      </p:grpSp>
      <p:grpSp>
        <p:nvGrpSpPr>
          <p:cNvPr id="10" name="Group 9"/>
          <p:cNvGrpSpPr/>
          <p:nvPr/>
        </p:nvGrpSpPr>
        <p:grpSpPr>
          <a:xfrm>
            <a:off x="4010566" y="2330539"/>
            <a:ext cx="3414492" cy="2015127"/>
            <a:chOff x="2020559" y="954126"/>
            <a:chExt cx="2560869" cy="1511345"/>
          </a:xfrm>
        </p:grpSpPr>
        <p:sp>
          <p:nvSpPr>
            <p:cNvPr id="11" name="Rounded Rectangle 10"/>
            <p:cNvSpPr/>
            <p:nvPr/>
          </p:nvSpPr>
          <p:spPr>
            <a:xfrm rot="2700000">
              <a:off x="3254954" y="1411326"/>
              <a:ext cx="1325880"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12" name="Rounded Rectangle 11"/>
            <p:cNvSpPr/>
            <p:nvPr/>
          </p:nvSpPr>
          <p:spPr>
            <a:xfrm rot="8100000">
              <a:off x="3259622" y="2053991"/>
              <a:ext cx="1321806"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13" name="Rounded Rectangle 12"/>
            <p:cNvSpPr/>
            <p:nvPr/>
          </p:nvSpPr>
          <p:spPr>
            <a:xfrm>
              <a:off x="2020559" y="1732588"/>
              <a:ext cx="2426902"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pPr algn="ctr"/>
              <a:r>
                <a:rPr lang="en-US" sz="1867" dirty="0" smtClean="0">
                  <a:solidFill>
                    <a:srgbClr val="FFFFFF"/>
                  </a:solidFill>
                </a:rPr>
                <a:t>Implement Basic Aspects</a:t>
              </a:r>
              <a:endParaRPr lang="en-US" sz="1867" dirty="0">
                <a:solidFill>
                  <a:srgbClr val="FFFFFF"/>
                </a:solidFill>
              </a:endParaRPr>
            </a:p>
          </p:txBody>
        </p:sp>
      </p:grpSp>
    </p:spTree>
    <p:custDataLst>
      <p:tags r:id="rId1"/>
    </p:custDataLst>
    <p:extLst>
      <p:ext uri="{BB962C8B-B14F-4D97-AF65-F5344CB8AC3E}">
        <p14:creationId xmlns:p14="http://schemas.microsoft.com/office/powerpoint/2010/main" val="2156284042"/>
      </p:ext>
    </p:extLst>
  </p:cSld>
  <p:clrMapOvr>
    <a:masterClrMapping/>
  </p:clrMapOvr>
  <mc:AlternateContent xmlns:mc="http://schemas.openxmlformats.org/markup-compatibility/2006">
    <mc:Choice xmlns:p14="http://schemas.microsoft.com/office/powerpoint/2010/main" Requires="p14">
      <p:transition spd="slow" p14:dur="2000" advTm="197"/>
    </mc:Choice>
    <mc:Fallback>
      <p:transition spd="slow" advTm="1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randombar(horizontal)">
                                      <p:cBhvr>
                                        <p:cTn id="13" dur="500"/>
                                        <p:tgtEl>
                                          <p:spTgt spid="2">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decel="6250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900" fill="hold"/>
                                        <p:tgtEl>
                                          <p:spTgt spid="10"/>
                                        </p:tgtEl>
                                        <p:attrNameLst>
                                          <p:attrName>ppt_x</p:attrName>
                                        </p:attrNameLst>
                                      </p:cBhvr>
                                      <p:tavLst>
                                        <p:tav tm="0">
                                          <p:val>
                                            <p:strVal val="0-#ppt_w/2"/>
                                          </p:val>
                                        </p:tav>
                                        <p:tav tm="100000">
                                          <p:val>
                                            <p:strVal val="#ppt_x"/>
                                          </p:val>
                                        </p:tav>
                                      </p:tavLst>
                                    </p:anim>
                                    <p:anim calcmode="lin" valueType="num">
                                      <p:cBhvr additive="base">
                                        <p:cTn id="19" dur="9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1|0.1"/>
</p:tagLst>
</file>

<file path=ppt/tags/tag10.xml><?xml version="1.0" encoding="utf-8"?>
<p:tagLst xmlns:a="http://schemas.openxmlformats.org/drawingml/2006/main" xmlns:r="http://schemas.openxmlformats.org/officeDocument/2006/relationships" xmlns:p="http://schemas.openxmlformats.org/presentationml/2006/main">
  <p:tag name="TIMING" val="|0|0|0|0|0|0|0"/>
</p:tagLst>
</file>

<file path=ppt/tags/tag11.xml><?xml version="1.0" encoding="utf-8"?>
<p:tagLst xmlns:a="http://schemas.openxmlformats.org/drawingml/2006/main" xmlns:r="http://schemas.openxmlformats.org/officeDocument/2006/relationships" xmlns:p="http://schemas.openxmlformats.org/presentationml/2006/main">
  <p:tag name="TIMING" val="|0"/>
</p:tagLst>
</file>

<file path=ppt/tags/tag12.xml><?xml version="1.0" encoding="utf-8"?>
<p:tagLst xmlns:a="http://schemas.openxmlformats.org/drawingml/2006/main" xmlns:r="http://schemas.openxmlformats.org/officeDocument/2006/relationships" xmlns:p="http://schemas.openxmlformats.org/presentationml/2006/main">
  <p:tag name="TIMING" val="|0|0|0|0"/>
</p:tagLst>
</file>

<file path=ppt/tags/tag13.xml><?xml version="1.0" encoding="utf-8"?>
<p:tagLst xmlns:a="http://schemas.openxmlformats.org/drawingml/2006/main" xmlns:r="http://schemas.openxmlformats.org/officeDocument/2006/relationships" xmlns:p="http://schemas.openxmlformats.org/presentationml/2006/main">
  <p:tag name="TIMING" val="|0.2|0.3|0.1|0.1|0.1|0.5"/>
</p:tagLst>
</file>

<file path=ppt/tags/tag14.xml><?xml version="1.0" encoding="utf-8"?>
<p:tagLst xmlns:a="http://schemas.openxmlformats.org/drawingml/2006/main" xmlns:r="http://schemas.openxmlformats.org/officeDocument/2006/relationships" xmlns:p="http://schemas.openxmlformats.org/presentationml/2006/main">
  <p:tag name="TIMING" val="|0|0|0|0"/>
</p:tagLst>
</file>

<file path=ppt/tags/tag15.xml><?xml version="1.0" encoding="utf-8"?>
<p:tagLst xmlns:a="http://schemas.openxmlformats.org/drawingml/2006/main" xmlns:r="http://schemas.openxmlformats.org/officeDocument/2006/relationships" xmlns:p="http://schemas.openxmlformats.org/presentationml/2006/main">
  <p:tag name="TIMING" val="|0|0|0|0|0|0|0|0"/>
</p:tagLst>
</file>

<file path=ppt/tags/tag16.xml><?xml version="1.0" encoding="utf-8"?>
<p:tagLst xmlns:a="http://schemas.openxmlformats.org/drawingml/2006/main" xmlns:r="http://schemas.openxmlformats.org/officeDocument/2006/relationships" xmlns:p="http://schemas.openxmlformats.org/presentationml/2006/main">
  <p:tag name="TIMING" val="|0|0|0|0|0|0"/>
</p:tagLst>
</file>

<file path=ppt/tags/tag17.xml><?xml version="1.0" encoding="utf-8"?>
<p:tagLst xmlns:a="http://schemas.openxmlformats.org/drawingml/2006/main" xmlns:r="http://schemas.openxmlformats.org/officeDocument/2006/relationships" xmlns:p="http://schemas.openxmlformats.org/presentationml/2006/main">
  <p:tag name="TIMING" val="|0|0|0|0|0"/>
</p:tagLst>
</file>

<file path=ppt/tags/tag18.xml><?xml version="1.0" encoding="utf-8"?>
<p:tagLst xmlns:a="http://schemas.openxmlformats.org/drawingml/2006/main" xmlns:r="http://schemas.openxmlformats.org/officeDocument/2006/relationships" xmlns:p="http://schemas.openxmlformats.org/presentationml/2006/main">
  <p:tag name="TIMING" val="|0|0|0|0|0"/>
</p:tagLst>
</file>

<file path=ppt/tags/tag19.xml><?xml version="1.0" encoding="utf-8"?>
<p:tagLst xmlns:a="http://schemas.openxmlformats.org/drawingml/2006/main" xmlns:r="http://schemas.openxmlformats.org/officeDocument/2006/relationships" xmlns:p="http://schemas.openxmlformats.org/presentationml/2006/main">
  <p:tag name="TIMING" val="|0|0"/>
</p:tagLst>
</file>

<file path=ppt/tags/tag2.xml><?xml version="1.0" encoding="utf-8"?>
<p:tagLst xmlns:a="http://schemas.openxmlformats.org/drawingml/2006/main" xmlns:r="http://schemas.openxmlformats.org/officeDocument/2006/relationships" xmlns:p="http://schemas.openxmlformats.org/presentationml/2006/main">
  <p:tag name="TIMING" val="|0.1|0.1|0.4|0|0"/>
</p:tagLst>
</file>

<file path=ppt/tags/tag20.xml><?xml version="1.0" encoding="utf-8"?>
<p:tagLst xmlns:a="http://schemas.openxmlformats.org/drawingml/2006/main" xmlns:r="http://schemas.openxmlformats.org/officeDocument/2006/relationships" xmlns:p="http://schemas.openxmlformats.org/presentationml/2006/main">
  <p:tag name="TIMING" val="|0|0|0|0|0|0|0"/>
</p:tagLst>
</file>

<file path=ppt/tags/tag21.xml><?xml version="1.0" encoding="utf-8"?>
<p:tagLst xmlns:a="http://schemas.openxmlformats.org/drawingml/2006/main" xmlns:r="http://schemas.openxmlformats.org/officeDocument/2006/relationships" xmlns:p="http://schemas.openxmlformats.org/presentationml/2006/main">
  <p:tag name="TIMING" val="|0|0|0|0|0|0|0"/>
</p:tagLst>
</file>

<file path=ppt/tags/tag22.xml><?xml version="1.0" encoding="utf-8"?>
<p:tagLst xmlns:a="http://schemas.openxmlformats.org/drawingml/2006/main" xmlns:r="http://schemas.openxmlformats.org/officeDocument/2006/relationships" xmlns:p="http://schemas.openxmlformats.org/presentationml/2006/main">
  <p:tag name="TIMING" val="|0|0|0|0|0"/>
</p:tagLst>
</file>

<file path=ppt/tags/tag23.xml><?xml version="1.0" encoding="utf-8"?>
<p:tagLst xmlns:a="http://schemas.openxmlformats.org/drawingml/2006/main" xmlns:r="http://schemas.openxmlformats.org/officeDocument/2006/relationships" xmlns:p="http://schemas.openxmlformats.org/presentationml/2006/main">
  <p:tag name="TIMING" val="|0.7|0.3|0.1|0.1|0.1"/>
</p:tagLst>
</file>

<file path=ppt/tags/tag24.xml><?xml version="1.0" encoding="utf-8"?>
<p:tagLst xmlns:a="http://schemas.openxmlformats.org/drawingml/2006/main" xmlns:r="http://schemas.openxmlformats.org/officeDocument/2006/relationships" xmlns:p="http://schemas.openxmlformats.org/presentationml/2006/main">
  <p:tag name="TIMING" val="|0.4|0.4|0.1|0.1|0.2|0.3|0.3|0.4|0.3"/>
</p:tagLst>
</file>

<file path=ppt/tags/tag25.xml><?xml version="1.0" encoding="utf-8"?>
<p:tagLst xmlns:a="http://schemas.openxmlformats.org/drawingml/2006/main" xmlns:r="http://schemas.openxmlformats.org/officeDocument/2006/relationships" xmlns:p="http://schemas.openxmlformats.org/presentationml/2006/main">
  <p:tag name="TIMING" val="|0.4|29.2|1|5.8|0.6|1.8|10.5|6.7|10.4|18.6|16"/>
</p:tagLst>
</file>

<file path=ppt/tags/tag26.xml><?xml version="1.0" encoding="utf-8"?>
<p:tagLst xmlns:a="http://schemas.openxmlformats.org/drawingml/2006/main" xmlns:r="http://schemas.openxmlformats.org/officeDocument/2006/relationships" xmlns:p="http://schemas.openxmlformats.org/presentationml/2006/main">
  <p:tag name="TIMING" val="|1.4|12.2|130.2|69.9|15.6"/>
</p:tagLst>
</file>

<file path=ppt/tags/tag27.xml><?xml version="1.0" encoding="utf-8"?>
<p:tagLst xmlns:a="http://schemas.openxmlformats.org/drawingml/2006/main" xmlns:r="http://schemas.openxmlformats.org/officeDocument/2006/relationships" xmlns:p="http://schemas.openxmlformats.org/presentationml/2006/main">
  <p:tag name="TIMING" val="|3.2|38.8|15.8|13.8|13.8|14.4"/>
</p:tagLst>
</file>

<file path=ppt/tags/tag28.xml><?xml version="1.0" encoding="utf-8"?>
<p:tagLst xmlns:a="http://schemas.openxmlformats.org/drawingml/2006/main" xmlns:r="http://schemas.openxmlformats.org/officeDocument/2006/relationships" xmlns:p="http://schemas.openxmlformats.org/presentationml/2006/main">
  <p:tag name="TIMING" val="|1.4|2"/>
</p:tagLst>
</file>

<file path=ppt/tags/tag3.xml><?xml version="1.0" encoding="utf-8"?>
<p:tagLst xmlns:a="http://schemas.openxmlformats.org/drawingml/2006/main" xmlns:r="http://schemas.openxmlformats.org/officeDocument/2006/relationships" xmlns:p="http://schemas.openxmlformats.org/presentationml/2006/main">
  <p:tag name="TIMING" val="|0|0|0"/>
</p:tagLst>
</file>

<file path=ppt/tags/tag4.xml><?xml version="1.0" encoding="utf-8"?>
<p:tagLst xmlns:a="http://schemas.openxmlformats.org/drawingml/2006/main" xmlns:r="http://schemas.openxmlformats.org/officeDocument/2006/relationships" xmlns:p="http://schemas.openxmlformats.org/presentationml/2006/main">
  <p:tag name="TIMING" val="|0|0|0|0"/>
</p:tagLst>
</file>

<file path=ppt/tags/tag5.xml><?xml version="1.0" encoding="utf-8"?>
<p:tagLst xmlns:a="http://schemas.openxmlformats.org/drawingml/2006/main" xmlns:r="http://schemas.openxmlformats.org/officeDocument/2006/relationships" xmlns:p="http://schemas.openxmlformats.org/presentationml/2006/main">
  <p:tag name="TIMING" val="|0|0|0|0"/>
</p:tagLst>
</file>

<file path=ppt/tags/tag6.xml><?xml version="1.0" encoding="utf-8"?>
<p:tagLst xmlns:a="http://schemas.openxmlformats.org/drawingml/2006/main" xmlns:r="http://schemas.openxmlformats.org/officeDocument/2006/relationships" xmlns:p="http://schemas.openxmlformats.org/presentationml/2006/main">
  <p:tag name="TIMING" val="|0|0|0"/>
</p:tagLst>
</file>

<file path=ppt/tags/tag7.xml><?xml version="1.0" encoding="utf-8"?>
<p:tagLst xmlns:a="http://schemas.openxmlformats.org/drawingml/2006/main" xmlns:r="http://schemas.openxmlformats.org/officeDocument/2006/relationships" xmlns:p="http://schemas.openxmlformats.org/presentationml/2006/main">
  <p:tag name="TIMING" val="|0|0|0|0|0|0|0"/>
</p:tagLst>
</file>

<file path=ppt/tags/tag8.xml><?xml version="1.0" encoding="utf-8"?>
<p:tagLst xmlns:a="http://schemas.openxmlformats.org/drawingml/2006/main" xmlns:r="http://schemas.openxmlformats.org/officeDocument/2006/relationships" xmlns:p="http://schemas.openxmlformats.org/presentationml/2006/main">
  <p:tag name="TIMING" val="|0|0|0|0|0|0"/>
</p:tagLst>
</file>

<file path=ppt/tags/tag9.xml><?xml version="1.0" encoding="utf-8"?>
<p:tagLst xmlns:a="http://schemas.openxmlformats.org/drawingml/2006/main" xmlns:r="http://schemas.openxmlformats.org/officeDocument/2006/relationships" xmlns:p="http://schemas.openxmlformats.org/presentationml/2006/main">
  <p:tag name="TIMING" val="|0|0|0|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SACA CUSTO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513</TotalTime>
  <Words>14486</Words>
  <Application>Microsoft Office PowerPoint</Application>
  <PresentationFormat>On-screen Show (16:9)</PresentationFormat>
  <Paragraphs>1264</Paragraphs>
  <Slides>88</Slides>
  <Notes>67</Notes>
  <HiddenSlides>0</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Jakymaky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Jacobs</dc:creator>
  <cp:lastModifiedBy>Marco Ermini</cp:lastModifiedBy>
  <cp:revision>591</cp:revision>
  <cp:lastPrinted>2018-10-29T22:16:33Z</cp:lastPrinted>
  <dcterms:created xsi:type="dcterms:W3CDTF">2013-11-04T17:01:48Z</dcterms:created>
  <dcterms:modified xsi:type="dcterms:W3CDTF">2018-10-30T09:48:55Z</dcterms:modified>
</cp:coreProperties>
</file>